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00" r:id="rId4"/>
    <p:sldId id="301" r:id="rId5"/>
    <p:sldId id="258" r:id="rId6"/>
    <p:sldId id="304" r:id="rId7"/>
    <p:sldId id="276" r:id="rId8"/>
    <p:sldId id="284" r:id="rId9"/>
    <p:sldId id="269" r:id="rId10"/>
    <p:sldId id="296" r:id="rId11"/>
    <p:sldId id="259" r:id="rId12"/>
    <p:sldId id="278" r:id="rId13"/>
    <p:sldId id="295" r:id="rId14"/>
    <p:sldId id="261" r:id="rId15"/>
    <p:sldId id="297" r:id="rId16"/>
    <p:sldId id="265" r:id="rId17"/>
    <p:sldId id="289" r:id="rId18"/>
    <p:sldId id="303" r:id="rId19"/>
    <p:sldId id="302" r:id="rId20"/>
    <p:sldId id="274" r:id="rId21"/>
    <p:sldId id="270" r:id="rId22"/>
    <p:sldId id="271" r:id="rId23"/>
    <p:sldId id="273" r:id="rId24"/>
    <p:sldId id="279" r:id="rId25"/>
    <p:sldId id="287" r:id="rId2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2B43-31C8-412C-A1FB-865B1D5E8E52}" type="datetimeFigureOut">
              <a:rPr lang="ko-KR" altLang="en-US" smtClean="0"/>
              <a:t>2019-07-20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DBA0-F057-405F-81A3-859067FA0A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2659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2B43-31C8-412C-A1FB-865B1D5E8E52}" type="datetimeFigureOut">
              <a:rPr lang="ko-KR" altLang="en-US" smtClean="0"/>
              <a:t>2019-07-20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DBA0-F057-405F-81A3-859067FA0A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057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2B43-31C8-412C-A1FB-865B1D5E8E52}" type="datetimeFigureOut">
              <a:rPr lang="ko-KR" altLang="en-US" smtClean="0"/>
              <a:t>2019-07-20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DBA0-F057-405F-81A3-859067FA0A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19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2B43-31C8-412C-A1FB-865B1D5E8E52}" type="datetimeFigureOut">
              <a:rPr lang="ko-KR" altLang="en-US" smtClean="0"/>
              <a:t>2019-07-20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DBA0-F057-405F-81A3-859067FA0A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539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2B43-31C8-412C-A1FB-865B1D5E8E52}" type="datetimeFigureOut">
              <a:rPr lang="ko-KR" altLang="en-US" smtClean="0"/>
              <a:t>2019-07-20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DBA0-F057-405F-81A3-859067FA0A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654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2B43-31C8-412C-A1FB-865B1D5E8E52}" type="datetimeFigureOut">
              <a:rPr lang="ko-KR" altLang="en-US" smtClean="0"/>
              <a:t>2019-07-20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DBA0-F057-405F-81A3-859067FA0A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368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2B43-31C8-412C-A1FB-865B1D5E8E52}" type="datetimeFigureOut">
              <a:rPr lang="ko-KR" altLang="en-US" smtClean="0"/>
              <a:t>2019-07-20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DBA0-F057-405F-81A3-859067FA0A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6441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2B43-31C8-412C-A1FB-865B1D5E8E52}" type="datetimeFigureOut">
              <a:rPr lang="ko-KR" altLang="en-US" smtClean="0"/>
              <a:t>2019-07-20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DBA0-F057-405F-81A3-859067FA0A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1867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2B43-31C8-412C-A1FB-865B1D5E8E52}" type="datetimeFigureOut">
              <a:rPr lang="ko-KR" altLang="en-US" smtClean="0"/>
              <a:t>2019-07-20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DBA0-F057-405F-81A3-859067FA0A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744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2B43-31C8-412C-A1FB-865B1D5E8E52}" type="datetimeFigureOut">
              <a:rPr lang="ko-KR" altLang="en-US" smtClean="0"/>
              <a:t>2019-07-20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DBA0-F057-405F-81A3-859067FA0A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1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2B43-31C8-412C-A1FB-865B1D5E8E52}" type="datetimeFigureOut">
              <a:rPr lang="ko-KR" altLang="en-US" smtClean="0"/>
              <a:t>2019-07-20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DBA0-F057-405F-81A3-859067FA0A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136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62B43-31C8-412C-A1FB-865B1D5E8E52}" type="datetimeFigureOut">
              <a:rPr lang="ko-KR" altLang="en-US" smtClean="0"/>
              <a:t>2019-07-20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7DBA0-F057-405F-81A3-859067FA0A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333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Financial Development: A Bird’s Eye View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03784"/>
            <a:ext cx="9144000" cy="1354015"/>
          </a:xfrm>
        </p:spPr>
        <p:txBody>
          <a:bodyPr/>
          <a:lstStyle/>
          <a:p>
            <a:r>
              <a:rPr lang="en-US" altLang="ko-KR" dirty="0" smtClean="0"/>
              <a:t>Woosik Moon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11992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Evolution of </a:t>
            </a:r>
            <a:r>
              <a:rPr lang="en-US" altLang="ko-KR" dirty="0" smtClean="0"/>
              <a:t>Money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What is money</a:t>
            </a:r>
            <a:r>
              <a:rPr lang="en-US" altLang="ko-KR" dirty="0" smtClean="0"/>
              <a:t>? (See </a:t>
            </a:r>
            <a:r>
              <a:rPr lang="en-US" altLang="ko-KR" dirty="0" err="1" smtClean="0"/>
              <a:t>Mishkin</a:t>
            </a:r>
            <a:r>
              <a:rPr lang="en-US" altLang="ko-KR" dirty="0" smtClean="0"/>
              <a:t>, </a:t>
            </a:r>
            <a:r>
              <a:rPr lang="en-US" altLang="ko-KR" dirty="0" smtClean="0"/>
              <a:t>chap </a:t>
            </a:r>
            <a:r>
              <a:rPr lang="en-US" altLang="ko-KR" dirty="0"/>
              <a:t>3)</a:t>
            </a:r>
            <a:endParaRPr lang="en-US" altLang="ko-KR" dirty="0"/>
          </a:p>
          <a:p>
            <a:r>
              <a:rPr lang="en-US" altLang="ko-KR" dirty="0"/>
              <a:t>-Commodity money</a:t>
            </a:r>
          </a:p>
          <a:p>
            <a:r>
              <a:rPr lang="en-US" altLang="ko-KR" dirty="0"/>
              <a:t>-Paper money (fiduciary money</a:t>
            </a:r>
            <a:r>
              <a:rPr lang="en-US" altLang="ko-KR" dirty="0" smtClean="0"/>
              <a:t>)</a:t>
            </a:r>
          </a:p>
          <a:p>
            <a:r>
              <a:rPr lang="en-US" altLang="ko-KR" dirty="0"/>
              <a:t>-Digital </a:t>
            </a:r>
            <a:r>
              <a:rPr lang="en-US" altLang="ko-KR" dirty="0" smtClean="0"/>
              <a:t>money (See </a:t>
            </a:r>
            <a:r>
              <a:rPr lang="en-US" altLang="ko-KR" dirty="0"/>
              <a:t>Bank for International Settlements (2015), Digital Currencies, Committee on Payment and Market Infrastructures, </a:t>
            </a:r>
            <a:r>
              <a:rPr lang="en-US" altLang="ko-KR" dirty="0" smtClean="0"/>
              <a:t>November)</a:t>
            </a:r>
            <a:endParaRPr lang="en-US" altLang="ko-KR" dirty="0"/>
          </a:p>
          <a:p>
            <a:r>
              <a:rPr lang="en-US" altLang="ko-KR" dirty="0" smtClean="0"/>
              <a:t>At </a:t>
            </a:r>
            <a:r>
              <a:rPr lang="en-US" altLang="ko-KR" dirty="0"/>
              <a:t>the beginning, the quantity of money: limited vs unlimited</a:t>
            </a:r>
          </a:p>
          <a:p>
            <a:r>
              <a:rPr lang="en-US" altLang="ko-KR" dirty="0"/>
              <a:t>Later, how the paper money is issued: government credit vs private </a:t>
            </a:r>
            <a:r>
              <a:rPr lang="en-US" altLang="ko-KR" dirty="0" smtClean="0"/>
              <a:t>credit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75965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Money and </a:t>
            </a:r>
            <a:r>
              <a:rPr lang="en-US" altLang="ko-KR" dirty="0" smtClean="0"/>
              <a:t>Inflation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Value of money and Definition of </a:t>
            </a:r>
            <a:r>
              <a:rPr lang="en-US" altLang="ko-KR" dirty="0"/>
              <a:t>inflation (See </a:t>
            </a:r>
            <a:r>
              <a:rPr lang="en-US" altLang="ko-KR" dirty="0" err="1"/>
              <a:t>Mishkin</a:t>
            </a:r>
            <a:r>
              <a:rPr lang="en-US" altLang="ko-KR" dirty="0"/>
              <a:t>, chap. 24)</a:t>
            </a:r>
          </a:p>
          <a:p>
            <a:r>
              <a:rPr lang="en-US" altLang="ko-KR" dirty="0" smtClean="0"/>
              <a:t> Quantity </a:t>
            </a:r>
            <a:r>
              <a:rPr lang="en-US" altLang="ko-KR" dirty="0"/>
              <a:t>Theory of </a:t>
            </a:r>
            <a:r>
              <a:rPr lang="en-US" altLang="ko-KR" dirty="0" smtClean="0"/>
              <a:t>Money: </a:t>
            </a:r>
          </a:p>
          <a:p>
            <a:r>
              <a:rPr lang="en-US" altLang="ko-KR" dirty="0"/>
              <a:t>-</a:t>
            </a:r>
            <a:r>
              <a:rPr lang="en-US" altLang="ko-KR" dirty="0" smtClean="0"/>
              <a:t>Money stock to be controlled by government.</a:t>
            </a:r>
          </a:p>
          <a:p>
            <a:r>
              <a:rPr lang="en-US" altLang="ko-KR" dirty="0" smtClean="0"/>
              <a:t>-Money affects goods in general.</a:t>
            </a:r>
          </a:p>
          <a:p>
            <a:r>
              <a:rPr lang="en-US" altLang="ko-KR" dirty="0" smtClean="0"/>
              <a:t>Origins of Inflationary Monetary Policy</a:t>
            </a:r>
          </a:p>
          <a:p>
            <a:r>
              <a:rPr lang="en-US" altLang="ko-KR" dirty="0" smtClean="0"/>
              <a:t>-Budget Deficit</a:t>
            </a:r>
          </a:p>
          <a:p>
            <a:r>
              <a:rPr lang="en-US" altLang="ko-KR" dirty="0" smtClean="0"/>
              <a:t>-Hyperinflation</a:t>
            </a:r>
          </a:p>
          <a:p>
            <a:r>
              <a:rPr lang="en-US" altLang="ko-KR" dirty="0" smtClean="0"/>
              <a:t>-Accommodative Monetary Policy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483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Money, interest and </a:t>
            </a:r>
            <a:r>
              <a:rPr lang="en-US" altLang="ko-KR" dirty="0" smtClean="0"/>
              <a:t>output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Money and business </a:t>
            </a:r>
            <a:r>
              <a:rPr lang="en-US" altLang="ko-KR" dirty="0" smtClean="0"/>
              <a:t>cycle (See </a:t>
            </a:r>
            <a:r>
              <a:rPr lang="en-US" altLang="ko-KR" dirty="0" err="1" smtClean="0"/>
              <a:t>Mishkin</a:t>
            </a:r>
            <a:r>
              <a:rPr lang="en-US" altLang="ko-KR" dirty="0" smtClean="0"/>
              <a:t>, </a:t>
            </a:r>
            <a:r>
              <a:rPr lang="en-US" altLang="ko-KR" dirty="0" smtClean="0"/>
              <a:t>chap.23</a:t>
            </a:r>
            <a:r>
              <a:rPr lang="en-US" altLang="ko-KR" dirty="0"/>
              <a:t>)</a:t>
            </a:r>
            <a:endParaRPr lang="en-US" altLang="ko-KR" dirty="0" smtClean="0"/>
          </a:p>
          <a:p>
            <a:r>
              <a:rPr lang="en-US" altLang="ko-KR" dirty="0" smtClean="0"/>
              <a:t>The transmission channels of monetary policy</a:t>
            </a:r>
          </a:p>
          <a:p>
            <a:r>
              <a:rPr lang="en-US" altLang="ko-KR" dirty="0" smtClean="0"/>
              <a:t>Interest rate change (bond price)</a:t>
            </a:r>
          </a:p>
          <a:p>
            <a:r>
              <a:rPr lang="en-US" altLang="ko-KR" dirty="0" smtClean="0"/>
              <a:t>Asset market view (stock price and real estate price)</a:t>
            </a:r>
          </a:p>
          <a:p>
            <a:r>
              <a:rPr lang="en-US" altLang="ko-KR" dirty="0" smtClean="0"/>
              <a:t>Exchange rate change (foreign asset price)</a:t>
            </a:r>
          </a:p>
          <a:p>
            <a:r>
              <a:rPr lang="en-US" altLang="ko-KR" dirty="0"/>
              <a:t>Credit view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26121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Phillips Curve and </a:t>
            </a:r>
            <a:r>
              <a:rPr lang="en-US" altLang="ko-KR" dirty="0" smtClean="0"/>
              <a:t>Credibility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Checkout of the validity of Phillips </a:t>
            </a:r>
            <a:r>
              <a:rPr lang="en-US" altLang="ko-KR" dirty="0" smtClean="0"/>
              <a:t>curve (</a:t>
            </a:r>
            <a:r>
              <a:rPr lang="en-US" altLang="ko-KR" dirty="0" smtClean="0"/>
              <a:t>See Blanchard</a:t>
            </a:r>
            <a:r>
              <a:rPr lang="en-US" altLang="ko-KR" dirty="0"/>
              <a:t>, Macroeconomics (6</a:t>
            </a:r>
            <a:r>
              <a:rPr lang="en-US" altLang="ko-KR" baseline="30000" dirty="0"/>
              <a:t>th</a:t>
            </a:r>
            <a:r>
              <a:rPr lang="en-US" altLang="ko-KR" dirty="0"/>
              <a:t> ed.), chap. 8 and chap. </a:t>
            </a:r>
            <a:r>
              <a:rPr lang="en-US" altLang="ko-KR" dirty="0" smtClean="0"/>
              <a:t>22)</a:t>
            </a:r>
            <a:endParaRPr lang="en-US" altLang="ko-KR" dirty="0"/>
          </a:p>
          <a:p>
            <a:r>
              <a:rPr lang="en-US" altLang="ko-KR" dirty="0" smtClean="0"/>
              <a:t>Time </a:t>
            </a:r>
            <a:r>
              <a:rPr lang="en-US" altLang="ko-KR" dirty="0"/>
              <a:t>inconsistency and rules vs discretion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1938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654" y="1446579"/>
            <a:ext cx="10515600" cy="1841744"/>
          </a:xfrm>
        </p:spPr>
        <p:txBody>
          <a:bodyPr/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Lecture 5-8 </a:t>
            </a:r>
            <a:r>
              <a:rPr lang="en-US" altLang="ko-KR" dirty="0" smtClean="0">
                <a:solidFill>
                  <a:srgbClr val="FF0000"/>
                </a:solidFill>
              </a:rPr>
              <a:t>How is </a:t>
            </a:r>
            <a:r>
              <a:rPr lang="en-US" altLang="ko-KR" dirty="0" smtClean="0">
                <a:solidFill>
                  <a:srgbClr val="FF0000"/>
                </a:solidFill>
              </a:rPr>
              <a:t>a monetary </a:t>
            </a:r>
            <a:r>
              <a:rPr lang="en-US" altLang="ko-KR" dirty="0">
                <a:solidFill>
                  <a:srgbClr val="FF0000"/>
                </a:solidFill>
              </a:rPr>
              <a:t>p</a:t>
            </a:r>
            <a:r>
              <a:rPr lang="en-US" altLang="ko-KR" dirty="0" smtClean="0">
                <a:solidFill>
                  <a:srgbClr val="FF0000"/>
                </a:solidFill>
              </a:rPr>
              <a:t>olicy conducted?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213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Structure and governance of central </a:t>
            </a:r>
            <a:r>
              <a:rPr lang="en-US" altLang="ko-KR" dirty="0" smtClean="0"/>
              <a:t>bank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Structure of central </a:t>
            </a:r>
            <a:r>
              <a:rPr lang="en-US" altLang="ko-KR" dirty="0"/>
              <a:t>bank (See </a:t>
            </a:r>
            <a:r>
              <a:rPr lang="en-US" altLang="ko-KR" dirty="0" err="1" smtClean="0"/>
              <a:t>Mishkin</a:t>
            </a:r>
            <a:r>
              <a:rPr lang="en-US" altLang="ko-KR" dirty="0"/>
              <a:t>,</a:t>
            </a:r>
            <a:r>
              <a:rPr lang="en-US" altLang="ko-KR" dirty="0" smtClean="0"/>
              <a:t> </a:t>
            </a:r>
            <a:r>
              <a:rPr lang="en-US" altLang="ko-KR" dirty="0"/>
              <a:t>chap 13)</a:t>
            </a:r>
            <a:endParaRPr lang="en-US" altLang="ko-KR" dirty="0"/>
          </a:p>
          <a:p>
            <a:r>
              <a:rPr lang="en-US" altLang="ko-KR" dirty="0"/>
              <a:t>Relation between central bank and government: independence or accountability?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1842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Determination of money </a:t>
            </a:r>
            <a:r>
              <a:rPr lang="en-US" altLang="ko-KR" dirty="0" smtClean="0"/>
              <a:t>stock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Definition of </a:t>
            </a:r>
            <a:r>
              <a:rPr lang="en-US" altLang="ko-KR" dirty="0" smtClean="0"/>
              <a:t>money (See </a:t>
            </a:r>
            <a:r>
              <a:rPr lang="en-US" altLang="ko-KR" dirty="0" err="1" smtClean="0"/>
              <a:t>Mishkin</a:t>
            </a:r>
            <a:r>
              <a:rPr lang="en-US" altLang="ko-KR" dirty="0" smtClean="0"/>
              <a:t>, chap. 14)</a:t>
            </a:r>
            <a:endParaRPr lang="en-US" altLang="ko-KR" dirty="0" smtClean="0"/>
          </a:p>
          <a:p>
            <a:r>
              <a:rPr lang="en-US" altLang="ko-KR" dirty="0" smtClean="0"/>
              <a:t>Central bank controls its money and thereby the money of commercial banks</a:t>
            </a:r>
          </a:p>
          <a:p>
            <a:r>
              <a:rPr lang="en-US" altLang="ko-KR" dirty="0" smtClean="0"/>
              <a:t>Money creation and money supply process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7283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Monetary policy strategy and Inflation </a:t>
            </a:r>
            <a:r>
              <a:rPr lang="en-US" altLang="ko-KR" dirty="0" smtClean="0"/>
              <a:t>targeting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Inflation </a:t>
            </a:r>
            <a:r>
              <a:rPr lang="en-US" altLang="ko-KR" dirty="0"/>
              <a:t>targeting </a:t>
            </a:r>
            <a:r>
              <a:rPr lang="en-US" altLang="ko-KR" dirty="0" smtClean="0"/>
              <a:t>(See </a:t>
            </a:r>
            <a:r>
              <a:rPr lang="en-US" altLang="ko-KR" dirty="0" err="1" smtClean="0"/>
              <a:t>Mishkin</a:t>
            </a:r>
            <a:r>
              <a:rPr lang="en-US" altLang="ko-KR" dirty="0" smtClean="0"/>
              <a:t>, </a:t>
            </a:r>
            <a:r>
              <a:rPr lang="en-US" altLang="ko-KR" dirty="0"/>
              <a:t>chap. 16</a:t>
            </a:r>
            <a:r>
              <a:rPr lang="en-US" altLang="ko-KR" dirty="0" smtClean="0"/>
              <a:t>)</a:t>
            </a:r>
          </a:p>
          <a:p>
            <a:r>
              <a:rPr lang="en-US" altLang="ko-KR" dirty="0"/>
              <a:t>From money targeting to inflation targeting</a:t>
            </a:r>
          </a:p>
          <a:p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3073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Determination of interest </a:t>
            </a:r>
            <a:r>
              <a:rPr lang="en-US" altLang="ko-KR" dirty="0"/>
              <a:t>rates </a:t>
            </a:r>
            <a:r>
              <a:rPr lang="en-US" altLang="ko-KR" dirty="0" smtClean="0"/>
              <a:t>and yield </a:t>
            </a:r>
            <a:r>
              <a:rPr lang="en-US" altLang="ko-KR" dirty="0" smtClean="0"/>
              <a:t>curve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De-coupling between money stock and interest rate.</a:t>
            </a:r>
          </a:p>
          <a:p>
            <a:r>
              <a:rPr lang="en-US" altLang="ko-KR" dirty="0" smtClean="0"/>
              <a:t>(See </a:t>
            </a:r>
            <a:r>
              <a:rPr lang="en-US" altLang="ko-KR" dirty="0" err="1" smtClean="0"/>
              <a:t>Mishkin</a:t>
            </a:r>
            <a:r>
              <a:rPr lang="en-US" altLang="ko-KR" dirty="0" smtClean="0"/>
              <a:t>. </a:t>
            </a:r>
            <a:r>
              <a:rPr lang="en-US" altLang="ko-KR" dirty="0"/>
              <a:t>chap. </a:t>
            </a:r>
            <a:r>
              <a:rPr lang="en-US" altLang="ko-KR" dirty="0" smtClean="0"/>
              <a:t>5-6 and </a:t>
            </a:r>
            <a:r>
              <a:rPr lang="en-US" altLang="ko-KR" dirty="0"/>
              <a:t>Friedman, Benjamin and Kenneth N. </a:t>
            </a:r>
            <a:r>
              <a:rPr lang="en-US" altLang="ko-KR" dirty="0" err="1"/>
              <a:t>Kuttner</a:t>
            </a:r>
            <a:r>
              <a:rPr lang="en-US" altLang="ko-KR" dirty="0"/>
              <a:t> (2011), Implementation of Monetary Policy: How Do Central Banks Set Interest Rates?, Handbook of Monetary Economics, Vol. 3B, chap. </a:t>
            </a:r>
            <a:r>
              <a:rPr lang="en-US" altLang="ko-KR" dirty="0" smtClean="0"/>
              <a:t>24)</a:t>
            </a:r>
            <a:endParaRPr lang="en-US" altLang="ko-KR" dirty="0" smtClean="0"/>
          </a:p>
          <a:p>
            <a:r>
              <a:rPr lang="en-US" altLang="ko-KR" dirty="0" smtClean="0"/>
              <a:t>Central </a:t>
            </a:r>
            <a:r>
              <a:rPr lang="en-US" altLang="ko-KR" dirty="0" smtClean="0"/>
              <a:t>bank controls short-term rates and thereby long-term rates.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03652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Instruments of Monetary </a:t>
            </a:r>
            <a:r>
              <a:rPr lang="en-US" altLang="ko-KR" dirty="0" smtClean="0"/>
              <a:t>policy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See </a:t>
            </a:r>
            <a:r>
              <a:rPr lang="en-US" altLang="ko-KR" dirty="0" err="1" smtClean="0"/>
              <a:t>Mishkin</a:t>
            </a:r>
            <a:r>
              <a:rPr lang="en-US" altLang="ko-KR" dirty="0" smtClean="0"/>
              <a:t>, </a:t>
            </a:r>
            <a:r>
              <a:rPr lang="en-US" altLang="ko-KR" dirty="0"/>
              <a:t>chap. </a:t>
            </a:r>
            <a:r>
              <a:rPr lang="en-US" altLang="ko-KR" dirty="0" smtClean="0"/>
              <a:t>15.</a:t>
            </a:r>
            <a:endParaRPr lang="en-US" altLang="ko-KR" dirty="0"/>
          </a:p>
          <a:p>
            <a:r>
              <a:rPr lang="en-US" altLang="ko-KR" dirty="0" smtClean="0"/>
              <a:t>Changes </a:t>
            </a:r>
            <a:r>
              <a:rPr lang="en-US" altLang="ko-KR" dirty="0"/>
              <a:t>in the Reserve </a:t>
            </a:r>
            <a:r>
              <a:rPr lang="en-US" altLang="ko-KR" dirty="0" smtClean="0"/>
              <a:t>Requirement</a:t>
            </a:r>
          </a:p>
          <a:p>
            <a:r>
              <a:rPr lang="en-US" altLang="ko-KR" dirty="0"/>
              <a:t>Lending </a:t>
            </a:r>
          </a:p>
          <a:p>
            <a:r>
              <a:rPr lang="en-US" altLang="ko-KR" dirty="0" smtClean="0"/>
              <a:t>Open </a:t>
            </a:r>
            <a:r>
              <a:rPr lang="en-US" altLang="ko-KR" dirty="0"/>
              <a:t>market </a:t>
            </a:r>
            <a:r>
              <a:rPr lang="en-US" altLang="ko-KR" dirty="0" smtClean="0"/>
              <a:t>operation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67984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Course Outline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/>
              <a:t>The goal of this course is to understand the major policy issues of money and banking in Korea and World from a historical and comparative perspective</a:t>
            </a:r>
            <a:r>
              <a:rPr lang="en-US" altLang="ko-KR" dirty="0" smtClean="0"/>
              <a:t>.</a:t>
            </a:r>
            <a:endParaRPr lang="ko-KR" altLang="ko-KR" dirty="0"/>
          </a:p>
          <a:p>
            <a:r>
              <a:rPr lang="en-US" altLang="ko-KR" dirty="0"/>
              <a:t>To this end, this course addresses the following five issues.</a:t>
            </a:r>
            <a:endParaRPr lang="ko-KR" altLang="ko-KR" dirty="0"/>
          </a:p>
          <a:p>
            <a:r>
              <a:rPr lang="en-US" altLang="ko-KR" dirty="0"/>
              <a:t>1. What is the goal of economic and monetary policies?</a:t>
            </a:r>
            <a:endParaRPr lang="ko-KR" altLang="ko-KR" dirty="0"/>
          </a:p>
          <a:p>
            <a:r>
              <a:rPr lang="en-US" altLang="ko-KR" dirty="0"/>
              <a:t>2. How does money affect the economy?</a:t>
            </a:r>
            <a:endParaRPr lang="ko-KR" altLang="ko-KR" dirty="0"/>
          </a:p>
          <a:p>
            <a:r>
              <a:rPr lang="en-US" altLang="ko-KR" dirty="0"/>
              <a:t>3. How is </a:t>
            </a:r>
            <a:r>
              <a:rPr lang="en-US" altLang="ko-KR" dirty="0" smtClean="0"/>
              <a:t>a monetary </a:t>
            </a:r>
            <a:r>
              <a:rPr lang="en-US" altLang="ko-KR" dirty="0"/>
              <a:t>policy conducted? </a:t>
            </a:r>
            <a:endParaRPr lang="ko-KR" altLang="ko-KR" dirty="0"/>
          </a:p>
          <a:p>
            <a:r>
              <a:rPr lang="en-US" altLang="ko-KR" dirty="0"/>
              <a:t>4. How is </a:t>
            </a:r>
            <a:r>
              <a:rPr lang="en-US" altLang="ko-KR" dirty="0" smtClean="0"/>
              <a:t>financial stability achieved?</a:t>
            </a:r>
            <a:endParaRPr lang="ko-KR" altLang="ko-KR" dirty="0"/>
          </a:p>
          <a:p>
            <a:r>
              <a:rPr lang="en-US" altLang="ko-KR" dirty="0"/>
              <a:t>5. What are the monetary policies under depression and deflation</a:t>
            </a:r>
            <a:r>
              <a:rPr lang="en-US" altLang="ko-KR" dirty="0" smtClean="0"/>
              <a:t>?</a:t>
            </a:r>
            <a:endParaRPr lang="ko-KR" altLang="ko-KR" dirty="0"/>
          </a:p>
          <a:p>
            <a:r>
              <a:rPr lang="en-US" altLang="ko-KR" dirty="0"/>
              <a:t>Trying to answer these questions, this course is intended to find appropriate solutions for preventing pathological phenomena such as inflation, deflation, depression and financial crises.</a:t>
            </a:r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5871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616" y="1789478"/>
            <a:ext cx="10515600" cy="1325563"/>
          </a:xfrm>
        </p:spPr>
        <p:txBody>
          <a:bodyPr/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Lecture 9-11. </a:t>
            </a:r>
            <a:r>
              <a:rPr lang="en-US" altLang="ko-KR" dirty="0" smtClean="0">
                <a:solidFill>
                  <a:srgbClr val="FF0000"/>
                </a:solidFill>
              </a:rPr>
              <a:t>How is </a:t>
            </a:r>
            <a:r>
              <a:rPr lang="en-US" altLang="ko-KR" dirty="0" smtClean="0">
                <a:solidFill>
                  <a:srgbClr val="FF0000"/>
                </a:solidFill>
              </a:rPr>
              <a:t>a financial stability achieved?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072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Supervision and </a:t>
            </a:r>
            <a:r>
              <a:rPr lang="en-US" altLang="ko-KR" dirty="0" smtClean="0"/>
              <a:t>Regulation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Finance from micro-economic </a:t>
            </a:r>
            <a:r>
              <a:rPr lang="en-US" altLang="ko-KR" dirty="0" smtClean="0"/>
              <a:t>perspective </a:t>
            </a:r>
            <a:r>
              <a:rPr lang="en-US" altLang="ko-KR" dirty="0"/>
              <a:t>(See </a:t>
            </a:r>
            <a:r>
              <a:rPr lang="en-US" altLang="ko-KR" dirty="0" err="1"/>
              <a:t>Mishkin</a:t>
            </a:r>
            <a:r>
              <a:rPr lang="en-US" altLang="ko-KR" dirty="0"/>
              <a:t>, chap. 11)</a:t>
            </a:r>
            <a:endParaRPr lang="en-US" altLang="ko-KR" dirty="0" smtClean="0"/>
          </a:p>
          <a:p>
            <a:r>
              <a:rPr lang="en-US" altLang="ko-KR" dirty="0" smtClean="0"/>
              <a:t>Financial Instability and Stabilization</a:t>
            </a:r>
          </a:p>
          <a:p>
            <a:r>
              <a:rPr lang="en-US" altLang="ko-KR" dirty="0" smtClean="0"/>
              <a:t>Micro-stabilization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00777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Handling Financial </a:t>
            </a:r>
            <a:r>
              <a:rPr lang="en-US" altLang="ko-KR" dirty="0" smtClean="0"/>
              <a:t>crises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Analysis of Financial Crisis</a:t>
            </a:r>
          </a:p>
          <a:p>
            <a:r>
              <a:rPr lang="en-US" altLang="ko-KR" dirty="0" smtClean="0"/>
              <a:t>Korea and Asian Financial </a:t>
            </a:r>
            <a:r>
              <a:rPr lang="en-US" altLang="ko-KR" dirty="0"/>
              <a:t>Crises (See Moon, Woosik (2000), "The Causes of the Korean Currency Crisis: Policy Mistakes Reexamined," </a:t>
            </a:r>
            <a:r>
              <a:rPr lang="en-US" altLang="ko-KR" i="1" dirty="0"/>
              <a:t>Korea Review of Applied </a:t>
            </a:r>
            <a:r>
              <a:rPr lang="en-US" altLang="ko-KR" i="1" dirty="0" smtClean="0"/>
              <a:t>Economics</a:t>
            </a:r>
            <a:r>
              <a:rPr lang="en-US" altLang="ko-KR" u="sng" dirty="0"/>
              <a:t>,</a:t>
            </a:r>
            <a:r>
              <a:rPr lang="en-US" altLang="ko-KR" dirty="0" smtClean="0"/>
              <a:t> </a:t>
            </a:r>
            <a:r>
              <a:rPr lang="en-US" altLang="ko-KR" dirty="0"/>
              <a:t>June, </a:t>
            </a:r>
            <a:r>
              <a:rPr lang="en-US" altLang="ko-KR" dirty="0" smtClean="0"/>
              <a:t>and </a:t>
            </a:r>
            <a:endParaRPr lang="ko-KR" altLang="ko-KR" dirty="0"/>
          </a:p>
          <a:p>
            <a:r>
              <a:rPr lang="en-US" altLang="ko-KR" dirty="0"/>
              <a:t>*Moon, Woosik (2011), “Two crises, two remedies and two consequences: Impacts on Korean Labor Market,” </a:t>
            </a:r>
            <a:r>
              <a:rPr lang="en-US" altLang="ko-KR" i="1" dirty="0"/>
              <a:t>THE INDIAN JOURNAL OF INDUSTRIAL RELATIONS</a:t>
            </a:r>
            <a:r>
              <a:rPr lang="en-US" altLang="ko-KR" dirty="0"/>
              <a:t>, </a:t>
            </a:r>
            <a:r>
              <a:rPr lang="en-US" altLang="ko-KR" dirty="0" smtClean="0"/>
              <a:t>April)</a:t>
            </a:r>
            <a:endParaRPr lang="en-US" altLang="ko-KR" dirty="0"/>
          </a:p>
          <a:p>
            <a:r>
              <a:rPr lang="en-US" altLang="ko-KR" dirty="0" smtClean="0"/>
              <a:t>Subprime </a:t>
            </a:r>
            <a:r>
              <a:rPr lang="en-US" altLang="ko-KR" dirty="0" smtClean="0"/>
              <a:t>mortgage </a:t>
            </a:r>
            <a:r>
              <a:rPr lang="en-US" altLang="ko-KR" dirty="0" smtClean="0"/>
              <a:t>crisis and global financial crisis</a:t>
            </a:r>
            <a:r>
              <a:rPr lang="en-US" altLang="ko-KR" dirty="0"/>
              <a:t> </a:t>
            </a:r>
            <a:r>
              <a:rPr lang="en-US" altLang="ko-KR" dirty="0" smtClean="0"/>
              <a:t>(See </a:t>
            </a:r>
            <a:r>
              <a:rPr lang="en-US" altLang="ko-KR" dirty="0"/>
              <a:t>Alan Blinder (2013), After the Music </a:t>
            </a:r>
            <a:r>
              <a:rPr lang="en-US" altLang="ko-KR" dirty="0" smtClean="0"/>
              <a:t>Stopped)</a:t>
            </a:r>
            <a:endParaRPr lang="en-US" altLang="ko-KR" dirty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6597319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Basel and Macro-stabilization 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See </a:t>
            </a:r>
            <a:r>
              <a:rPr lang="en-US" altLang="ko-KR" dirty="0" err="1" smtClean="0"/>
              <a:t>Turalay</a:t>
            </a:r>
            <a:r>
              <a:rPr lang="en-US" altLang="ko-KR" dirty="0" smtClean="0"/>
              <a:t> </a:t>
            </a:r>
            <a:r>
              <a:rPr lang="en-US" altLang="ko-KR" dirty="0" err="1"/>
              <a:t>Kenç</a:t>
            </a:r>
            <a:r>
              <a:rPr lang="en-US" altLang="ko-KR" dirty="0"/>
              <a:t> (2016), Macro-prudential regulation: history, theory and policy, BIS papers, No 86</a:t>
            </a:r>
          </a:p>
          <a:p>
            <a:r>
              <a:rPr lang="en-US" altLang="ko-KR" dirty="0" smtClean="0"/>
              <a:t>Global </a:t>
            </a:r>
            <a:r>
              <a:rPr lang="en-US" altLang="ko-KR" dirty="0"/>
              <a:t>financial crisis and its impact on major countries</a:t>
            </a:r>
            <a:endParaRPr lang="ko-KR" altLang="en-US" dirty="0"/>
          </a:p>
          <a:p>
            <a:r>
              <a:rPr lang="en-US" altLang="ko-KR" dirty="0"/>
              <a:t>Basle Capital Regulation and </a:t>
            </a:r>
            <a:r>
              <a:rPr lang="en-US" altLang="ko-KR" dirty="0" smtClean="0"/>
              <a:t>G20</a:t>
            </a:r>
          </a:p>
          <a:p>
            <a:r>
              <a:rPr lang="en-US" altLang="ko-KR" dirty="0" smtClean="0"/>
              <a:t>Macro-stabilization in Korea</a:t>
            </a:r>
          </a:p>
          <a:p>
            <a:r>
              <a:rPr lang="en-US" altLang="ko-KR" dirty="0" smtClean="0"/>
              <a:t>- Handling Household Debts</a:t>
            </a:r>
          </a:p>
          <a:p>
            <a:r>
              <a:rPr lang="en-US" altLang="ko-KR" dirty="0" smtClean="0"/>
              <a:t>- Handling International </a:t>
            </a:r>
            <a:r>
              <a:rPr lang="en-US" altLang="ko-KR" dirty="0"/>
              <a:t>Capital Flows (Swap and 3 sets of regulations for assuring financial </a:t>
            </a:r>
            <a:r>
              <a:rPr lang="en-US" altLang="ko-KR" dirty="0" smtClean="0"/>
              <a:t>stability)</a:t>
            </a:r>
            <a:endParaRPr lang="en-US" altLang="ko-KR" dirty="0"/>
          </a:p>
          <a:p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17832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4915" y="1648802"/>
            <a:ext cx="10515600" cy="1325563"/>
          </a:xfrm>
        </p:spPr>
        <p:txBody>
          <a:bodyPr/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Lecture 12. </a:t>
            </a:r>
            <a:r>
              <a:rPr lang="en-US" altLang="ko-KR" dirty="0" smtClean="0">
                <a:solidFill>
                  <a:srgbClr val="FF0000"/>
                </a:solidFill>
              </a:rPr>
              <a:t>Unconventional monetary policy and the future of central banking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atinLnBrk="0"/>
            <a:endParaRPr lang="ko-KR" altLang="ko-KR" dirty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238782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QE and forward </a:t>
            </a:r>
            <a:r>
              <a:rPr lang="en-US" altLang="ko-KR" dirty="0"/>
              <a:t>guidance (See Bernanke, Ben S. and Vincent R. Reinhart (2004), Conducting Monetary Policy at Very Low Short-Term Interest Rates, AER, </a:t>
            </a:r>
            <a:r>
              <a:rPr lang="en-US" altLang="ko-KR" dirty="0" smtClean="0"/>
              <a:t>May)</a:t>
            </a:r>
            <a:endParaRPr lang="en-US" altLang="ko-KR" dirty="0"/>
          </a:p>
          <a:p>
            <a:r>
              <a:rPr lang="en-US" altLang="ko-KR" dirty="0" smtClean="0"/>
              <a:t>Deflation </a:t>
            </a:r>
            <a:r>
              <a:rPr lang="en-US" altLang="ko-KR" dirty="0"/>
              <a:t>and Monetary </a:t>
            </a:r>
            <a:r>
              <a:rPr lang="en-US" altLang="ko-KR" dirty="0"/>
              <a:t>Policy (See </a:t>
            </a:r>
            <a:r>
              <a:rPr lang="en-US" altLang="ko-KR" dirty="0" err="1"/>
              <a:t>Shirakawa</a:t>
            </a:r>
            <a:r>
              <a:rPr lang="en-US" altLang="ko-KR" dirty="0"/>
              <a:t>, Masaaki (2012), Demographic Changes and Macroeconomic Performance: Japanese Experiences, </a:t>
            </a:r>
            <a:r>
              <a:rPr lang="en-US" altLang="ko-KR" i="1" dirty="0"/>
              <a:t>Opening Remark at 2012 BOJ-IMES Conference hosted by the Institute for Monetary and Economic Studies, the Bank of Japan, </a:t>
            </a:r>
            <a:r>
              <a:rPr lang="en-US" altLang="ko-KR" dirty="0" smtClean="0"/>
              <a:t>May, and Bernanke</a:t>
            </a:r>
            <a:r>
              <a:rPr lang="en-US" altLang="ko-KR" dirty="0"/>
              <a:t>, Ben S.(1999) Japanese Monetary Policy: A Case of Self-Induced Paralysis</a:t>
            </a:r>
            <a:r>
              <a:rPr lang="en-US" altLang="ko-KR" dirty="0" smtClean="0"/>
              <a:t>?)</a:t>
            </a:r>
          </a:p>
          <a:p>
            <a:r>
              <a:rPr lang="en-US" altLang="ko-KR" dirty="0"/>
              <a:t>Negative interest </a:t>
            </a:r>
            <a:r>
              <a:rPr lang="en-US" altLang="ko-KR" dirty="0" smtClean="0"/>
              <a:t>rates (See </a:t>
            </a:r>
            <a:r>
              <a:rPr lang="en-US" altLang="ko-KR" dirty="0" err="1"/>
              <a:t>Santor</a:t>
            </a:r>
            <a:r>
              <a:rPr lang="en-US" altLang="ko-KR" dirty="0"/>
              <a:t>. E. et al. (2016) A New Era of Central Banking: Unconventional Monetary Policies, Bank of Canada Review, </a:t>
            </a:r>
            <a:r>
              <a:rPr lang="en-US" altLang="ko-KR" dirty="0" smtClean="0"/>
              <a:t>Spring)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  <a:p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871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Grading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evaluation will be as follows:</a:t>
            </a:r>
            <a:endParaRPr lang="ko-KR" altLang="ko-KR" dirty="0"/>
          </a:p>
          <a:p>
            <a:r>
              <a:rPr lang="en-US" altLang="ko-KR" dirty="0"/>
              <a:t>-Mid-exam </a:t>
            </a:r>
            <a:r>
              <a:rPr lang="en-US" altLang="ko-KR" dirty="0" smtClean="0"/>
              <a:t>45% </a:t>
            </a:r>
          </a:p>
          <a:p>
            <a:r>
              <a:rPr lang="en-US" altLang="ko-KR" dirty="0" smtClean="0"/>
              <a:t>-</a:t>
            </a:r>
            <a:r>
              <a:rPr lang="en-US" altLang="ko-KR" dirty="0"/>
              <a:t>Final exam </a:t>
            </a:r>
            <a:r>
              <a:rPr lang="en-US" altLang="ko-KR" dirty="0" smtClean="0"/>
              <a:t>45% </a:t>
            </a:r>
          </a:p>
          <a:p>
            <a:r>
              <a:rPr lang="en-US" altLang="ko-KR" dirty="0" smtClean="0"/>
              <a:t>-Attendance, Participation and Cooperation: </a:t>
            </a:r>
            <a:r>
              <a:rPr lang="en-US" altLang="ko-KR" dirty="0"/>
              <a:t>a bonus of 10%</a:t>
            </a:r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087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Major </a:t>
            </a:r>
            <a:r>
              <a:rPr lang="en-US" altLang="ko-KR" dirty="0" smtClean="0">
                <a:solidFill>
                  <a:srgbClr val="FF0000"/>
                </a:solidFill>
              </a:rPr>
              <a:t>References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Mishkin</a:t>
            </a:r>
            <a:r>
              <a:rPr lang="en-US" altLang="ko-KR" dirty="0"/>
              <a:t>, F. S (2010). The Economics of Money, Banking and Financial Markets 9</a:t>
            </a:r>
            <a:r>
              <a:rPr lang="en-US" altLang="ko-KR" baseline="30000" dirty="0"/>
              <a:t>th</a:t>
            </a:r>
            <a:r>
              <a:rPr lang="en-US" altLang="ko-KR" dirty="0"/>
              <a:t> ed.</a:t>
            </a:r>
            <a:endParaRPr lang="ko-KR" altLang="ko-KR" dirty="0"/>
          </a:p>
          <a:p>
            <a:r>
              <a:rPr lang="en-US" altLang="ko-KR" dirty="0" smtClean="0"/>
              <a:t>Woosik Moon (2018), A Study of Monetary </a:t>
            </a:r>
            <a:r>
              <a:rPr lang="en-US" altLang="ko-KR" dirty="0"/>
              <a:t>Policy </a:t>
            </a:r>
            <a:r>
              <a:rPr lang="en-US" altLang="ko-KR" dirty="0" smtClean="0"/>
              <a:t>(In Korean)</a:t>
            </a:r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19531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123" y="1763102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Lecture 1</a:t>
            </a:r>
            <a:r>
              <a:rPr lang="en-US" altLang="ko-KR" dirty="0" smtClean="0">
                <a:solidFill>
                  <a:srgbClr val="FF0000"/>
                </a:solidFill>
              </a:rPr>
              <a:t>. What is a monetary policy about</a:t>
            </a:r>
            <a:r>
              <a:rPr lang="en-US" altLang="ko-KR" dirty="0" smtClean="0">
                <a:solidFill>
                  <a:srgbClr val="FF0000"/>
                </a:solidFill>
              </a:rPr>
              <a:t>?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8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is the economic policy? Generally it refers to the action of state or government to affect the economic performance of a nation. Precisely, it refers to the action of state that defines the economic and social objectives and use appropriate instruments to attain these objectives.</a:t>
            </a:r>
          </a:p>
          <a:p>
            <a:r>
              <a:rPr lang="en-US" altLang="ko-KR" dirty="0"/>
              <a:t>What are then the objectives of economic policy?</a:t>
            </a:r>
          </a:p>
          <a:p>
            <a:r>
              <a:rPr lang="en-US" altLang="ko-KR" dirty="0"/>
              <a:t>Growth</a:t>
            </a:r>
          </a:p>
          <a:p>
            <a:r>
              <a:rPr lang="en-US" altLang="ko-KR" dirty="0"/>
              <a:t>Redistribution</a:t>
            </a:r>
          </a:p>
          <a:p>
            <a:r>
              <a:rPr lang="en-US" altLang="ko-KR" dirty="0"/>
              <a:t>Stability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222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What is the goal of macroeconomic policy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- Stabilization</a:t>
            </a:r>
          </a:p>
          <a:p>
            <a:r>
              <a:rPr lang="en-US" altLang="ko-KR" dirty="0" smtClean="0"/>
              <a:t>- Started with the birth of Keynesian economics.</a:t>
            </a:r>
          </a:p>
          <a:p>
            <a:r>
              <a:rPr lang="en-US" altLang="ko-KR" dirty="0" smtClean="0"/>
              <a:t>- fiscal and </a:t>
            </a:r>
            <a:r>
              <a:rPr lang="en-US" altLang="ko-KR" dirty="0"/>
              <a:t>monetary policies: Central bank, along with national tax system, is the essential economic institution supporting nation-state.</a:t>
            </a:r>
          </a:p>
          <a:p>
            <a:r>
              <a:rPr lang="en-US" altLang="ko-KR" dirty="0" smtClean="0"/>
              <a:t>The </a:t>
            </a:r>
            <a:r>
              <a:rPr lang="en-US" altLang="ko-KR" dirty="0" smtClean="0"/>
              <a:t>goals </a:t>
            </a:r>
            <a:r>
              <a:rPr lang="en-US" altLang="ko-KR" dirty="0"/>
              <a:t>of </a:t>
            </a:r>
            <a:r>
              <a:rPr lang="en-US" altLang="ko-KR" dirty="0" smtClean="0"/>
              <a:t>monetary policy defined in the act of central bank</a:t>
            </a:r>
            <a:endParaRPr lang="en-US" altLang="ko-KR" dirty="0"/>
          </a:p>
          <a:p>
            <a:r>
              <a:rPr lang="en-US" altLang="ko-KR" dirty="0"/>
              <a:t>- Price Stability</a:t>
            </a:r>
          </a:p>
          <a:p>
            <a:r>
              <a:rPr lang="en-US" altLang="ko-KR" dirty="0"/>
              <a:t>- Employment or output stability</a:t>
            </a:r>
          </a:p>
          <a:p>
            <a:r>
              <a:rPr lang="en-US" altLang="ko-KR" dirty="0"/>
              <a:t>- Financial Stability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5968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Price stability: inflation rate growing at less than 2%</a:t>
            </a:r>
          </a:p>
          <a:p>
            <a:r>
              <a:rPr lang="en-US" altLang="ko-KR" dirty="0" smtClean="0"/>
              <a:t>Growth stability (or employment)</a:t>
            </a:r>
          </a:p>
          <a:p>
            <a:r>
              <a:rPr lang="en-US" altLang="ko-KR" dirty="0" smtClean="0"/>
              <a:t>Trend vs cyclical</a:t>
            </a:r>
          </a:p>
          <a:p>
            <a:r>
              <a:rPr lang="en-US" altLang="ko-KR" dirty="0" smtClean="0"/>
              <a:t>Financial stability: output loss (IMF world economic outlook)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53782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46579"/>
            <a:ext cx="10515600" cy="1325563"/>
          </a:xfrm>
        </p:spPr>
        <p:txBody>
          <a:bodyPr/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Lecture 2-4. </a:t>
            </a:r>
            <a:r>
              <a:rPr lang="en-US" altLang="ko-KR" dirty="0" smtClean="0">
                <a:solidFill>
                  <a:srgbClr val="FF0000"/>
                </a:solidFill>
              </a:rPr>
              <a:t>How does money affect economy?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endParaRPr lang="en-US" altLang="ko-KR" dirty="0"/>
          </a:p>
          <a:p>
            <a:pPr fontAlgn="base"/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34726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1090</Words>
  <Application>Microsoft Office PowerPoint</Application>
  <PresentationFormat>Widescreen</PresentationFormat>
  <Paragraphs>110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맑은 고딕</vt:lpstr>
      <vt:lpstr>Arial</vt:lpstr>
      <vt:lpstr>Office Theme</vt:lpstr>
      <vt:lpstr>Financial Development: A Bird’s Eye View</vt:lpstr>
      <vt:lpstr>Course Outline</vt:lpstr>
      <vt:lpstr>Grading</vt:lpstr>
      <vt:lpstr>Major References</vt:lpstr>
      <vt:lpstr>Lecture 1. What is a monetary policy about?</vt:lpstr>
      <vt:lpstr>PowerPoint Presentation</vt:lpstr>
      <vt:lpstr>PowerPoint Presentation</vt:lpstr>
      <vt:lpstr>PowerPoint Presentation</vt:lpstr>
      <vt:lpstr>Lecture 2-4. How does money affect economy?</vt:lpstr>
      <vt:lpstr>Evolution of Money</vt:lpstr>
      <vt:lpstr>Money and Inflation</vt:lpstr>
      <vt:lpstr>Money, interest and output</vt:lpstr>
      <vt:lpstr>Phillips Curve and Credibility</vt:lpstr>
      <vt:lpstr>Lecture 5-8 How is a monetary policy conducted?</vt:lpstr>
      <vt:lpstr>Structure and governance of central bank</vt:lpstr>
      <vt:lpstr>Determination of money stock</vt:lpstr>
      <vt:lpstr>Monetary policy strategy and Inflation targeting</vt:lpstr>
      <vt:lpstr>Determination of interest rates and yield curve</vt:lpstr>
      <vt:lpstr>Instruments of Monetary policy</vt:lpstr>
      <vt:lpstr>Lecture 9-11. How is a financial stability achieved?</vt:lpstr>
      <vt:lpstr>Supervision and Regulation</vt:lpstr>
      <vt:lpstr>Handling Financial crises</vt:lpstr>
      <vt:lpstr>Basel and Macro-stabilization </vt:lpstr>
      <vt:lpstr>Lecture 12. Unconventional monetary policy and the future of central banking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 M</dc:creator>
  <cp:lastModifiedBy>M WS</cp:lastModifiedBy>
  <cp:revision>69</cp:revision>
  <dcterms:created xsi:type="dcterms:W3CDTF">2017-07-01T15:46:18Z</dcterms:created>
  <dcterms:modified xsi:type="dcterms:W3CDTF">2019-07-20T11:08:01Z</dcterms:modified>
</cp:coreProperties>
</file>