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432" r:id="rId3"/>
    <p:sldId id="437" r:id="rId4"/>
    <p:sldId id="433" r:id="rId5"/>
    <p:sldId id="434" r:id="rId6"/>
    <p:sldId id="435" r:id="rId7"/>
    <p:sldId id="436" r:id="rId8"/>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9" d="100"/>
          <a:sy n="109" d="100"/>
        </p:scale>
        <p:origin x="108"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45C60A-7E42-484A-A577-F10D70233B45}" type="datetimeFigureOut">
              <a:rPr lang="ko-KR" altLang="en-US" smtClean="0"/>
              <a:t>2019-07-20</a:t>
            </a:fld>
            <a:endParaRPr lang="ko-KR"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59D592-8DA4-457D-9C0C-F6531C337E50}" type="slidenum">
              <a:rPr lang="ko-KR" altLang="en-US" smtClean="0"/>
              <a:t>‹#›</a:t>
            </a:fld>
            <a:endParaRPr lang="ko-KR" altLang="en-US"/>
          </a:p>
        </p:txBody>
      </p:sp>
    </p:spTree>
    <p:extLst>
      <p:ext uri="{BB962C8B-B14F-4D97-AF65-F5344CB8AC3E}">
        <p14:creationId xmlns:p14="http://schemas.microsoft.com/office/powerpoint/2010/main" val="172591005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ko-KR" smtClean="0"/>
              <a:t>Click to edit Master title style</a:t>
            </a:r>
            <a:endParaRPr lang="ko-KR"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ko-KR" smtClean="0"/>
              <a:t>Click to edit Master subtitle style</a:t>
            </a:r>
            <a:endParaRPr lang="ko-KR" altLang="en-US"/>
          </a:p>
        </p:txBody>
      </p:sp>
      <p:sp>
        <p:nvSpPr>
          <p:cNvPr id="4" name="Date Placeholder 3"/>
          <p:cNvSpPr>
            <a:spLocks noGrp="1"/>
          </p:cNvSpPr>
          <p:nvPr>
            <p:ph type="dt" sz="half" idx="10"/>
          </p:nvPr>
        </p:nvSpPr>
        <p:spPr/>
        <p:txBody>
          <a:bodyPr/>
          <a:lstStyle/>
          <a:p>
            <a:fld id="{CB1CFA6E-4961-4B31-9011-A45DABD69984}" type="datetime1">
              <a:rPr lang="ko-KR" altLang="en-US" smtClean="0"/>
              <a:t>2019-07-20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1037262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Vertical Text Placeholder 2"/>
          <p:cNvSpPr>
            <a:spLocks noGrp="1"/>
          </p:cNvSpPr>
          <p:nvPr>
            <p:ph type="body" orient="vert" idx="1"/>
          </p:nvPr>
        </p:nvSpPr>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10"/>
          </p:nvPr>
        </p:nvSpPr>
        <p:spPr/>
        <p:txBody>
          <a:bodyPr/>
          <a:lstStyle/>
          <a:p>
            <a:fld id="{B664CD73-068C-4FF1-A111-C45A9FA5D64B}" type="datetime1">
              <a:rPr lang="ko-KR" altLang="en-US" smtClean="0"/>
              <a:t>2019-07-20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9618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ko-KR" smtClean="0"/>
              <a:t>Click to edit Master title style</a:t>
            </a:r>
            <a:endParaRPr lang="ko-KR"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10"/>
          </p:nvPr>
        </p:nvSpPr>
        <p:spPr/>
        <p:txBody>
          <a:bodyPr/>
          <a:lstStyle/>
          <a:p>
            <a:fld id="{E31D7B9B-C362-4C28-8990-FC4A35ED9713}" type="datetime1">
              <a:rPr lang="ko-KR" altLang="en-US" smtClean="0"/>
              <a:t>2019-07-20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285853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idx="1"/>
          </p:nvPr>
        </p:nvSpPr>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10"/>
          </p:nvPr>
        </p:nvSpPr>
        <p:spPr/>
        <p:txBody>
          <a:bodyPr/>
          <a:lstStyle/>
          <a:p>
            <a:fld id="{F8660240-F043-406D-BCC5-3D3EA20A30CF}" type="datetime1">
              <a:rPr lang="ko-KR" altLang="en-US" smtClean="0"/>
              <a:t>2019-07-20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179669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ko-KR" smtClean="0"/>
              <a:t>Click to edit Master title style</a:t>
            </a:r>
            <a:endParaRPr lang="ko-KR"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ko-KR" smtClean="0"/>
              <a:t>Click to edit Master text styles</a:t>
            </a:r>
          </a:p>
        </p:txBody>
      </p:sp>
      <p:sp>
        <p:nvSpPr>
          <p:cNvPr id="4" name="Date Placeholder 3"/>
          <p:cNvSpPr>
            <a:spLocks noGrp="1"/>
          </p:cNvSpPr>
          <p:nvPr>
            <p:ph type="dt" sz="half" idx="10"/>
          </p:nvPr>
        </p:nvSpPr>
        <p:spPr/>
        <p:txBody>
          <a:bodyPr/>
          <a:lstStyle/>
          <a:p>
            <a:fld id="{BF431068-3B32-462C-AECD-44666CBE1607}" type="datetime1">
              <a:rPr lang="ko-KR" altLang="en-US" smtClean="0"/>
              <a:t>2019-07-20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3892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Date Placeholder 4"/>
          <p:cNvSpPr>
            <a:spLocks noGrp="1"/>
          </p:cNvSpPr>
          <p:nvPr>
            <p:ph type="dt" sz="half" idx="10"/>
          </p:nvPr>
        </p:nvSpPr>
        <p:spPr/>
        <p:txBody>
          <a:bodyPr/>
          <a:lstStyle/>
          <a:p>
            <a:fld id="{A69946D7-AB6F-4ACC-8E6C-D0CEDFF6E790}" type="datetime1">
              <a:rPr lang="ko-KR" altLang="en-US" smtClean="0"/>
              <a:t>2019-07-20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1451046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ko-KR" smtClean="0"/>
              <a:t>Click to edit Master title style</a:t>
            </a:r>
            <a:endParaRPr lang="ko-KR"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ko-K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7" name="Date Placeholder 6"/>
          <p:cNvSpPr>
            <a:spLocks noGrp="1"/>
          </p:cNvSpPr>
          <p:nvPr>
            <p:ph type="dt" sz="half" idx="10"/>
          </p:nvPr>
        </p:nvSpPr>
        <p:spPr/>
        <p:txBody>
          <a:bodyPr/>
          <a:lstStyle/>
          <a:p>
            <a:fld id="{AF2E6345-BB4C-44FC-AD09-4CB5BFC87851}" type="datetime1">
              <a:rPr lang="ko-KR" altLang="en-US" smtClean="0"/>
              <a:t>2019-07-20</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1095436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3" name="Date Placeholder 2"/>
          <p:cNvSpPr>
            <a:spLocks noGrp="1"/>
          </p:cNvSpPr>
          <p:nvPr>
            <p:ph type="dt" sz="half" idx="10"/>
          </p:nvPr>
        </p:nvSpPr>
        <p:spPr/>
        <p:txBody>
          <a:bodyPr/>
          <a:lstStyle/>
          <a:p>
            <a:fld id="{04A08A49-307B-4F6C-B18A-4E9DF60E9A9B}" type="datetime1">
              <a:rPr lang="ko-KR" altLang="en-US" smtClean="0"/>
              <a:t>2019-07-20</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2302683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BE84DF-3867-4743-93A1-1F29228C9DC6}" type="datetime1">
              <a:rPr lang="ko-KR" altLang="en-US" smtClean="0"/>
              <a:t>2019-07-20</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2364918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ko-KR" smtClean="0"/>
              <a:t>Click to edit Master title style</a:t>
            </a:r>
            <a:endParaRPr lang="ko-KR"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ko-KR" smtClean="0"/>
              <a:t>Click to edit Master text styles</a:t>
            </a:r>
          </a:p>
        </p:txBody>
      </p:sp>
      <p:sp>
        <p:nvSpPr>
          <p:cNvPr id="5" name="Date Placeholder 4"/>
          <p:cNvSpPr>
            <a:spLocks noGrp="1"/>
          </p:cNvSpPr>
          <p:nvPr>
            <p:ph type="dt" sz="half" idx="10"/>
          </p:nvPr>
        </p:nvSpPr>
        <p:spPr/>
        <p:txBody>
          <a:bodyPr/>
          <a:lstStyle/>
          <a:p>
            <a:fld id="{36A920FA-DF21-4DC7-8D9C-827770BD6373}" type="datetime1">
              <a:rPr lang="ko-KR" altLang="en-US" smtClean="0"/>
              <a:t>2019-07-20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4031004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ko-KR" smtClean="0"/>
              <a:t>Click to edit Master title style</a:t>
            </a:r>
            <a:endParaRPr lang="ko-KR"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ko-KR" smtClean="0"/>
              <a:t>Click to edit Master text styles</a:t>
            </a:r>
          </a:p>
        </p:txBody>
      </p:sp>
      <p:sp>
        <p:nvSpPr>
          <p:cNvPr id="5" name="Date Placeholder 4"/>
          <p:cNvSpPr>
            <a:spLocks noGrp="1"/>
          </p:cNvSpPr>
          <p:nvPr>
            <p:ph type="dt" sz="half" idx="10"/>
          </p:nvPr>
        </p:nvSpPr>
        <p:spPr/>
        <p:txBody>
          <a:bodyPr/>
          <a:lstStyle/>
          <a:p>
            <a:fld id="{6271BDF4-A617-4E20-982F-16ACC393DE7A}" type="datetime1">
              <a:rPr lang="ko-KR" altLang="en-US" smtClean="0"/>
              <a:t>2019-07-20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4148297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ko-KR" smtClean="0"/>
              <a:t>Click to edit Master title style</a:t>
            </a:r>
            <a:endParaRPr lang="ko-KR"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ko-KR"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C14E9-972A-4007-AD1A-FB3D2B4FF76A}" type="datetime1">
              <a:rPr lang="ko-KR" altLang="en-US" smtClean="0"/>
              <a:t>2019-07-20</a:t>
            </a:fld>
            <a:endParaRPr lang="ko-KR"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1B18E-801E-4607-AA7A-559037C9C0AA}" type="slidenum">
              <a:rPr lang="ko-KR" altLang="en-US" smtClean="0"/>
              <a:t>‹#›</a:t>
            </a:fld>
            <a:endParaRPr lang="ko-KR" altLang="en-US"/>
          </a:p>
        </p:txBody>
      </p:sp>
    </p:spTree>
    <p:extLst>
      <p:ext uri="{BB962C8B-B14F-4D97-AF65-F5344CB8AC3E}">
        <p14:creationId xmlns:p14="http://schemas.microsoft.com/office/powerpoint/2010/main" val="157270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ko-KR" dirty="0" smtClean="0"/>
              <a:t>Design of </a:t>
            </a:r>
            <a:r>
              <a:rPr lang="en-US" altLang="ko-KR" dirty="0" smtClean="0"/>
              <a:t>the course on Monetary and Financial Integration</a:t>
            </a:r>
            <a:endParaRPr lang="ko-KR" altLang="en-US" dirty="0"/>
          </a:p>
        </p:txBody>
      </p:sp>
      <p:sp>
        <p:nvSpPr>
          <p:cNvPr id="3" name="Subtitle 2"/>
          <p:cNvSpPr>
            <a:spLocks noGrp="1"/>
          </p:cNvSpPr>
          <p:nvPr>
            <p:ph type="subTitle" idx="1"/>
          </p:nvPr>
        </p:nvSpPr>
        <p:spPr>
          <a:xfrm>
            <a:off x="1524000" y="3991708"/>
            <a:ext cx="9144000" cy="1266092"/>
          </a:xfrm>
        </p:spPr>
        <p:txBody>
          <a:bodyPr/>
          <a:lstStyle/>
          <a:p>
            <a:r>
              <a:rPr lang="en-US" altLang="ko-KR" dirty="0" smtClean="0"/>
              <a:t>Woosik Moon</a:t>
            </a:r>
            <a:endParaRPr lang="ko-KR" altLang="en-US" dirty="0"/>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1</a:t>
            </a:fld>
            <a:endParaRPr lang="ko-KR" altLang="en-US"/>
          </a:p>
        </p:txBody>
      </p:sp>
    </p:spTree>
    <p:extLst>
      <p:ext uri="{BB962C8B-B14F-4D97-AF65-F5344CB8AC3E}">
        <p14:creationId xmlns:p14="http://schemas.microsoft.com/office/powerpoint/2010/main" val="1801843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Goal of the course </a:t>
            </a:r>
            <a:endParaRPr lang="ko-KR" altLang="en-US" dirty="0"/>
          </a:p>
        </p:txBody>
      </p:sp>
      <p:sp>
        <p:nvSpPr>
          <p:cNvPr id="3" name="Content Placeholder 2"/>
          <p:cNvSpPr>
            <a:spLocks noGrp="1"/>
          </p:cNvSpPr>
          <p:nvPr>
            <p:ph idx="1"/>
          </p:nvPr>
        </p:nvSpPr>
        <p:spPr/>
        <p:txBody>
          <a:bodyPr/>
          <a:lstStyle/>
          <a:p>
            <a:r>
              <a:rPr lang="en-US" altLang="ko-KR" dirty="0"/>
              <a:t>Considering regional integration in the broadest context of economic, political and social aspects, this course is first of all intended to ask about how internationalization transforms the relation between individuals and state. </a:t>
            </a:r>
            <a:endParaRPr lang="en-US" altLang="ko-KR" dirty="0" smtClean="0"/>
          </a:p>
          <a:p>
            <a:r>
              <a:rPr lang="en-US" altLang="ko-KR" dirty="0" smtClean="0"/>
              <a:t>Against </a:t>
            </a:r>
            <a:r>
              <a:rPr lang="en-US" altLang="ko-KR" dirty="0"/>
              <a:t>this backdrop, this course </a:t>
            </a:r>
            <a:r>
              <a:rPr lang="en-US" altLang="ko-KR" dirty="0" smtClean="0"/>
              <a:t>examines </a:t>
            </a:r>
            <a:r>
              <a:rPr lang="en-US" altLang="ko-KR" dirty="0"/>
              <a:t>whether and how diverse regional monetary and financial arrangements </a:t>
            </a:r>
            <a:r>
              <a:rPr lang="en-US" altLang="ko-KR" dirty="0" smtClean="0"/>
              <a:t>can </a:t>
            </a:r>
            <a:r>
              <a:rPr lang="en-US" altLang="ko-KR" dirty="0"/>
              <a:t>supplement and replace nation-state, drawing lessons largely from European monetary integration process.</a:t>
            </a:r>
            <a:endParaRPr lang="ko-KR" altLang="ko-KR" dirty="0"/>
          </a:p>
          <a:p>
            <a:endParaRPr lang="ko-KR" altLang="en-US" dirty="0"/>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2</a:t>
            </a:fld>
            <a:endParaRPr lang="ko-KR" altLang="en-US"/>
          </a:p>
        </p:txBody>
      </p:sp>
    </p:spTree>
    <p:extLst>
      <p:ext uri="{BB962C8B-B14F-4D97-AF65-F5344CB8AC3E}">
        <p14:creationId xmlns:p14="http://schemas.microsoft.com/office/powerpoint/2010/main" val="224119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Main Contents</a:t>
            </a:r>
            <a:endParaRPr lang="ko-KR" altLang="en-US" dirty="0"/>
          </a:p>
        </p:txBody>
      </p:sp>
      <p:sp>
        <p:nvSpPr>
          <p:cNvPr id="3" name="Content Placeholder 2"/>
          <p:cNvSpPr>
            <a:spLocks noGrp="1"/>
          </p:cNvSpPr>
          <p:nvPr>
            <p:ph idx="1"/>
          </p:nvPr>
        </p:nvSpPr>
        <p:spPr/>
        <p:txBody>
          <a:bodyPr/>
          <a:lstStyle/>
          <a:p>
            <a:endParaRPr lang="ko-KR" altLang="en-US" dirty="0"/>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3</a:t>
            </a:fld>
            <a:endParaRPr lang="ko-KR" altLang="en-US"/>
          </a:p>
        </p:txBody>
      </p:sp>
    </p:spTree>
    <p:extLst>
      <p:ext uri="{BB962C8B-B14F-4D97-AF65-F5344CB8AC3E}">
        <p14:creationId xmlns:p14="http://schemas.microsoft.com/office/powerpoint/2010/main" val="3673712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smtClean="0"/>
              <a:t/>
            </a:r>
            <a:br>
              <a:rPr lang="en-US" altLang="ko-KR" dirty="0" smtClean="0"/>
            </a:br>
            <a:r>
              <a:rPr lang="en-US" altLang="ko-KR" dirty="0"/>
              <a:t>Lecture 1-6: Part I: Commerce, Finance and Integration of </a:t>
            </a:r>
            <a:r>
              <a:rPr lang="en-US" altLang="ko-KR" dirty="0" smtClean="0"/>
              <a:t>World</a:t>
            </a:r>
            <a:r>
              <a:rPr lang="ko-KR" altLang="ko-KR" dirty="0"/>
              <a:t/>
            </a:r>
            <a:br>
              <a:rPr lang="ko-KR" altLang="ko-KR" dirty="0"/>
            </a:br>
            <a:endParaRPr lang="ko-KR" altLang="en-US" dirty="0"/>
          </a:p>
        </p:txBody>
      </p:sp>
      <p:sp>
        <p:nvSpPr>
          <p:cNvPr id="3" name="Content Placeholder 2"/>
          <p:cNvSpPr>
            <a:spLocks noGrp="1"/>
          </p:cNvSpPr>
          <p:nvPr>
            <p:ph idx="1"/>
          </p:nvPr>
        </p:nvSpPr>
        <p:spPr/>
        <p:txBody>
          <a:bodyPr>
            <a:normAutofit fontScale="85000" lnSpcReduction="20000"/>
          </a:bodyPr>
          <a:lstStyle/>
          <a:p>
            <a:r>
              <a:rPr lang="en-US" altLang="ko-KR" dirty="0"/>
              <a:t>I. Commercial World in the Greek and Roman Era</a:t>
            </a:r>
            <a:endParaRPr lang="ko-KR" altLang="ko-KR" dirty="0"/>
          </a:p>
          <a:p>
            <a:r>
              <a:rPr lang="en-US" altLang="ko-KR" dirty="0"/>
              <a:t>(1) Origin of State </a:t>
            </a:r>
            <a:endParaRPr lang="ko-KR" altLang="ko-KR" dirty="0"/>
          </a:p>
          <a:p>
            <a:r>
              <a:rPr lang="en-US" altLang="ko-KR" dirty="0"/>
              <a:t>(2) </a:t>
            </a:r>
            <a:r>
              <a:rPr lang="en-US" altLang="ko-KR" dirty="0" smtClean="0"/>
              <a:t>Economy and the origin </a:t>
            </a:r>
            <a:r>
              <a:rPr lang="en-US" altLang="ko-KR" dirty="0"/>
              <a:t>of Democracy</a:t>
            </a:r>
            <a:endParaRPr lang="ko-KR" altLang="ko-KR" dirty="0"/>
          </a:p>
          <a:p>
            <a:r>
              <a:rPr lang="en-US" altLang="ko-KR" dirty="0"/>
              <a:t>II. </a:t>
            </a:r>
            <a:r>
              <a:rPr lang="en-US" altLang="ko-KR" dirty="0" smtClean="0"/>
              <a:t>Economy </a:t>
            </a:r>
            <a:r>
              <a:rPr lang="en-US" altLang="ko-KR" dirty="0"/>
              <a:t>and State in the Modern Western Civilization</a:t>
            </a:r>
            <a:endParaRPr lang="ko-KR" altLang="ko-KR" dirty="0"/>
          </a:p>
          <a:p>
            <a:r>
              <a:rPr lang="en-US" altLang="ko-KR" dirty="0"/>
              <a:t>(1) </a:t>
            </a:r>
            <a:r>
              <a:rPr lang="en-US" altLang="ko-KR" dirty="0" smtClean="0"/>
              <a:t>Economy </a:t>
            </a:r>
            <a:r>
              <a:rPr lang="en-US" altLang="ko-KR" dirty="0"/>
              <a:t>and Politics in Western World</a:t>
            </a:r>
            <a:endParaRPr lang="ko-KR" altLang="ko-KR" dirty="0"/>
          </a:p>
          <a:p>
            <a:r>
              <a:rPr lang="en-US" altLang="ko-KR" dirty="0"/>
              <a:t>(2) </a:t>
            </a:r>
            <a:r>
              <a:rPr lang="en-US" altLang="ko-KR" dirty="0" smtClean="0"/>
              <a:t>Economy and </a:t>
            </a:r>
            <a:r>
              <a:rPr lang="en-US" altLang="ko-KR" dirty="0"/>
              <a:t>Politics in Asia </a:t>
            </a:r>
            <a:endParaRPr lang="ko-KR" altLang="ko-KR" dirty="0"/>
          </a:p>
          <a:p>
            <a:r>
              <a:rPr lang="en-US" altLang="ko-KR" dirty="0" smtClean="0"/>
              <a:t>III. </a:t>
            </a:r>
            <a:r>
              <a:rPr lang="en-US" altLang="ko-KR" dirty="0"/>
              <a:t>Economy beyond State: Commerce and Globalization </a:t>
            </a:r>
            <a:endParaRPr lang="ko-KR" altLang="ko-KR" dirty="0"/>
          </a:p>
          <a:p>
            <a:r>
              <a:rPr lang="en-US" altLang="ko-KR" dirty="0"/>
              <a:t>(1) Liberalism against nationalism and protectionism </a:t>
            </a:r>
            <a:endParaRPr lang="ko-KR" altLang="ko-KR" dirty="0"/>
          </a:p>
          <a:p>
            <a:r>
              <a:rPr lang="en-US" altLang="ko-KR" dirty="0"/>
              <a:t>(2) Gold </a:t>
            </a:r>
            <a:r>
              <a:rPr lang="en-US" altLang="ko-KR" dirty="0" smtClean="0"/>
              <a:t>standard system </a:t>
            </a:r>
            <a:r>
              <a:rPr lang="en-US" altLang="ko-KR" dirty="0"/>
              <a:t>as a </a:t>
            </a:r>
            <a:r>
              <a:rPr lang="en-US" altLang="ko-KR" dirty="0" smtClean="0"/>
              <a:t>natural global financial system</a:t>
            </a:r>
            <a:endParaRPr lang="ko-KR" altLang="ko-KR" dirty="0"/>
          </a:p>
          <a:p>
            <a:r>
              <a:rPr lang="en-US" altLang="ko-KR" dirty="0" smtClean="0"/>
              <a:t>(3) Social questions </a:t>
            </a:r>
            <a:r>
              <a:rPr lang="en-US" altLang="ko-KR" dirty="0"/>
              <a:t>and the </a:t>
            </a:r>
            <a:r>
              <a:rPr lang="en-US" altLang="ko-KR" dirty="0" smtClean="0"/>
              <a:t>rising state role</a:t>
            </a:r>
            <a:endParaRPr lang="ko-KR" altLang="ko-KR" dirty="0"/>
          </a:p>
          <a:p>
            <a:r>
              <a:rPr lang="en-US" altLang="ko-KR" dirty="0" smtClean="0"/>
              <a:t>V</a:t>
            </a:r>
            <a:r>
              <a:rPr lang="en-US" altLang="ko-KR" dirty="0"/>
              <a:t>. </a:t>
            </a:r>
            <a:r>
              <a:rPr lang="en-US" altLang="ko-KR" dirty="0" smtClean="0"/>
              <a:t>Nationalization </a:t>
            </a:r>
            <a:r>
              <a:rPr lang="en-US" altLang="ko-KR" dirty="0"/>
              <a:t>of Finance and BW System</a:t>
            </a:r>
            <a:endParaRPr lang="ko-KR" altLang="ko-KR" dirty="0"/>
          </a:p>
          <a:p>
            <a:endParaRPr lang="ko-KR" altLang="en-US" dirty="0"/>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4</a:t>
            </a:fld>
            <a:endParaRPr lang="ko-KR" altLang="en-US"/>
          </a:p>
        </p:txBody>
      </p:sp>
    </p:spTree>
    <p:extLst>
      <p:ext uri="{BB962C8B-B14F-4D97-AF65-F5344CB8AC3E}">
        <p14:creationId xmlns:p14="http://schemas.microsoft.com/office/powerpoint/2010/main" val="429035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ko-KR" dirty="0"/>
              <a:t>Lecture 7-12: Part II: Finance and </a:t>
            </a:r>
            <a:r>
              <a:rPr lang="en-US" altLang="ko-KR" dirty="0" smtClean="0"/>
              <a:t>Regionalization</a:t>
            </a:r>
            <a:endParaRPr lang="ko-KR" altLang="en-US" dirty="0"/>
          </a:p>
        </p:txBody>
      </p:sp>
      <p:sp>
        <p:nvSpPr>
          <p:cNvPr id="3" name="Content Placeholder 2"/>
          <p:cNvSpPr>
            <a:spLocks noGrp="1"/>
          </p:cNvSpPr>
          <p:nvPr>
            <p:ph idx="1"/>
          </p:nvPr>
        </p:nvSpPr>
        <p:spPr>
          <a:xfrm>
            <a:off x="838200" y="1690688"/>
            <a:ext cx="10515600" cy="4800112"/>
          </a:xfrm>
        </p:spPr>
        <p:txBody>
          <a:bodyPr>
            <a:normAutofit fontScale="77500" lnSpcReduction="20000"/>
          </a:bodyPr>
          <a:lstStyle/>
          <a:p>
            <a:r>
              <a:rPr lang="en-US" altLang="ko-KR" dirty="0"/>
              <a:t>I. Commerce and Regional Integration </a:t>
            </a:r>
            <a:endParaRPr lang="ko-KR" altLang="ko-KR" dirty="0"/>
          </a:p>
          <a:p>
            <a:r>
              <a:rPr lang="en-US" altLang="ko-KR" dirty="0"/>
              <a:t>II. Financial Globalization and Regionalization </a:t>
            </a:r>
            <a:endParaRPr lang="ko-KR" altLang="ko-KR" dirty="0"/>
          </a:p>
          <a:p>
            <a:r>
              <a:rPr lang="en-US" altLang="ko-KR" dirty="0"/>
              <a:t> Implication of Impossible Trinity Theorem</a:t>
            </a:r>
            <a:endParaRPr lang="ko-KR" altLang="ko-KR" dirty="0"/>
          </a:p>
          <a:p>
            <a:r>
              <a:rPr lang="en-US" altLang="ko-KR" dirty="0"/>
              <a:t>III. Cost and Benefit of Regional Monetary Integration</a:t>
            </a:r>
            <a:endParaRPr lang="ko-KR" altLang="ko-KR" dirty="0"/>
          </a:p>
          <a:p>
            <a:pPr lvl="0"/>
            <a:r>
              <a:rPr lang="en-US" altLang="ko-KR" dirty="0"/>
              <a:t>OCA</a:t>
            </a:r>
            <a:endParaRPr lang="ko-KR" altLang="ko-KR" dirty="0"/>
          </a:p>
          <a:p>
            <a:pPr lvl="0"/>
            <a:r>
              <a:rPr lang="en-US" altLang="ko-KR" dirty="0" err="1"/>
              <a:t>Barro-Gorden</a:t>
            </a:r>
            <a:r>
              <a:rPr lang="en-US" altLang="ko-KR" dirty="0"/>
              <a:t> Model</a:t>
            </a:r>
            <a:endParaRPr lang="ko-KR" altLang="ko-KR" dirty="0"/>
          </a:p>
          <a:p>
            <a:pPr lvl="0"/>
            <a:r>
              <a:rPr lang="en-US" altLang="ko-KR" dirty="0" err="1"/>
              <a:t>Seignorage</a:t>
            </a:r>
            <a:endParaRPr lang="ko-KR" altLang="ko-KR" dirty="0"/>
          </a:p>
          <a:p>
            <a:r>
              <a:rPr lang="en-US" altLang="ko-KR" dirty="0"/>
              <a:t>IV. European Monetary Integration, Crisis and Challenge</a:t>
            </a:r>
            <a:endParaRPr lang="ko-KR" altLang="ko-KR" dirty="0"/>
          </a:p>
          <a:p>
            <a:r>
              <a:rPr lang="en-US" altLang="ko-KR" dirty="0"/>
              <a:t>(1) History of EMU</a:t>
            </a:r>
            <a:endParaRPr lang="ko-KR" altLang="ko-KR" dirty="0"/>
          </a:p>
          <a:p>
            <a:r>
              <a:rPr lang="en-US" altLang="ko-KR" dirty="0"/>
              <a:t>(2) EMS and EMU</a:t>
            </a:r>
            <a:endParaRPr lang="ko-KR" altLang="ko-KR" dirty="0"/>
          </a:p>
          <a:p>
            <a:r>
              <a:rPr lang="en-US" altLang="ko-KR" dirty="0"/>
              <a:t>(3) Crisis of Euro</a:t>
            </a:r>
            <a:endParaRPr lang="ko-KR" altLang="ko-KR" dirty="0"/>
          </a:p>
          <a:p>
            <a:r>
              <a:rPr lang="en-US" altLang="ko-KR" dirty="0"/>
              <a:t>(4) Future of Europe and Brexit</a:t>
            </a:r>
            <a:endParaRPr lang="ko-KR" altLang="ko-KR" dirty="0"/>
          </a:p>
          <a:p>
            <a:r>
              <a:rPr lang="en-US" altLang="ko-KR" dirty="0"/>
              <a:t>V. Regional Monetary Cooperation in Asia and Other Regions</a:t>
            </a:r>
            <a:endParaRPr lang="ko-KR" altLang="ko-KR" dirty="0"/>
          </a:p>
          <a:p>
            <a:endParaRPr lang="ko-KR" altLang="en-US" dirty="0"/>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5</a:t>
            </a:fld>
            <a:endParaRPr lang="ko-KR" altLang="en-US"/>
          </a:p>
        </p:txBody>
      </p:sp>
    </p:spTree>
    <p:extLst>
      <p:ext uri="{BB962C8B-B14F-4D97-AF65-F5344CB8AC3E}">
        <p14:creationId xmlns:p14="http://schemas.microsoft.com/office/powerpoint/2010/main" val="2754855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Grading</a:t>
            </a:r>
            <a:endParaRPr lang="ko-KR" altLang="en-US" dirty="0"/>
          </a:p>
        </p:txBody>
      </p:sp>
      <p:sp>
        <p:nvSpPr>
          <p:cNvPr id="3" name="Content Placeholder 2"/>
          <p:cNvSpPr>
            <a:spLocks noGrp="1"/>
          </p:cNvSpPr>
          <p:nvPr>
            <p:ph idx="1"/>
          </p:nvPr>
        </p:nvSpPr>
        <p:spPr/>
        <p:txBody>
          <a:bodyPr/>
          <a:lstStyle/>
          <a:p>
            <a:r>
              <a:rPr lang="en-US" altLang="ko-KR" dirty="0" smtClean="0"/>
              <a:t>Mid </a:t>
            </a:r>
            <a:r>
              <a:rPr lang="en-US" altLang="ko-KR" dirty="0"/>
              <a:t>Exam </a:t>
            </a:r>
            <a:r>
              <a:rPr lang="en-US" altLang="ko-KR" dirty="0" smtClean="0"/>
              <a:t>45%</a:t>
            </a:r>
            <a:endParaRPr lang="ko-KR" altLang="ko-KR" dirty="0"/>
          </a:p>
          <a:p>
            <a:r>
              <a:rPr lang="en-US" altLang="ko-KR" dirty="0" smtClean="0"/>
              <a:t>Final </a:t>
            </a:r>
            <a:r>
              <a:rPr lang="en-US" altLang="ko-KR" dirty="0"/>
              <a:t>Exam </a:t>
            </a:r>
            <a:r>
              <a:rPr lang="en-US" altLang="ko-KR" dirty="0" smtClean="0"/>
              <a:t>45%</a:t>
            </a:r>
            <a:endParaRPr lang="ko-KR" altLang="ko-KR" dirty="0"/>
          </a:p>
          <a:p>
            <a:r>
              <a:rPr lang="en-US" altLang="ko-KR" dirty="0" smtClean="0"/>
              <a:t>Attendance, Participation and cooperation: </a:t>
            </a:r>
            <a:r>
              <a:rPr lang="en-US" altLang="ko-KR" dirty="0"/>
              <a:t>a bonus of 10%</a:t>
            </a:r>
            <a:endParaRPr lang="ko-KR" altLang="ko-KR" dirty="0"/>
          </a:p>
          <a:p>
            <a:endParaRPr lang="ko-KR" altLang="en-US" dirty="0"/>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6</a:t>
            </a:fld>
            <a:endParaRPr lang="ko-KR" altLang="en-US"/>
          </a:p>
        </p:txBody>
      </p:sp>
    </p:spTree>
    <p:extLst>
      <p:ext uri="{BB962C8B-B14F-4D97-AF65-F5344CB8AC3E}">
        <p14:creationId xmlns:p14="http://schemas.microsoft.com/office/powerpoint/2010/main" val="445639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Required Readings</a:t>
            </a:r>
            <a:endParaRPr lang="ko-KR" altLang="en-US" dirty="0"/>
          </a:p>
        </p:txBody>
      </p:sp>
      <p:sp>
        <p:nvSpPr>
          <p:cNvPr id="3" name="Content Placeholder 2"/>
          <p:cNvSpPr>
            <a:spLocks noGrp="1"/>
          </p:cNvSpPr>
          <p:nvPr>
            <p:ph idx="1"/>
          </p:nvPr>
        </p:nvSpPr>
        <p:spPr/>
        <p:txBody>
          <a:bodyPr/>
          <a:lstStyle/>
          <a:p>
            <a:r>
              <a:rPr lang="en-US" altLang="ko-KR" dirty="0" smtClean="0"/>
              <a:t>Aguilera-</a:t>
            </a:r>
            <a:r>
              <a:rPr lang="en-US" altLang="ko-KR" dirty="0" err="1" smtClean="0"/>
              <a:t>Barchet</a:t>
            </a:r>
            <a:r>
              <a:rPr lang="en-US" altLang="ko-KR" dirty="0"/>
              <a:t>, Bruno (2011), </a:t>
            </a:r>
            <a:r>
              <a:rPr lang="en-US" altLang="ko-KR" i="1" dirty="0"/>
              <a:t>A History of Western Public Law: between Nation and State</a:t>
            </a:r>
            <a:endParaRPr lang="ko-KR" altLang="ko-KR" i="1" dirty="0"/>
          </a:p>
          <a:p>
            <a:r>
              <a:rPr lang="en-US" altLang="ko-KR" dirty="0" err="1" smtClean="0"/>
              <a:t>Eichengreen</a:t>
            </a:r>
            <a:r>
              <a:rPr lang="en-US" altLang="ko-KR" dirty="0" smtClean="0"/>
              <a:t> (1996), </a:t>
            </a:r>
            <a:r>
              <a:rPr lang="en-US" altLang="ko-KR" i="1" dirty="0"/>
              <a:t>Globalizing the capital</a:t>
            </a:r>
            <a:r>
              <a:rPr lang="en-US" altLang="ko-KR" dirty="0"/>
              <a:t>, Princeton Univ. </a:t>
            </a:r>
            <a:r>
              <a:rPr lang="en-US" altLang="ko-KR" dirty="0" smtClean="0"/>
              <a:t>Press</a:t>
            </a:r>
            <a:endParaRPr lang="ko-KR" altLang="ko-KR" dirty="0"/>
          </a:p>
          <a:p>
            <a:r>
              <a:rPr lang="en-US" altLang="ko-KR" dirty="0"/>
              <a:t>De </a:t>
            </a:r>
            <a:r>
              <a:rPr lang="en-US" altLang="ko-KR" dirty="0" err="1"/>
              <a:t>Grauwe</a:t>
            </a:r>
            <a:r>
              <a:rPr lang="en-US" altLang="ko-KR" dirty="0"/>
              <a:t>, </a:t>
            </a:r>
            <a:r>
              <a:rPr lang="en-US" altLang="ko-KR" i="1" dirty="0"/>
              <a:t>Economics of European Monetary Integration</a:t>
            </a:r>
            <a:r>
              <a:rPr lang="en-US" altLang="ko-KR" dirty="0"/>
              <a:t>, Oxford Univ. Press, </a:t>
            </a:r>
            <a:endParaRPr lang="ko-KR" altLang="ko-KR" dirty="0"/>
          </a:p>
          <a:p>
            <a:r>
              <a:rPr lang="en-US" altLang="ko-KR" dirty="0" smtClean="0"/>
              <a:t>If necessary, additional </a:t>
            </a:r>
            <a:r>
              <a:rPr lang="en-US" altLang="ko-KR" dirty="0"/>
              <a:t>papers and handouts will be distributed in the class.</a:t>
            </a:r>
            <a:endParaRPr lang="ko-KR" altLang="ko-KR" dirty="0"/>
          </a:p>
          <a:p>
            <a:endParaRPr lang="ko-KR" altLang="en-US" dirty="0"/>
          </a:p>
        </p:txBody>
      </p:sp>
      <p:sp>
        <p:nvSpPr>
          <p:cNvPr id="4" name="Slide Number Placeholder 3"/>
          <p:cNvSpPr>
            <a:spLocks noGrp="1"/>
          </p:cNvSpPr>
          <p:nvPr>
            <p:ph type="sldNum" sz="quarter" idx="12"/>
          </p:nvPr>
        </p:nvSpPr>
        <p:spPr/>
        <p:txBody>
          <a:bodyPr/>
          <a:lstStyle/>
          <a:p>
            <a:fld id="{9361B18E-801E-4607-AA7A-559037C9C0AA}" type="slidenum">
              <a:rPr lang="ko-KR" altLang="en-US" smtClean="0"/>
              <a:t>7</a:t>
            </a:fld>
            <a:endParaRPr lang="ko-KR" altLang="en-US"/>
          </a:p>
        </p:txBody>
      </p:sp>
    </p:spTree>
    <p:extLst>
      <p:ext uri="{BB962C8B-B14F-4D97-AF65-F5344CB8AC3E}">
        <p14:creationId xmlns:p14="http://schemas.microsoft.com/office/powerpoint/2010/main" val="3271848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2410</TotalTime>
  <Words>353</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맑은 고딕</vt:lpstr>
      <vt:lpstr>Arial</vt:lpstr>
      <vt:lpstr>Office Theme</vt:lpstr>
      <vt:lpstr>Design of the course on Monetary and Financial Integration</vt:lpstr>
      <vt:lpstr>Goal of the course </vt:lpstr>
      <vt:lpstr>Main Contents</vt:lpstr>
      <vt:lpstr> Lecture 1-6: Part I: Commerce, Finance and Integration of World </vt:lpstr>
      <vt:lpstr>Lecture 7-12: Part II: Finance and Regionalization</vt:lpstr>
      <vt:lpstr>Grading</vt:lpstr>
      <vt:lpstr>Required Readings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WS M</dc:creator>
  <cp:lastModifiedBy>M WS</cp:lastModifiedBy>
  <cp:revision>207</cp:revision>
  <dcterms:created xsi:type="dcterms:W3CDTF">2016-09-13T13:50:32Z</dcterms:created>
  <dcterms:modified xsi:type="dcterms:W3CDTF">2019-07-20T11:22:08Z</dcterms:modified>
</cp:coreProperties>
</file>