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5"/>
  </p:notesMasterIdLst>
  <p:handoutMasterIdLst>
    <p:handoutMasterId r:id="rId16"/>
  </p:handoutMasterIdLst>
  <p:sldIdLst>
    <p:sldId id="779" r:id="rId2"/>
    <p:sldId id="771" r:id="rId3"/>
    <p:sldId id="790" r:id="rId4"/>
    <p:sldId id="791" r:id="rId5"/>
    <p:sldId id="806" r:id="rId6"/>
    <p:sldId id="772" r:id="rId7"/>
    <p:sldId id="774" r:id="rId8"/>
    <p:sldId id="780" r:id="rId9"/>
    <p:sldId id="775" r:id="rId10"/>
    <p:sldId id="782" r:id="rId11"/>
    <p:sldId id="803" r:id="rId12"/>
    <p:sldId id="807" r:id="rId13"/>
    <p:sldId id="817" r:id="rId14"/>
  </p:sldIdLst>
  <p:sldSz cx="9144000" cy="6858000" type="screen4x3"/>
  <p:notesSz cx="6742113" cy="9872663"/>
  <p:defaultTextStyle>
    <a:defPPr>
      <a:defRPr lang="ko-KR"/>
    </a:defPPr>
    <a:lvl1pPr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1pPr>
    <a:lvl2pPr marL="4572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2pPr>
    <a:lvl3pPr marL="9144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3pPr>
    <a:lvl4pPr marL="13716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4pPr>
    <a:lvl5pPr marL="18288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2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2E2ECB"/>
    <a:srgbClr val="006666"/>
    <a:srgbClr val="FFFFCC"/>
    <a:srgbClr val="66FFFF"/>
    <a:srgbClr val="99FF66"/>
    <a:srgbClr val="CCFFFF"/>
    <a:srgbClr val="FF00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21" autoAdjust="0"/>
    <p:restoredTop sz="95303" autoAdjust="0"/>
  </p:normalViewPr>
  <p:slideViewPr>
    <p:cSldViewPr>
      <p:cViewPr varScale="1">
        <p:scale>
          <a:sx n="88" d="100"/>
          <a:sy n="88" d="100"/>
        </p:scale>
        <p:origin x="156" y="8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34" d="100"/>
        <a:sy n="34" d="100"/>
      </p:scale>
      <p:origin x="0" y="-180"/>
    </p:cViewPr>
  </p:sorterViewPr>
  <p:notesViewPr>
    <p:cSldViewPr>
      <p:cViewPr varScale="1">
        <p:scale>
          <a:sx n="55" d="100"/>
          <a:sy n="55" d="100"/>
        </p:scale>
        <p:origin x="-1878" y="-84"/>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slide" Target="slides/slide6.xml"/><Relationship Id="rId1" Type="http://schemas.openxmlformats.org/officeDocument/2006/relationships/slide" Target="slides/slide2.xml"/><Relationship Id="rId6" Type="http://schemas.openxmlformats.org/officeDocument/2006/relationships/slide" Target="slides/slide10.xml"/><Relationship Id="rId5" Type="http://schemas.openxmlformats.org/officeDocument/2006/relationships/slide" Target="slides/slide9.xml"/><Relationship Id="rId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2921267"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lgn="l">
              <a:defRPr sz="1200" smtClean="0">
                <a:ea typeface="굴림" charset="-127"/>
              </a:defRPr>
            </a:lvl1pPr>
          </a:lstStyle>
          <a:p>
            <a:pPr>
              <a:defRPr/>
            </a:pPr>
            <a:endParaRPr lang="en-US" altLang="ko-KR" dirty="0">
              <a:latin typeface="Arial" panose="020B0604020202020204" pitchFamily="34" charset="0"/>
            </a:endParaRPr>
          </a:p>
        </p:txBody>
      </p:sp>
      <p:sp>
        <p:nvSpPr>
          <p:cNvPr id="14339" name="Rectangle 3"/>
          <p:cNvSpPr>
            <a:spLocks noGrp="1" noChangeArrowheads="1"/>
          </p:cNvSpPr>
          <p:nvPr>
            <p:ph type="dt" sz="quarter" idx="1"/>
          </p:nvPr>
        </p:nvSpPr>
        <p:spPr bwMode="auto">
          <a:xfrm>
            <a:off x="3820847" y="0"/>
            <a:ext cx="2921266"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defRPr sz="1200" smtClean="0">
                <a:ea typeface="굴림" charset="-127"/>
              </a:defRPr>
            </a:lvl1pPr>
          </a:lstStyle>
          <a:p>
            <a:pPr>
              <a:defRPr/>
            </a:pPr>
            <a:endParaRPr lang="en-US" altLang="ko-KR" dirty="0">
              <a:latin typeface="Arial" panose="020B0604020202020204" pitchFamily="34" charset="0"/>
            </a:endParaRPr>
          </a:p>
        </p:txBody>
      </p:sp>
      <p:sp>
        <p:nvSpPr>
          <p:cNvPr id="14340" name="Rectangle 4"/>
          <p:cNvSpPr>
            <a:spLocks noGrp="1" noChangeArrowheads="1"/>
          </p:cNvSpPr>
          <p:nvPr>
            <p:ph type="ftr" sz="quarter" idx="2"/>
          </p:nvPr>
        </p:nvSpPr>
        <p:spPr bwMode="auto">
          <a:xfrm>
            <a:off x="1" y="9378477"/>
            <a:ext cx="2921267"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lgn="l">
              <a:defRPr sz="1200" smtClean="0">
                <a:ea typeface="굴림" charset="-127"/>
              </a:defRPr>
            </a:lvl1pPr>
          </a:lstStyle>
          <a:p>
            <a:pPr>
              <a:defRPr/>
            </a:pPr>
            <a:endParaRPr lang="en-US" altLang="ko-KR" dirty="0">
              <a:latin typeface="Arial" panose="020B0604020202020204" pitchFamily="34" charset="0"/>
            </a:endParaRPr>
          </a:p>
        </p:txBody>
      </p:sp>
      <p:sp>
        <p:nvSpPr>
          <p:cNvPr id="14341" name="Rectangle 5"/>
          <p:cNvSpPr>
            <a:spLocks noGrp="1" noChangeArrowheads="1"/>
          </p:cNvSpPr>
          <p:nvPr>
            <p:ph type="sldNum" sz="quarter" idx="3"/>
          </p:nvPr>
        </p:nvSpPr>
        <p:spPr bwMode="auto">
          <a:xfrm>
            <a:off x="3820847" y="9378477"/>
            <a:ext cx="2921266"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defRPr sz="1200"/>
            </a:lvl1pPr>
          </a:lstStyle>
          <a:p>
            <a:fld id="{DD4CF49E-7A1E-4DAC-8BFB-45AB85721888}" type="slidenum">
              <a:rPr lang="en-US" altLang="ko-KR">
                <a:latin typeface="Arial" panose="020B0604020202020204" pitchFamily="34" charset="0"/>
              </a:rPr>
              <a:pPr/>
              <a:t>‹#›</a:t>
            </a:fld>
            <a:endParaRPr lang="en-US" altLang="ko-KR" dirty="0">
              <a:latin typeface="Arial" panose="020B0604020202020204" pitchFamily="34" charset="0"/>
            </a:endParaRPr>
          </a:p>
        </p:txBody>
      </p:sp>
    </p:spTree>
    <p:extLst>
      <p:ext uri="{BB962C8B-B14F-4D97-AF65-F5344CB8AC3E}">
        <p14:creationId xmlns:p14="http://schemas.microsoft.com/office/powerpoint/2010/main" val="401220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1" y="0"/>
            <a:ext cx="2921267"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lgn="l">
              <a:defRPr sz="1200" smtClean="0">
                <a:latin typeface="Arial" panose="020B0604020202020204" pitchFamily="34" charset="0"/>
                <a:ea typeface="굴림" charset="-127"/>
              </a:defRPr>
            </a:lvl1pPr>
          </a:lstStyle>
          <a:p>
            <a:pPr>
              <a:defRPr/>
            </a:pPr>
            <a:endParaRPr lang="en-US" altLang="ko-KR" dirty="0"/>
          </a:p>
        </p:txBody>
      </p:sp>
      <p:sp>
        <p:nvSpPr>
          <p:cNvPr id="29699" name="Rectangle 3"/>
          <p:cNvSpPr>
            <a:spLocks noGrp="1" noChangeArrowheads="1"/>
          </p:cNvSpPr>
          <p:nvPr>
            <p:ph type="dt" idx="1"/>
          </p:nvPr>
        </p:nvSpPr>
        <p:spPr bwMode="auto">
          <a:xfrm>
            <a:off x="3820847" y="0"/>
            <a:ext cx="2921266"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defRPr sz="1200" smtClean="0">
                <a:latin typeface="Arial" panose="020B0604020202020204" pitchFamily="34" charset="0"/>
                <a:ea typeface="굴림" charset="-127"/>
              </a:defRPr>
            </a:lvl1pPr>
          </a:lstStyle>
          <a:p>
            <a:pPr>
              <a:defRPr/>
            </a:pPr>
            <a:endParaRPr lang="en-US" altLang="ko-KR" dirty="0"/>
          </a:p>
        </p:txBody>
      </p:sp>
      <p:sp>
        <p:nvSpPr>
          <p:cNvPr id="10244" name="Rectangle 4"/>
          <p:cNvSpPr>
            <a:spLocks noGrp="1" noRot="1" noChangeAspect="1" noChangeArrowheads="1" noTextEdit="1"/>
          </p:cNvSpPr>
          <p:nvPr>
            <p:ph type="sldImg" idx="2"/>
          </p:nvPr>
        </p:nvSpPr>
        <p:spPr bwMode="auto">
          <a:xfrm>
            <a:off x="903288" y="739775"/>
            <a:ext cx="49371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899580" y="4689239"/>
            <a:ext cx="4942954" cy="4442935"/>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p>
            <a:pPr lvl="0"/>
            <a:r>
              <a:rPr lang="ko-KR" altLang="en-US" noProof="0" dirty="0"/>
              <a:t>마스터 문자열 유형을 편집하려면 누르십시오</a:t>
            </a:r>
            <a:r>
              <a:rPr lang="en-US" altLang="ko-KR" noProof="0" dirty="0"/>
              <a:t>.</a:t>
            </a:r>
          </a:p>
          <a:p>
            <a:pPr lvl="1"/>
            <a:r>
              <a:rPr lang="ko-KR" altLang="en-US" noProof="0" dirty="0"/>
              <a:t>둘째 수준</a:t>
            </a:r>
          </a:p>
          <a:p>
            <a:pPr lvl="2"/>
            <a:r>
              <a:rPr lang="ko-KR" altLang="en-US" noProof="0" dirty="0" err="1"/>
              <a:t>세째</a:t>
            </a:r>
            <a:r>
              <a:rPr lang="ko-KR" altLang="en-US" noProof="0" dirty="0"/>
              <a:t> 수준</a:t>
            </a:r>
          </a:p>
          <a:p>
            <a:pPr lvl="3"/>
            <a:r>
              <a:rPr lang="ko-KR" altLang="en-US" noProof="0" dirty="0" err="1"/>
              <a:t>네째</a:t>
            </a:r>
            <a:r>
              <a:rPr lang="ko-KR" altLang="en-US" noProof="0" dirty="0"/>
              <a:t> 수준</a:t>
            </a:r>
          </a:p>
          <a:p>
            <a:pPr lvl="4"/>
            <a:r>
              <a:rPr lang="ko-KR" altLang="en-US" noProof="0" dirty="0"/>
              <a:t>다섯째 수준</a:t>
            </a:r>
          </a:p>
        </p:txBody>
      </p:sp>
      <p:sp>
        <p:nvSpPr>
          <p:cNvPr id="29702" name="Rectangle 6"/>
          <p:cNvSpPr>
            <a:spLocks noGrp="1" noChangeArrowheads="1"/>
          </p:cNvSpPr>
          <p:nvPr>
            <p:ph type="ftr" sz="quarter" idx="4"/>
          </p:nvPr>
        </p:nvSpPr>
        <p:spPr bwMode="auto">
          <a:xfrm>
            <a:off x="1" y="9378477"/>
            <a:ext cx="2921267"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lgn="l">
              <a:defRPr sz="1200" smtClean="0">
                <a:latin typeface="Arial" panose="020B0604020202020204" pitchFamily="34" charset="0"/>
                <a:ea typeface="굴림" charset="-127"/>
              </a:defRPr>
            </a:lvl1pPr>
          </a:lstStyle>
          <a:p>
            <a:pPr>
              <a:defRPr/>
            </a:pPr>
            <a:endParaRPr lang="en-US" altLang="ko-KR" dirty="0"/>
          </a:p>
        </p:txBody>
      </p:sp>
      <p:sp>
        <p:nvSpPr>
          <p:cNvPr id="29703" name="Rectangle 7"/>
          <p:cNvSpPr>
            <a:spLocks noGrp="1" noChangeArrowheads="1"/>
          </p:cNvSpPr>
          <p:nvPr>
            <p:ph type="sldNum" sz="quarter" idx="5"/>
          </p:nvPr>
        </p:nvSpPr>
        <p:spPr bwMode="auto">
          <a:xfrm>
            <a:off x="3820847" y="9378477"/>
            <a:ext cx="2921266"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defRPr sz="1200">
                <a:latin typeface="Arial" panose="020B0604020202020204" pitchFamily="34" charset="0"/>
              </a:defRPr>
            </a:lvl1pPr>
          </a:lstStyle>
          <a:p>
            <a:fld id="{AB5A4E16-59B6-4380-A090-F229DCC25A52}" type="slidenum">
              <a:rPr lang="en-US" altLang="ko-KR" smtClean="0"/>
              <a:pPr/>
              <a:t>‹#›</a:t>
            </a:fld>
            <a:endParaRPr lang="en-US" altLang="ko-KR" dirty="0"/>
          </a:p>
        </p:txBody>
      </p:sp>
    </p:spTree>
    <p:extLst>
      <p:ext uri="{BB962C8B-B14F-4D97-AF65-F5344CB8AC3E}">
        <p14:creationId xmlns:p14="http://schemas.microsoft.com/office/powerpoint/2010/main" val="455448329"/>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1pPr>
    <a:lvl2pPr marL="4572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2pPr>
    <a:lvl3pPr marL="9144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3pPr>
    <a:lvl4pPr marL="13716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4pPr>
    <a:lvl5pPr marL="18288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E405A51-0FCF-4C5A-9D2E-EBF423E8C4A1}" type="slidenum">
              <a:rPr lang="en-US" altLang="ko-KR" sz="1200">
                <a:latin typeface="Arial" panose="020B0604020202020204" pitchFamily="34" charset="0"/>
              </a:rPr>
              <a:pPr eaLnBrk="1" hangingPunct="1"/>
              <a:t>1</a:t>
            </a:fld>
            <a:endParaRPr lang="en-US" altLang="ko-KR" sz="1200" dirty="0">
              <a:latin typeface="Arial" panose="020B0604020202020204" pitchFamily="34" charset="0"/>
            </a:endParaRPr>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809148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BBAA0163-B2BF-40CC-8033-9B3F747DDC0B}" type="slidenum">
              <a:rPr lang="en-US" altLang="ko-KR" sz="1200">
                <a:latin typeface="Arial" panose="020B0604020202020204" pitchFamily="34" charset="0"/>
              </a:rPr>
              <a:pPr eaLnBrk="1" hangingPunct="1"/>
              <a:t>2</a:t>
            </a:fld>
            <a:endParaRPr lang="en-US" altLang="ko-KR" sz="1200" dirty="0">
              <a:latin typeface="Arial" panose="020B0604020202020204" pitchFamily="34"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97861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sldNum" idx="12"/>
          </p:nvPr>
        </p:nvSpPr>
        <p:spPr>
          <a:xfrm>
            <a:off x="3818969" y="9377317"/>
            <a:ext cx="2921582" cy="495347"/>
          </a:xfrm>
          <a:prstGeom prst="rect">
            <a:avLst/>
          </a:prstGeom>
          <a:noFill/>
          <a:ln>
            <a:noFill/>
          </a:ln>
        </p:spPr>
        <p:txBody>
          <a:bodyPr lIns="91500" tIns="45750" rIns="91500" bIns="45750" anchor="b" anchorCtr="0">
            <a:noAutofit/>
          </a:bodyPr>
          <a:lstStyle/>
          <a:p>
            <a:pPr>
              <a:buSzPct val="25000"/>
            </a:pPr>
            <a:fld id="{00000000-1234-1234-1234-123412341234}" type="slidenum">
              <a:rPr lang="en-US">
                <a:solidFill>
                  <a:prstClr val="black"/>
                </a:solidFill>
              </a:rPr>
              <a:pPr>
                <a:buSzPct val="25000"/>
              </a:pPr>
              <a:t>3</a:t>
            </a:fld>
            <a:endParaRPr lang="en-US">
              <a:solidFill>
                <a:prstClr val="black"/>
              </a:solidFill>
            </a:endParaRPr>
          </a:p>
        </p:txBody>
      </p:sp>
      <p:sp>
        <p:nvSpPr>
          <p:cNvPr id="108" name="Shape 108"/>
          <p:cNvSpPr>
            <a:spLocks noGrp="1" noRot="1" noChangeAspect="1"/>
          </p:cNvSpPr>
          <p:nvPr>
            <p:ph type="sldImg" idx="2"/>
          </p:nvPr>
        </p:nvSpPr>
        <p:spPr>
          <a:xfrm>
            <a:off x="909638" y="744538"/>
            <a:ext cx="4964112"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904875" y="4714875"/>
            <a:ext cx="4972049" cy="4467224"/>
          </a:xfrm>
          <a:prstGeom prst="rect">
            <a:avLst/>
          </a:prstGeom>
          <a:noFill/>
          <a:ln>
            <a:noFill/>
          </a:ln>
        </p:spPr>
        <p:txBody>
          <a:bodyPr lIns="91500" tIns="45750" rIns="91500" bIns="45750" anchor="t"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52782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sldNum" idx="12"/>
          </p:nvPr>
        </p:nvSpPr>
        <p:spPr>
          <a:xfrm>
            <a:off x="3818969" y="9377317"/>
            <a:ext cx="2921582" cy="495347"/>
          </a:xfrm>
          <a:prstGeom prst="rect">
            <a:avLst/>
          </a:prstGeom>
          <a:noFill/>
          <a:ln>
            <a:noFill/>
          </a:ln>
        </p:spPr>
        <p:txBody>
          <a:bodyPr lIns="91500" tIns="45750" rIns="91500" bIns="45750" anchor="b" anchorCtr="0">
            <a:noAutofit/>
          </a:bodyPr>
          <a:lstStyle/>
          <a:p>
            <a:pPr>
              <a:buSzPct val="25000"/>
            </a:pPr>
            <a:fld id="{00000000-1234-1234-1234-123412341234}" type="slidenum">
              <a:rPr lang="en-US">
                <a:solidFill>
                  <a:prstClr val="black"/>
                </a:solidFill>
              </a:rPr>
              <a:pPr>
                <a:buSzPct val="25000"/>
              </a:pPr>
              <a:t>4</a:t>
            </a:fld>
            <a:endParaRPr lang="en-US">
              <a:solidFill>
                <a:prstClr val="black"/>
              </a:solidFill>
            </a:endParaRPr>
          </a:p>
        </p:txBody>
      </p:sp>
      <p:sp>
        <p:nvSpPr>
          <p:cNvPr id="116" name="Shape 116"/>
          <p:cNvSpPr>
            <a:spLocks noGrp="1" noRot="1" noChangeAspect="1"/>
          </p:cNvSpPr>
          <p:nvPr>
            <p:ph type="sldImg" idx="2"/>
          </p:nvPr>
        </p:nvSpPr>
        <p:spPr>
          <a:xfrm>
            <a:off x="1150938" y="1235075"/>
            <a:ext cx="4440237" cy="3330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674212" y="4751219"/>
            <a:ext cx="5393689" cy="3887360"/>
          </a:xfrm>
          <a:prstGeom prst="rect">
            <a:avLst/>
          </a:prstGeom>
          <a:noFill/>
          <a:ln>
            <a:noFill/>
          </a:ln>
        </p:spPr>
        <p:txBody>
          <a:bodyPr lIns="91500" tIns="45750" rIns="91500" bIns="45750" anchor="t"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4118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5D2E0CA5-2C7F-4A43-B6E9-009DAE44685A}" type="slidenum">
              <a:rPr lang="en-US" altLang="ko-KR" sz="1200">
                <a:latin typeface="Arial" panose="020B0604020202020204" pitchFamily="34" charset="0"/>
              </a:rPr>
              <a:pPr eaLnBrk="1" hangingPunct="1"/>
              <a:t>6</a:t>
            </a:fld>
            <a:endParaRPr lang="en-US" altLang="ko-KR" sz="1200" dirty="0">
              <a:latin typeface="Arial" panose="020B0604020202020204" pitchFamily="34" charset="0"/>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148128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200">
                <a:latin typeface="Arial" panose="020B0604020202020204" pitchFamily="34" charset="0"/>
              </a:rPr>
              <a:pPr eaLnBrk="1" hangingPunct="1"/>
              <a:t>7</a:t>
            </a:fld>
            <a:endParaRPr lang="en-US" altLang="ko-KR" sz="1200" dirty="0">
              <a:latin typeface="Arial" panose="020B0604020202020204"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403883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200">
                <a:latin typeface="Arial" panose="020B0604020202020204" pitchFamily="34" charset="0"/>
              </a:rPr>
              <a:pPr eaLnBrk="1" hangingPunct="1"/>
              <a:t>8</a:t>
            </a:fld>
            <a:endParaRPr lang="en-US" altLang="ko-KR" sz="1200" dirty="0">
              <a:latin typeface="Arial" panose="020B0604020202020204"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506262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200">
                <a:latin typeface="Arial" panose="020B0604020202020204" pitchFamily="34" charset="0"/>
              </a:rPr>
              <a:pPr eaLnBrk="1" hangingPunct="1"/>
              <a:t>9</a:t>
            </a:fld>
            <a:endParaRPr lang="en-US" altLang="ko-KR" sz="1200" dirty="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511117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200">
                <a:latin typeface="Arial" panose="020B0604020202020204" pitchFamily="34" charset="0"/>
              </a:rPr>
              <a:pPr eaLnBrk="1" hangingPunct="1"/>
              <a:t>10</a:t>
            </a:fld>
            <a:endParaRPr lang="en-US" altLang="ko-KR" sz="1200" dirty="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008546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a:prstGeom prst="rect">
            <a:avLst/>
          </a:prstGeom>
        </p:spPr>
        <p:txBody>
          <a:bodyPr/>
          <a:lstStyle/>
          <a:p>
            <a:r>
              <a:rPr lang="ko-KR" altLang="en-US"/>
              <a:t>마스터 제목 스타일 편집</a:t>
            </a:r>
          </a:p>
        </p:txBody>
      </p:sp>
      <p:sp>
        <p:nvSpPr>
          <p:cNvPr id="3" name="부제목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6" name="Rectangle 6"/>
          <p:cNvSpPr>
            <a:spLocks noGrp="1" noChangeArrowheads="1"/>
          </p:cNvSpPr>
          <p:nvPr>
            <p:ph type="sldNum" sz="quarter" idx="12"/>
          </p:nvPr>
        </p:nvSpPr>
        <p:spPr>
          <a:ln/>
        </p:spPr>
        <p:txBody>
          <a:bodyPr/>
          <a:lstStyle>
            <a:lvl1pPr>
              <a:defRPr/>
            </a:lvl1pPr>
          </a:lstStyle>
          <a:p>
            <a:fld id="{CD765FAE-B4A9-4C60-9693-5587A7BE51A3}" type="slidenum">
              <a:rPr lang="en-US" altLang="ko-KR"/>
              <a:pPr/>
              <a:t>‹#›</a:t>
            </a:fld>
            <a:endParaRPr lang="en-US" altLang="ko-KR"/>
          </a:p>
        </p:txBody>
      </p:sp>
    </p:spTree>
    <p:extLst>
      <p:ext uri="{BB962C8B-B14F-4D97-AF65-F5344CB8AC3E}">
        <p14:creationId xmlns:p14="http://schemas.microsoft.com/office/powerpoint/2010/main" val="1032270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ln/>
        </p:spPr>
        <p:txBody>
          <a:bodyPr/>
          <a:lstStyle>
            <a:lvl1pPr>
              <a:defRPr/>
            </a:lvl1pPr>
          </a:lstStyle>
          <a:p>
            <a:fld id="{D30134D2-0692-4ABD-A06A-36CAA0349D6B}" type="slidenum">
              <a:rPr lang="en-US" altLang="ko-KR"/>
              <a:pPr/>
              <a:t>‹#›</a:t>
            </a:fld>
            <a:endParaRPr lang="en-US" altLang="ko-KR"/>
          </a:p>
        </p:txBody>
      </p:sp>
      <p:cxnSp>
        <p:nvCxnSpPr>
          <p:cNvPr id="7" name="직선 연결선 6"/>
          <p:cNvCxnSpPr/>
          <p:nvPr userDrawn="1"/>
        </p:nvCxnSpPr>
        <p:spPr bwMode="auto">
          <a:xfrm>
            <a:off x="275400" y="692696"/>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22778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B1318C1-2CED-4FC0-8DEF-B43F6EDDD937}" type="slidenum">
              <a:rPr lang="en-US" altLang="ko-KR" smtClean="0"/>
              <a:pPr/>
              <a:t>‹#›</a:t>
            </a:fld>
            <a:endParaRPr lang="en-US" altLang="ko-KR" dirty="0"/>
          </a:p>
        </p:txBody>
      </p:sp>
    </p:spTree>
    <p:extLst>
      <p:ext uri="{BB962C8B-B14F-4D97-AF65-F5344CB8AC3E}">
        <p14:creationId xmlns:p14="http://schemas.microsoft.com/office/powerpoint/2010/main" val="30221362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70104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panose="020B0604020202020204" pitchFamily="34" charset="0"/>
              </a:defRPr>
            </a:lvl1pPr>
          </a:lstStyle>
          <a:p>
            <a:fld id="{DB1318C1-2CED-4FC0-8DEF-B43F6EDDD937}" type="slidenum">
              <a:rPr lang="en-US" altLang="ko-KR" smtClean="0"/>
              <a:pPr/>
              <a:t>‹#›</a:t>
            </a:fld>
            <a:endParaRPr lang="en-US" altLang="ko-KR"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3" r:id="rId3"/>
  </p:sldLayoutIdLst>
  <p:hf hdr="0" ftr="0" dt="0"/>
  <p:txStyles>
    <p:titleStyle>
      <a:lvl1pPr algn="ctr" rtl="0" eaLnBrk="0" fontAlgn="base" latinLnBrk="1" hangingPunct="0">
        <a:spcBef>
          <a:spcPct val="0"/>
        </a:spcBef>
        <a:spcAft>
          <a:spcPct val="0"/>
        </a:spcAft>
        <a:defRPr kumimoji="1" sz="3200">
          <a:solidFill>
            <a:schemeClr val="tx2"/>
          </a:solidFill>
          <a:latin typeface="Arial" panose="020B0604020202020204" pitchFamily="34" charset="0"/>
          <a:ea typeface="+mj-ea"/>
          <a:cs typeface="+mj-cs"/>
        </a:defRPr>
      </a:lvl1pPr>
      <a:lvl2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2pPr>
      <a:lvl3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3pPr>
      <a:lvl4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4pPr>
      <a:lvl5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5pPr>
      <a:lvl6pPr marL="457200" algn="ctr" rtl="0" fontAlgn="base" latinLnBrk="1">
        <a:spcBef>
          <a:spcPct val="0"/>
        </a:spcBef>
        <a:spcAft>
          <a:spcPct val="0"/>
        </a:spcAft>
        <a:defRPr kumimoji="1" sz="3200">
          <a:solidFill>
            <a:schemeClr val="tx2"/>
          </a:solidFill>
          <a:latin typeface="Times New Roman" pitchFamily="18" charset="0"/>
          <a:ea typeface="굴림" charset="-127"/>
        </a:defRPr>
      </a:lvl6pPr>
      <a:lvl7pPr marL="914400" algn="ctr" rtl="0" fontAlgn="base" latinLnBrk="1">
        <a:spcBef>
          <a:spcPct val="0"/>
        </a:spcBef>
        <a:spcAft>
          <a:spcPct val="0"/>
        </a:spcAft>
        <a:defRPr kumimoji="1" sz="3200">
          <a:solidFill>
            <a:schemeClr val="tx2"/>
          </a:solidFill>
          <a:latin typeface="Times New Roman" pitchFamily="18" charset="0"/>
          <a:ea typeface="굴림" charset="-127"/>
        </a:defRPr>
      </a:lvl7pPr>
      <a:lvl8pPr marL="1371600" algn="ctr" rtl="0" fontAlgn="base" latinLnBrk="1">
        <a:spcBef>
          <a:spcPct val="0"/>
        </a:spcBef>
        <a:spcAft>
          <a:spcPct val="0"/>
        </a:spcAft>
        <a:defRPr kumimoji="1" sz="3200">
          <a:solidFill>
            <a:schemeClr val="tx2"/>
          </a:solidFill>
          <a:latin typeface="Times New Roman" pitchFamily="18" charset="0"/>
          <a:ea typeface="굴림" charset="-127"/>
        </a:defRPr>
      </a:lvl8pPr>
      <a:lvl9pPr marL="1828800" algn="ctr" rtl="0" fontAlgn="base" latinLnBrk="1">
        <a:spcBef>
          <a:spcPct val="0"/>
        </a:spcBef>
        <a:spcAft>
          <a:spcPct val="0"/>
        </a:spcAft>
        <a:defRPr kumimoji="1" sz="3200">
          <a:solidFill>
            <a:schemeClr val="tx2"/>
          </a:solidFill>
          <a:latin typeface="Times New Roman" pitchFamily="18" charset="0"/>
          <a:ea typeface="굴림" charset="-127"/>
        </a:defRPr>
      </a:lvl9pPr>
    </p:titleStyle>
    <p:body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899592" y="675853"/>
            <a:ext cx="7329488" cy="1575048"/>
          </a:xfrm>
          <a:solidFill>
            <a:schemeClr val="tx2"/>
          </a:solidFill>
        </p:spPr>
        <p:style>
          <a:lnRef idx="1">
            <a:schemeClr val="accent1"/>
          </a:lnRef>
          <a:fillRef idx="2">
            <a:schemeClr val="accent1"/>
          </a:fillRef>
          <a:effectRef idx="1">
            <a:schemeClr val="accent1"/>
          </a:effectRef>
          <a:fontRef idx="minor">
            <a:schemeClr val="dk1"/>
          </a:fontRef>
        </p:style>
        <p:txBody>
          <a:bodyPr anchor="ctr"/>
          <a:lstStyle/>
          <a:p>
            <a:pPr eaLnBrk="1" hangingPunct="1"/>
            <a:r>
              <a:rPr lang="en-US" altLang="ko-KR" b="1" dirty="0">
                <a:solidFill>
                  <a:schemeClr val="bg1"/>
                </a:solidFill>
                <a:latin typeface="Arial" panose="020B0604020202020204" pitchFamily="34" charset="0"/>
                <a:cs typeface="Arial" panose="020B0604020202020204" pitchFamily="34" charset="0"/>
              </a:rPr>
              <a:t>Global Business Strategy</a:t>
            </a:r>
            <a:br>
              <a:rPr lang="en-US" altLang="ko-KR" b="1" dirty="0">
                <a:solidFill>
                  <a:schemeClr val="bg1"/>
                </a:solidFill>
                <a:latin typeface="Arial" panose="020B0604020202020204" pitchFamily="34" charset="0"/>
                <a:cs typeface="Arial" panose="020B0604020202020204" pitchFamily="34" charset="0"/>
              </a:rPr>
            </a:br>
            <a:r>
              <a:rPr lang="en-US" altLang="ko-KR" sz="2400" b="1" dirty="0">
                <a:solidFill>
                  <a:schemeClr val="bg1"/>
                </a:solidFill>
                <a:latin typeface="Arial" panose="020B0604020202020204" pitchFamily="34" charset="0"/>
                <a:cs typeface="Arial" panose="020B0604020202020204" pitchFamily="34" charset="0"/>
              </a:rPr>
              <a:t>Spring</a:t>
            </a:r>
            <a:r>
              <a:rPr lang="en-US" altLang="ko-KR" b="1" dirty="0">
                <a:solidFill>
                  <a:schemeClr val="bg1"/>
                </a:solidFill>
                <a:latin typeface="Arial" panose="020B0604020202020204" pitchFamily="34" charset="0"/>
                <a:cs typeface="Arial" panose="020B0604020202020204" pitchFamily="34" charset="0"/>
              </a:rPr>
              <a:t> </a:t>
            </a:r>
            <a:r>
              <a:rPr lang="en-US" altLang="ko-KR" sz="2400" b="1" dirty="0">
                <a:solidFill>
                  <a:schemeClr val="bg1"/>
                </a:solidFill>
                <a:latin typeface="Arial" panose="020B0604020202020204" pitchFamily="34" charset="0"/>
                <a:cs typeface="Arial" panose="020B0604020202020204" pitchFamily="34" charset="0"/>
              </a:rPr>
              <a:t>2020</a:t>
            </a:r>
            <a:endParaRPr lang="en-US" altLang="ko-KR" sz="1800" b="1" dirty="0">
              <a:solidFill>
                <a:schemeClr val="bg1"/>
              </a:solidFill>
              <a:latin typeface="Arial" panose="020B0604020202020204" pitchFamily="34" charset="0"/>
              <a:cs typeface="Arial" panose="020B0604020202020204" pitchFamily="34" charset="0"/>
            </a:endParaRPr>
          </a:p>
        </p:txBody>
      </p:sp>
      <p:sp>
        <p:nvSpPr>
          <p:cNvPr id="8" name="Rectangle 3"/>
          <p:cNvSpPr txBox="1">
            <a:spLocks noChangeArrowheads="1"/>
          </p:cNvSpPr>
          <p:nvPr/>
        </p:nvSpPr>
        <p:spPr>
          <a:xfrm>
            <a:off x="1295400" y="2996952"/>
            <a:ext cx="6553200" cy="1512168"/>
          </a:xfrm>
          <a:prstGeom prst="rect">
            <a:avLst/>
          </a:prstGeom>
        </p:spPr>
        <p:txBody>
          <a:bodyPr vert="horz" lIns="91440" tIns="45720" rIns="91440" bIns="45720" rtlCol="0" anchor="ctr">
            <a:noAutofit/>
          </a:bodyPr>
          <a:lstStyle>
            <a:lvl1pPr marL="0" indent="0" algn="ctr" defTabSz="685800" rtl="0" eaLnBrk="1" latinLnBrk="1" hangingPunct="1">
              <a:lnSpc>
                <a:spcPct val="90000"/>
              </a:lnSpc>
              <a:spcBef>
                <a:spcPts val="750"/>
              </a:spcBef>
              <a:buFont typeface="Arial" panose="020B0604020202020204" pitchFamily="34" charset="0"/>
              <a:buNone/>
              <a:defRPr sz="1800" kern="1200">
                <a:solidFill>
                  <a:schemeClr val="tx1"/>
                </a:solidFill>
                <a:latin typeface="+mn-lt"/>
                <a:ea typeface="Arial Unicode MS" panose="020B0604020202020204"/>
                <a:cs typeface="+mn-cs"/>
              </a:defRPr>
            </a:lvl1pPr>
            <a:lvl2pPr marL="342900" indent="0" algn="ctr" defTabSz="685800" rtl="0" eaLnBrk="1" latinLnBrk="1" hangingPunct="1">
              <a:lnSpc>
                <a:spcPct val="90000"/>
              </a:lnSpc>
              <a:spcBef>
                <a:spcPts val="375"/>
              </a:spcBef>
              <a:buFont typeface="Arial" panose="020B0604020202020204" pitchFamily="34" charset="0"/>
              <a:buNone/>
              <a:defRPr sz="1500" kern="1200">
                <a:solidFill>
                  <a:schemeClr val="tx1"/>
                </a:solidFill>
                <a:latin typeface="+mn-lt"/>
                <a:ea typeface="Arial Unicode MS" panose="020B0604020202020204"/>
                <a:cs typeface="+mn-cs"/>
              </a:defRPr>
            </a:lvl2pPr>
            <a:lvl3pPr marL="685800" indent="0" algn="ctr" defTabSz="685800" rtl="0" eaLnBrk="1" latinLnBrk="1" hangingPunct="1">
              <a:lnSpc>
                <a:spcPct val="90000"/>
              </a:lnSpc>
              <a:spcBef>
                <a:spcPts val="375"/>
              </a:spcBef>
              <a:buFont typeface="Arial" panose="020B0604020202020204" pitchFamily="34" charset="0"/>
              <a:buNone/>
              <a:defRPr sz="1350" kern="1200">
                <a:solidFill>
                  <a:schemeClr val="tx1"/>
                </a:solidFill>
                <a:latin typeface="+mn-lt"/>
                <a:ea typeface="Arial Unicode MS" panose="020B0604020202020204"/>
                <a:cs typeface="+mn-cs"/>
              </a:defRPr>
            </a:lvl3pPr>
            <a:lvl4pPr marL="10287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4pPr>
            <a:lvl5pPr marL="13716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5pPr>
            <a:lvl6pPr marL="17145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Wenyan Yin (Ph.D.)</a:t>
            </a:r>
          </a:p>
          <a:p>
            <a:pPr fontAlgn="auto">
              <a:lnSpc>
                <a:spcPct val="100000"/>
              </a:lnSpc>
              <a:spcBef>
                <a:spcPts val="0"/>
              </a:spcBef>
              <a:spcAft>
                <a:spcPts val="0"/>
              </a:spcAft>
            </a:pPr>
            <a:r>
              <a:rPr kumimoji="0" lang="en-US" altLang="ko-KR" dirty="0">
                <a:solidFill>
                  <a:prstClr val="black"/>
                </a:solidFill>
                <a:latin typeface="Arial" panose="020B0604020202020204" pitchFamily="34" charset="0"/>
                <a:cs typeface="Arial" panose="020B0604020202020204" pitchFamily="34" charset="0"/>
              </a:rPr>
              <a:t>(wenyanyin2012@gmail.com)</a:t>
            </a:r>
          </a:p>
          <a:p>
            <a:pPr fontAlgn="auto">
              <a:lnSpc>
                <a:spcPct val="100000"/>
              </a:lnSpc>
              <a:spcBef>
                <a:spcPts val="0"/>
              </a:spcBef>
              <a:spcAft>
                <a:spcPts val="0"/>
              </a:spcAft>
            </a:pPr>
            <a:endParaRPr kumimoji="0"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Visiting Professor, Seoul Business School, </a:t>
            </a:r>
            <a:r>
              <a:rPr kumimoji="0" lang="en-US" altLang="ko-KR" b="1" dirty="0" err="1">
                <a:latin typeface="Arial" panose="020B0604020202020204" pitchFamily="34" charset="0"/>
                <a:cs typeface="Arial" panose="020B0604020202020204" pitchFamily="34" charset="0"/>
              </a:rPr>
              <a:t>aSSIST</a:t>
            </a:r>
            <a:endParaRPr kumimoji="0" lang="en-US" altLang="ko-KR" dirty="0">
              <a:latin typeface="Arial" panose="020B0604020202020204" pitchFamily="34" charset="0"/>
              <a:cs typeface="Arial" panose="020B0604020202020204" pitchFamily="34" charset="0"/>
            </a:endParaRPr>
          </a:p>
        </p:txBody>
      </p:sp>
      <p:sp>
        <p:nvSpPr>
          <p:cNvPr id="9" name="직사각형 1"/>
          <p:cNvSpPr/>
          <p:nvPr/>
        </p:nvSpPr>
        <p:spPr>
          <a:xfrm>
            <a:off x="683568" y="5085184"/>
            <a:ext cx="8280920" cy="923330"/>
          </a:xfrm>
          <a:prstGeom prst="rect">
            <a:avLst/>
          </a:prstGeom>
        </p:spPr>
        <p:txBody>
          <a:bodyPr wrap="square">
            <a:spAutoFit/>
          </a:bodyPr>
          <a:lstStyle/>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 Time: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Wed. 2:30 pm – 5:20 pm</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Classroom:</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 Bldg. </a:t>
            </a:r>
            <a:r>
              <a:rPr kumimoji="0" lang="en-US" altLang="ko-KR" sz="1800">
                <a:solidFill>
                  <a:prstClr val="black"/>
                </a:solidFill>
                <a:latin typeface="Arial" panose="020B0604020202020204" pitchFamily="34" charset="0"/>
                <a:ea typeface="Arial Unicode MS" panose="020B0604020202020204"/>
                <a:cs typeface="Arial" panose="020B0604020202020204" pitchFamily="34" charset="0"/>
              </a:rPr>
              <a:t>140, Rm 103</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	</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Office Hours: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Wed. 1:00 pm – 2:20 pm or by Appointment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body" idx="4294967295"/>
          </p:nvPr>
        </p:nvSpPr>
        <p:spPr>
          <a:xfrm>
            <a:off x="252480" y="836712"/>
            <a:ext cx="8567992" cy="5544616"/>
          </a:xfrm>
          <a:prstGeom prst="rect">
            <a:avLst/>
          </a:prstGeom>
        </p:spPr>
        <p:txBody>
          <a:bodyPr/>
          <a:lstStyle/>
          <a:p>
            <a:pPr eaLnBrk="1" hangingPunct="1">
              <a:lnSpc>
                <a:spcPct val="120000"/>
              </a:lnSpc>
              <a:spcBef>
                <a:spcPts val="0"/>
              </a:spcBef>
              <a:buClr>
                <a:srgbClr val="2E2ECB"/>
              </a:buClr>
            </a:pPr>
            <a:r>
              <a:rPr lang="en-US" altLang="ko-KR" sz="1600" b="1" dirty="0">
                <a:solidFill>
                  <a:srgbClr val="2E2ECB"/>
                </a:solidFill>
                <a:cs typeface="Arial" panose="020B0604020202020204" pitchFamily="34" charset="0"/>
              </a:rPr>
              <a:t>Class 7: (Apr 15) National Election Day (No Class)</a:t>
            </a:r>
          </a:p>
          <a:p>
            <a:pPr eaLnBrk="1" hangingPunct="1">
              <a:lnSpc>
                <a:spcPct val="120000"/>
              </a:lnSpc>
              <a:spcBef>
                <a:spcPts val="0"/>
              </a:spcBef>
              <a:buClr>
                <a:srgbClr val="2E2ECB"/>
              </a:buClr>
            </a:pPr>
            <a:endParaRPr lang="en-US" altLang="ko-KR" sz="1600" b="1" dirty="0">
              <a:solidFill>
                <a:srgbClr val="2E2ECB"/>
              </a:solidFill>
              <a:cs typeface="Arial" panose="020B0604020202020204" pitchFamily="34" charset="0"/>
            </a:endParaRPr>
          </a:p>
          <a:p>
            <a:pPr eaLnBrk="1" hangingPunct="1">
              <a:lnSpc>
                <a:spcPct val="120000"/>
              </a:lnSpc>
              <a:spcBef>
                <a:spcPts val="0"/>
              </a:spcBef>
              <a:buClr>
                <a:srgbClr val="2E2ECB"/>
              </a:buClr>
            </a:pPr>
            <a:r>
              <a:rPr lang="en-US" altLang="ko-KR" sz="1600" b="1" dirty="0">
                <a:solidFill>
                  <a:srgbClr val="2E2ECB"/>
                </a:solidFill>
                <a:cs typeface="Arial" panose="020B0604020202020204" pitchFamily="34" charset="0"/>
              </a:rPr>
              <a:t>Class 8: (Apr 22) Global Perspectives on Strategy</a:t>
            </a:r>
            <a:endParaRPr lang="en-US" altLang="ko-KR" sz="1600" dirty="0">
              <a:solidFill>
                <a:srgbClr val="2E2ECB"/>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Moon (2010): Chapter 7 </a:t>
            </a:r>
          </a:p>
          <a:p>
            <a:pPr lvl="2" eaLnBrk="1" hangingPunct="1">
              <a:lnSpc>
                <a:spcPct val="120000"/>
              </a:lnSpc>
              <a:buClr>
                <a:srgbClr val="2E2ECB"/>
              </a:buClr>
              <a:buFont typeface="Wingdings" panose="05000000000000000000" pitchFamily="2" charset="2"/>
              <a:buChar char="§"/>
              <a:defRPr/>
            </a:pPr>
            <a:r>
              <a:rPr lang="en-US" altLang="ko-KR" sz="1600" dirty="0"/>
              <a:t>Global Competitive Strategy</a:t>
            </a:r>
          </a:p>
          <a:p>
            <a:pPr lvl="2" eaLnBrk="1" hangingPunct="1">
              <a:lnSpc>
                <a:spcPct val="120000"/>
              </a:lnSpc>
              <a:buClr>
                <a:srgbClr val="2E2ECB"/>
              </a:buClr>
              <a:buFont typeface="Wingdings" panose="05000000000000000000" pitchFamily="2" charset="2"/>
              <a:buChar char="§"/>
              <a:defRPr/>
            </a:pPr>
            <a:r>
              <a:rPr lang="en-US" altLang="ko-KR" sz="1600" dirty="0"/>
              <a:t>Global Cooperative Strategy</a:t>
            </a:r>
          </a:p>
          <a:p>
            <a:pPr lvl="2" eaLnBrk="1" hangingPunct="1">
              <a:lnSpc>
                <a:spcPct val="120000"/>
              </a:lnSpc>
              <a:buClr>
                <a:srgbClr val="2E2ECB"/>
              </a:buClr>
              <a:buFont typeface="Wingdings" panose="05000000000000000000" pitchFamily="2" charset="2"/>
              <a:buChar char="§"/>
              <a:defRPr/>
            </a:pPr>
            <a:r>
              <a:rPr lang="en-US" altLang="ko-KR" sz="1600" dirty="0"/>
              <a:t>Comprehensive Synthesis?</a:t>
            </a: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p>
          <a:p>
            <a:pPr lvl="1" eaLnBrk="1" hangingPunct="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(5) </a:t>
            </a:r>
            <a:r>
              <a:rPr lang="en-US" altLang="ko-KR" sz="1600" dirty="0">
                <a:cs typeface="Arial" panose="020B0604020202020204" pitchFamily="34" charset="0"/>
              </a:rPr>
              <a:t>by Apr 21, 2:30 pm</a:t>
            </a:r>
          </a:p>
          <a:p>
            <a:pPr lvl="1" eaLnBrk="1" hangingPunct="1">
              <a:lnSpc>
                <a:spcPct val="120000"/>
              </a:lnSpc>
              <a:spcBef>
                <a:spcPts val="0"/>
              </a:spcBef>
              <a:spcAft>
                <a:spcPts val="0"/>
              </a:spcAft>
              <a:buClr>
                <a:srgbClr val="2E2ECB"/>
              </a:buClr>
            </a:pPr>
            <a:r>
              <a:rPr lang="en-US" altLang="ko-KR" sz="1600" dirty="0">
                <a:solidFill>
                  <a:srgbClr val="FF0000"/>
                </a:solidFill>
                <a:cs typeface="Arial" panose="020B0604020202020204" pitchFamily="34" charset="0"/>
              </a:rPr>
              <a:t>Project Proposal (5 mins per group): One-page proposal due by Apr 21, 2:30 pm.</a:t>
            </a:r>
          </a:p>
          <a:p>
            <a:pPr lvl="2">
              <a:lnSpc>
                <a:spcPct val="120000"/>
              </a:lnSpc>
              <a:buClr>
                <a:srgbClr val="2E2ECB"/>
              </a:buClr>
              <a:buFont typeface="Wingdings" panose="05000000000000000000" pitchFamily="2" charset="2"/>
              <a:buChar char="§"/>
              <a:defRPr/>
            </a:pPr>
            <a:endParaRPr lang="en-US" altLang="ko-KR" sz="1600" dirty="0">
              <a:solidFill>
                <a:srgbClr val="FF0000"/>
              </a:solidFill>
              <a:cs typeface="Arial" panose="020B0604020202020204" pitchFamily="34" charset="0"/>
            </a:endParaRPr>
          </a:p>
          <a:p>
            <a:pPr lvl="0">
              <a:lnSpc>
                <a:spcPct val="120000"/>
              </a:lnSpc>
              <a:spcBef>
                <a:spcPts val="0"/>
              </a:spcBef>
              <a:buClr>
                <a:srgbClr val="2E2ECB"/>
              </a:buClr>
            </a:pPr>
            <a:r>
              <a:rPr lang="en-US" altLang="ko-KR" sz="1600" b="1" dirty="0">
                <a:solidFill>
                  <a:srgbClr val="2E2ECB"/>
                </a:solidFill>
                <a:cs typeface="Arial" panose="020B0604020202020204" pitchFamily="34" charset="0"/>
              </a:rPr>
              <a:t>Class 9: (Apr 29) Developing and Extending Analytical Models</a:t>
            </a:r>
          </a:p>
          <a:p>
            <a:pPr lvl="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Moon (2010): Chapter 8 </a:t>
            </a:r>
          </a:p>
          <a:p>
            <a:pPr lvl="2">
              <a:lnSpc>
                <a:spcPct val="120000"/>
              </a:lnSpc>
              <a:buClr>
                <a:srgbClr val="2E2ECB"/>
              </a:buClr>
              <a:buFont typeface="Wingdings" panose="05000000000000000000" pitchFamily="2" charset="2"/>
              <a:buChar char="§"/>
              <a:defRPr/>
            </a:pPr>
            <a:r>
              <a:rPr lang="en-US" altLang="ko-KR" sz="1600" dirty="0">
                <a:solidFill>
                  <a:prstClr val="black"/>
                </a:solidFill>
                <a:cs typeface="Arial" panose="020B0604020202020204" pitchFamily="34" charset="0"/>
              </a:rPr>
              <a:t>Configuration-Coordination Model</a:t>
            </a:r>
          </a:p>
          <a:p>
            <a:pPr lvl="2">
              <a:lnSpc>
                <a:spcPct val="120000"/>
              </a:lnSpc>
              <a:buClr>
                <a:srgbClr val="2E2ECB"/>
              </a:buClr>
              <a:buFont typeface="Wingdings" panose="05000000000000000000" pitchFamily="2" charset="2"/>
              <a:buChar char="§"/>
              <a:defRPr/>
            </a:pPr>
            <a:r>
              <a:rPr lang="en-US" altLang="ko-KR" sz="1600" dirty="0">
                <a:solidFill>
                  <a:prstClr val="black"/>
                </a:solidFill>
                <a:cs typeface="Arial" panose="020B0604020202020204" pitchFamily="34" charset="0"/>
              </a:rPr>
              <a:t>Three-Dimensional Global Model</a:t>
            </a:r>
          </a:p>
          <a:p>
            <a:pPr lvl="2">
              <a:lnSpc>
                <a:spcPct val="120000"/>
              </a:lnSpc>
              <a:buClr>
                <a:srgbClr val="2E2ECB"/>
              </a:buClr>
              <a:buFont typeface="Wingdings" panose="05000000000000000000" pitchFamily="2" charset="2"/>
              <a:buChar char="§"/>
              <a:defRPr/>
            </a:pPr>
            <a:r>
              <a:rPr lang="en-US" altLang="ko-KR" sz="1600" dirty="0">
                <a:solidFill>
                  <a:prstClr val="black"/>
                </a:solidFill>
                <a:cs typeface="Arial" panose="020B0604020202020204" pitchFamily="34" charset="0"/>
              </a:rPr>
              <a:t>Dynamic Diversification-Coordination Model</a:t>
            </a:r>
          </a:p>
          <a:p>
            <a:pPr lvl="2">
              <a:lnSpc>
                <a:spcPct val="120000"/>
              </a:lnSpc>
              <a:buClr>
                <a:srgbClr val="2E2ECB"/>
              </a:buClr>
              <a:buFont typeface="Wingdings" panose="05000000000000000000" pitchFamily="2" charset="2"/>
              <a:buChar char="§"/>
              <a:defRPr/>
            </a:pPr>
            <a:r>
              <a:rPr lang="en-US" altLang="ko-KR" sz="1600" dirty="0">
                <a:solidFill>
                  <a:prstClr val="black"/>
                </a:solidFill>
                <a:cs typeface="Arial" panose="020B0604020202020204" pitchFamily="34" charset="0"/>
              </a:rPr>
              <a:t>Case Studies</a:t>
            </a:r>
          </a:p>
          <a:p>
            <a:pPr lvl="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(6) by Apr 28, 2:30 pm</a:t>
            </a:r>
            <a:endParaRPr lang="en-US" altLang="ko-KR" sz="1600" dirty="0">
              <a:solidFill>
                <a:srgbClr val="FF0000"/>
              </a:solidFill>
              <a:cs typeface="Arial" panose="020B0604020202020204" pitchFamily="34" charset="0"/>
            </a:endParaRPr>
          </a:p>
          <a:p>
            <a:pPr marL="914400" lvl="2" indent="0" eaLnBrk="1" hangingPunct="1">
              <a:lnSpc>
                <a:spcPct val="120000"/>
              </a:lnSpc>
              <a:buClr>
                <a:srgbClr val="2E2ECB"/>
              </a:buClr>
              <a:buNone/>
              <a:defRPr/>
            </a:pPr>
            <a:endParaRPr lang="en-US" altLang="ko-KR" sz="1600" dirty="0">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(4)</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10</a:t>
            </a:fld>
            <a:endParaRPr lang="en-US" altLang="ko-KR" dirty="0"/>
          </a:p>
        </p:txBody>
      </p:sp>
    </p:spTree>
    <p:extLst>
      <p:ext uri="{BB962C8B-B14F-4D97-AF65-F5344CB8AC3E}">
        <p14:creationId xmlns:p14="http://schemas.microsoft.com/office/powerpoint/2010/main" val="3524057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251520" y="902905"/>
            <a:ext cx="8712968" cy="5235792"/>
          </a:xfrm>
          <a:prstGeom prst="rect">
            <a:avLst/>
          </a:prstGeom>
        </p:spPr>
        <p:txBody>
          <a:bodyPr wrap="square">
            <a:spAutoFit/>
          </a:bodyPr>
          <a:lstStyle/>
          <a:p>
            <a:pPr marL="342900" lvl="0" indent="-34290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10: (May 6) The Grand Debate Over Standardization Strategy</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Moon (2010): Chapter 9 </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The Grand Thesis: The World Is Flat?</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Antithesis: The World Is Spiky?</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Another Antithesis: The World Is Not Flat</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Case Studies</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Send via email: One-page summary (7) by May 5, 2:30 pm</a:t>
            </a:r>
          </a:p>
          <a:p>
            <a:pPr marL="742950" lvl="1" indent="-285750" algn="l">
              <a:lnSpc>
                <a:spcPct val="120000"/>
              </a:lnSpc>
              <a:spcBef>
                <a:spcPts val="0"/>
              </a:spcBef>
              <a:spcAft>
                <a:spcPts val="0"/>
              </a:spcAft>
              <a:buClr>
                <a:srgbClr val="2E2ECB"/>
              </a:buClr>
              <a:buFontTx/>
              <a:buChar char="–"/>
            </a:pPr>
            <a:endParaRPr lang="en-US" altLang="ko-KR" sz="1600" kern="0" dirty="0">
              <a:solidFill>
                <a:srgbClr val="FF0000"/>
              </a:solidFill>
              <a:latin typeface="Arial" panose="020B0604020202020204" pitchFamily="34" charset="0"/>
              <a:ea typeface="굴림"/>
              <a:cs typeface="Arial" panose="020B0604020202020204" pitchFamily="34" charset="0"/>
            </a:endParaRPr>
          </a:p>
          <a:p>
            <a:pPr marL="285750" lvl="0" indent="-28575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11: (May 13) All Together Now…</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Moon (2010): Chapter 10 </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Global Strategy: The Context</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Global Strategy: The Firm</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Global Strategy: The Manager</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Case Studies</a:t>
            </a:r>
            <a:endParaRPr lang="en-US" altLang="ko-KR" sz="1600" kern="0" dirty="0">
              <a:solidFill>
                <a:srgbClr val="FF0000"/>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Send via email: One-page summary (8) by May 12, 2:30 pm</a:t>
            </a:r>
            <a:endParaRPr lang="en-US" altLang="ko-KR" sz="1600" kern="0" dirty="0">
              <a:solidFill>
                <a:srgbClr val="FF0000"/>
              </a:solidFill>
              <a:latin typeface="Arial" panose="020B0604020202020204" pitchFamily="34" charset="0"/>
              <a:ea typeface="굴림"/>
              <a:cs typeface="Arial" panose="020B0604020202020204" pitchFamily="34" charset="0"/>
            </a:endParaRPr>
          </a:p>
          <a:p>
            <a:pPr lvl="2" algn="l">
              <a:lnSpc>
                <a:spcPct val="120000"/>
              </a:lnSpc>
              <a:spcBef>
                <a:spcPct val="20000"/>
              </a:spcBef>
              <a:buClr>
                <a:srgbClr val="2E2ECB"/>
              </a:buClr>
              <a:defRPr/>
            </a:pPr>
            <a:endParaRPr lang="en-US" altLang="ko-KR" sz="1600" kern="0" dirty="0">
              <a:solidFill>
                <a:srgbClr val="FF0000"/>
              </a:solidFill>
              <a:latin typeface="Arial" panose="020B0604020202020204" pitchFamily="34" charset="0"/>
              <a:ea typeface="굴림"/>
              <a:cs typeface="Arial" panose="020B0604020202020204" pitchFamily="34" charset="0"/>
            </a:endParaRPr>
          </a:p>
        </p:txBody>
      </p:sp>
      <p:cxnSp>
        <p:nvCxnSpPr>
          <p:cNvPr id="5" name="직선 연결선 4"/>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TextBox 5"/>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(5)</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11</a:t>
            </a:fld>
            <a:endParaRPr lang="en-US" altLang="ko-KR" dirty="0"/>
          </a:p>
        </p:txBody>
      </p:sp>
    </p:spTree>
    <p:extLst>
      <p:ext uri="{BB962C8B-B14F-4D97-AF65-F5344CB8AC3E}">
        <p14:creationId xmlns:p14="http://schemas.microsoft.com/office/powerpoint/2010/main" val="201785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2"/>
          <p:cNvSpPr/>
          <p:nvPr/>
        </p:nvSpPr>
        <p:spPr>
          <a:xfrm>
            <a:off x="252480" y="1032179"/>
            <a:ext cx="8712968" cy="2330382"/>
          </a:xfrm>
          <a:prstGeom prst="rect">
            <a:avLst/>
          </a:prstGeom>
        </p:spPr>
        <p:txBody>
          <a:bodyPr wrap="square">
            <a:spAutoFit/>
          </a:bodyPr>
          <a:lstStyle/>
          <a:p>
            <a:pPr marL="342900" lvl="0" indent="-34290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12: (May 20) Dynamic Perspectives on Globalization</a:t>
            </a:r>
            <a:endParaRPr lang="en-US" altLang="ko-KR" sz="1600" kern="0" dirty="0">
              <a:solidFill>
                <a:srgbClr val="2E2ECB"/>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Moon (2010): Chapter 11 </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Controlling the Uncontrollable</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Standardization: Key to Success?</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The World Is Not Flat … But You Can Flatten It!</a:t>
            </a:r>
          </a:p>
          <a:p>
            <a:pPr marL="1143000" lvl="2" indent="-228600" algn="l">
              <a:lnSpc>
                <a:spcPct val="120000"/>
              </a:lnSpc>
              <a:spcBef>
                <a:spcPct val="20000"/>
              </a:spcBef>
              <a:buClr>
                <a:srgbClr val="2E2ECB"/>
              </a:buClr>
              <a:buFont typeface="Wingdings" panose="05000000000000000000" pitchFamily="2" charset="2"/>
              <a:buChar char="§"/>
              <a:defRPr/>
            </a:pPr>
            <a:r>
              <a:rPr lang="en-US" altLang="ko-KR" sz="1600" kern="0" dirty="0">
                <a:solidFill>
                  <a:prstClr val="black"/>
                </a:solidFill>
                <a:latin typeface="Arial" panose="020B0604020202020204" pitchFamily="34" charset="0"/>
                <a:ea typeface="굴림"/>
                <a:cs typeface="Arial" panose="020B0604020202020204" pitchFamily="34" charset="0"/>
              </a:rPr>
              <a:t>Case Studies</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Send via email: One-page summary (9) by May 19, 2:30 pm</a:t>
            </a:r>
          </a:p>
        </p:txBody>
      </p:sp>
      <p:cxnSp>
        <p:nvCxnSpPr>
          <p:cNvPr id="3" name="직선 연결선 4"/>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(6)</a:t>
            </a:r>
            <a:endParaRPr lang="ko-KR" altLang="en-US" sz="1800" b="1"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DB1318C1-2CED-4FC0-8DEF-B43F6EDDD937}" type="slidenum">
              <a:rPr lang="en-US" altLang="ko-KR" smtClean="0"/>
              <a:pPr/>
              <a:t>12</a:t>
            </a:fld>
            <a:endParaRPr lang="en-US" altLang="ko-KR" dirty="0"/>
          </a:p>
        </p:txBody>
      </p:sp>
      <p:sp>
        <p:nvSpPr>
          <p:cNvPr id="7" name="직사각형 2">
            <a:extLst>
              <a:ext uri="{FF2B5EF4-FFF2-40B4-BE49-F238E27FC236}">
                <a16:creationId xmlns:a16="http://schemas.microsoft.com/office/drawing/2014/main" xmlns="" id="{C3C93861-2D55-40C4-96A3-D8F50A0D5052}"/>
              </a:ext>
            </a:extLst>
          </p:cNvPr>
          <p:cNvSpPr/>
          <p:nvPr/>
        </p:nvSpPr>
        <p:spPr>
          <a:xfrm>
            <a:off x="252480" y="3581664"/>
            <a:ext cx="8712968" cy="2724336"/>
          </a:xfrm>
          <a:prstGeom prst="rect">
            <a:avLst/>
          </a:prstGeom>
        </p:spPr>
        <p:txBody>
          <a:bodyPr wrap="square">
            <a:spAutoFit/>
          </a:bodyPr>
          <a:lstStyle/>
          <a:p>
            <a:pPr marL="342900" lvl="0" indent="-34290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13: (May 27) Global Value Chains and Outsourcing Strategy</a:t>
            </a:r>
            <a:endParaRPr lang="en-US" altLang="ko-KR" sz="1600" kern="0" dirty="0">
              <a:solidFill>
                <a:prstClr val="black"/>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De </a:t>
            </a:r>
            <a:r>
              <a:rPr lang="en-US" altLang="ko-KR" sz="1600" kern="0" dirty="0" err="1">
                <a:solidFill>
                  <a:prstClr val="black"/>
                </a:solidFill>
                <a:latin typeface="Arial" panose="020B0604020202020204" pitchFamily="34" charset="0"/>
                <a:ea typeface="굴림"/>
                <a:cs typeface="Arial" panose="020B0604020202020204" pitchFamily="34" charset="0"/>
              </a:rPr>
              <a:t>Marchi</a:t>
            </a:r>
            <a:r>
              <a:rPr lang="en-US" altLang="ko-KR" sz="1600" kern="0" dirty="0">
                <a:solidFill>
                  <a:prstClr val="black"/>
                </a:solidFill>
                <a:latin typeface="Arial" panose="020B0604020202020204" pitchFamily="34" charset="0"/>
                <a:ea typeface="굴림"/>
                <a:cs typeface="Arial" panose="020B0604020202020204" pitchFamily="34" charset="0"/>
              </a:rPr>
              <a:t>, V., Di Maria, E. and Ponte, S. 2014. “Multinational Firms and the Management of Global Networks: Insights from Global Value Chain Studies.” In Pedersen, T. et al. (eds.), </a:t>
            </a:r>
            <a:r>
              <a:rPr lang="en-US" altLang="ko-KR" sz="1600" i="1" kern="0" dirty="0">
                <a:solidFill>
                  <a:prstClr val="black"/>
                </a:solidFill>
                <a:latin typeface="Arial" panose="020B0604020202020204" pitchFamily="34" charset="0"/>
                <a:ea typeface="굴림"/>
                <a:cs typeface="Arial" panose="020B0604020202020204" pitchFamily="34" charset="0"/>
              </a:rPr>
              <a:t>Orchestration of the Global Network Organization</a:t>
            </a:r>
            <a:r>
              <a:rPr lang="en-US" altLang="ko-KR" sz="1600" kern="0" dirty="0">
                <a:solidFill>
                  <a:prstClr val="black"/>
                </a:solidFill>
                <a:latin typeface="Arial" panose="020B0604020202020204" pitchFamily="34" charset="0"/>
                <a:ea typeface="굴림"/>
                <a:cs typeface="Arial" panose="020B0604020202020204" pitchFamily="34" charset="0"/>
              </a:rPr>
              <a:t>, Emerald Group Publishing Limited (pp. 463-486)</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Moon, Hwy-Chang and Wenyan Yin. </a:t>
            </a:r>
            <a:r>
              <a:rPr lang="en-US" altLang="ko-KR" sz="1600" i="1" kern="0" dirty="0">
                <a:solidFill>
                  <a:prstClr val="black"/>
                </a:solidFill>
                <a:latin typeface="Arial" panose="020B0604020202020204" pitchFamily="34" charset="0"/>
                <a:ea typeface="굴림"/>
                <a:cs typeface="Arial" panose="020B0604020202020204" pitchFamily="34" charset="0"/>
              </a:rPr>
              <a:t>forthcoming</a:t>
            </a:r>
            <a:r>
              <a:rPr lang="en-US" altLang="ko-KR" sz="1600" kern="0" dirty="0">
                <a:solidFill>
                  <a:prstClr val="black"/>
                </a:solidFill>
                <a:latin typeface="Arial" panose="020B0604020202020204" pitchFamily="34" charset="0"/>
                <a:ea typeface="굴림"/>
                <a:cs typeface="Arial" panose="020B0604020202020204" pitchFamily="34" charset="0"/>
              </a:rPr>
              <a:t>. “Industry Drivers of MNCs’ Externalization Choice: A Conceptual Framework and Application to Korea-China Film Co-productions”, </a:t>
            </a:r>
            <a:r>
              <a:rPr lang="en-US" altLang="ko-KR" sz="1600" i="1" kern="0" dirty="0">
                <a:solidFill>
                  <a:prstClr val="black"/>
                </a:solidFill>
                <a:latin typeface="Arial" panose="020B0604020202020204" pitchFamily="34" charset="0"/>
                <a:ea typeface="굴림"/>
                <a:cs typeface="Arial" panose="020B0604020202020204" pitchFamily="34" charset="0"/>
              </a:rPr>
              <a:t>Journal of Business and Industrial Marketing</a:t>
            </a:r>
            <a:r>
              <a:rPr lang="en-US" altLang="ko-KR" sz="1600" kern="0" dirty="0">
                <a:solidFill>
                  <a:prstClr val="black"/>
                </a:solidFill>
                <a:latin typeface="Arial" panose="020B0604020202020204" pitchFamily="34" charset="0"/>
                <a:ea typeface="굴림"/>
                <a:cs typeface="Arial" panose="020B0604020202020204" pitchFamily="34" charset="0"/>
              </a:rPr>
              <a:t>. </a:t>
            </a:r>
          </a:p>
          <a:p>
            <a:pPr marL="742950" lvl="1" indent="-285750" algn="l">
              <a:lnSpc>
                <a:spcPct val="120000"/>
              </a:lnSpc>
              <a:spcBef>
                <a:spcPts val="0"/>
              </a:spcBef>
              <a:spcAft>
                <a:spcPts val="0"/>
              </a:spcAft>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Send via email: One-page summary (10) by May 26, 2:30 pm</a:t>
            </a:r>
          </a:p>
        </p:txBody>
      </p:sp>
    </p:spTree>
    <p:extLst>
      <p:ext uri="{BB962C8B-B14F-4D97-AF65-F5344CB8AC3E}">
        <p14:creationId xmlns:p14="http://schemas.microsoft.com/office/powerpoint/2010/main" val="4893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B1318C1-2CED-4FC0-8DEF-B43F6EDDD937}" type="slidenum">
              <a:rPr lang="en-US" altLang="ko-KR" smtClean="0"/>
              <a:pPr/>
              <a:t>13</a:t>
            </a:fld>
            <a:endParaRPr lang="en-US" altLang="ko-KR" dirty="0"/>
          </a:p>
        </p:txBody>
      </p:sp>
      <p:cxnSp>
        <p:nvCxnSpPr>
          <p:cNvPr id="4" name="직선 연결선 4"/>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(7)</a:t>
            </a:r>
            <a:endParaRPr lang="ko-KR" altLang="en-US" sz="1800" b="1" dirty="0">
              <a:latin typeface="Arial" panose="020B0604020202020204" pitchFamily="34" charset="0"/>
              <a:cs typeface="Arial" panose="020B0604020202020204" pitchFamily="34" charset="0"/>
            </a:endParaRPr>
          </a:p>
        </p:txBody>
      </p:sp>
      <p:sp>
        <p:nvSpPr>
          <p:cNvPr id="6" name="Rectangle 2">
            <a:extLst>
              <a:ext uri="{FF2B5EF4-FFF2-40B4-BE49-F238E27FC236}">
                <a16:creationId xmlns:a16="http://schemas.microsoft.com/office/drawing/2014/main" xmlns="" id="{5A0F9F9C-9886-4E67-9337-4AA28524092B}"/>
              </a:ext>
            </a:extLst>
          </p:cNvPr>
          <p:cNvSpPr/>
          <p:nvPr/>
        </p:nvSpPr>
        <p:spPr>
          <a:xfrm>
            <a:off x="323528" y="1052736"/>
            <a:ext cx="6246440" cy="1865126"/>
          </a:xfrm>
          <a:prstGeom prst="rect">
            <a:avLst/>
          </a:prstGeom>
        </p:spPr>
        <p:txBody>
          <a:bodyPr wrap="square">
            <a:spAutoFit/>
          </a:bodyPr>
          <a:lstStyle/>
          <a:p>
            <a:pPr marL="342900" lvl="0" indent="-34290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14: (Jun 3) Term Project</a:t>
            </a:r>
            <a:endParaRPr lang="en-US" altLang="ko-KR" sz="1600" kern="0" dirty="0">
              <a:solidFill>
                <a:srgbClr val="2E2ECB"/>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Project Presentations and Discussions</a:t>
            </a:r>
          </a:p>
          <a:p>
            <a:pPr marL="742950" lvl="1" indent="-285750" algn="l">
              <a:lnSpc>
                <a:spcPct val="120000"/>
              </a:lnSpc>
              <a:spcBef>
                <a:spcPts val="0"/>
              </a:spcBef>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Send the final PPT by Jun 2, 2:30 pm</a:t>
            </a:r>
          </a:p>
          <a:p>
            <a:pPr lvl="1" algn="l">
              <a:lnSpc>
                <a:spcPct val="120000"/>
              </a:lnSpc>
              <a:spcBef>
                <a:spcPts val="0"/>
              </a:spcBef>
              <a:buClr>
                <a:srgbClr val="2E2ECB"/>
              </a:buClr>
            </a:pPr>
            <a:endParaRPr lang="en-US" altLang="ko-KR" sz="1600" kern="0" dirty="0">
              <a:solidFill>
                <a:prstClr val="black"/>
              </a:solidFill>
              <a:latin typeface="Arial" panose="020B0604020202020204" pitchFamily="34" charset="0"/>
              <a:ea typeface="굴림"/>
              <a:cs typeface="Arial" panose="020B0604020202020204" pitchFamily="34" charset="0"/>
            </a:endParaRPr>
          </a:p>
          <a:p>
            <a:pPr marL="342900" lvl="0" indent="-342900" algn="l">
              <a:lnSpc>
                <a:spcPct val="120000"/>
              </a:lnSpc>
              <a:spcBef>
                <a:spcPts val="0"/>
              </a:spcBef>
              <a:buClr>
                <a:srgbClr val="2E2ECB"/>
              </a:buClr>
              <a:buFont typeface="Wingdings" panose="05000000000000000000" pitchFamily="2" charset="2"/>
              <a:buChar char="v"/>
            </a:pPr>
            <a:r>
              <a:rPr lang="en-US" altLang="ko-KR" sz="1600" b="1" kern="0" dirty="0">
                <a:solidFill>
                  <a:srgbClr val="2E2ECB"/>
                </a:solidFill>
                <a:latin typeface="Arial" panose="020B0604020202020204" pitchFamily="34" charset="0"/>
                <a:ea typeface="굴림"/>
                <a:cs typeface="Arial" panose="020B0604020202020204" pitchFamily="34" charset="0"/>
              </a:rPr>
              <a:t>Class 15: (Jun 10) Final Exam</a:t>
            </a:r>
            <a:endParaRPr lang="en-US" altLang="ko-KR" sz="1600" kern="0" dirty="0">
              <a:solidFill>
                <a:srgbClr val="2E2ECB"/>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buClr>
                <a:srgbClr val="2E2ECB"/>
              </a:buClr>
              <a:buFontTx/>
              <a:buChar char="–"/>
            </a:pPr>
            <a:r>
              <a:rPr lang="en-US" altLang="ko-KR" sz="1600" kern="0" dirty="0">
                <a:solidFill>
                  <a:prstClr val="black"/>
                </a:solidFill>
                <a:latin typeface="Arial" panose="020B0604020202020204" pitchFamily="34" charset="0"/>
                <a:ea typeface="굴림"/>
                <a:cs typeface="Arial" panose="020B0604020202020204" pitchFamily="34" charset="0"/>
              </a:rPr>
              <a:t>Take-home exam via email (2:30 pm – 5:20 pm) </a:t>
            </a:r>
          </a:p>
        </p:txBody>
      </p:sp>
    </p:spTree>
    <p:extLst>
      <p:ext uri="{BB962C8B-B14F-4D97-AF65-F5344CB8AC3E}">
        <p14:creationId xmlns:p14="http://schemas.microsoft.com/office/powerpoint/2010/main" val="317777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직선 연결선 2"/>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Description</a:t>
            </a:r>
            <a:endParaRPr lang="ko-KR" altLang="en-US" sz="1800" b="1" dirty="0">
              <a:latin typeface="Arial" panose="020B0604020202020204" pitchFamily="34" charset="0"/>
              <a:cs typeface="Arial" panose="020B0604020202020204" pitchFamily="34" charset="0"/>
            </a:endParaRPr>
          </a:p>
        </p:txBody>
      </p:sp>
      <p:sp>
        <p:nvSpPr>
          <p:cNvPr id="7" name="직사각형 6"/>
          <p:cNvSpPr/>
          <p:nvPr/>
        </p:nvSpPr>
        <p:spPr>
          <a:xfrm>
            <a:off x="252480" y="1006945"/>
            <a:ext cx="8279960" cy="5099858"/>
          </a:xfrm>
          <a:prstGeom prst="rect">
            <a:avLst/>
          </a:prstGeom>
        </p:spPr>
        <p:txBody>
          <a:bodyPr wrap="square">
            <a:spAutoFit/>
          </a:bodyPr>
          <a:lstStyle/>
          <a:p>
            <a:pPr marL="228600" lvl="0" indent="-228600" algn="just" fontAlgn="auto">
              <a:lnSpc>
                <a:spcPct val="90000"/>
              </a:lnSpc>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In today’s global economy, global strategy is a must rather than a choice. In almost all areas of economy and business, the question is not whether to globalize or not, but how to globalize most effectively. </a:t>
            </a:r>
          </a:p>
          <a:p>
            <a:pPr marL="228600" lvl="0" indent="-228600" algn="just" fontAlgn="auto">
              <a:lnSpc>
                <a:spcPct val="90000"/>
              </a:lnSpc>
              <a:spcBef>
                <a:spcPts val="1000"/>
              </a:spcBef>
              <a:spcAft>
                <a:spcPts val="0"/>
              </a:spcAft>
              <a:buFont typeface="Arial" panose="020B0604020202020204" pitchFamily="34" charset="0"/>
              <a:buChar char="•"/>
            </a:pPr>
            <a:endParaRPr kumimoji="0" lang="en-US" altLang="ko-KR" sz="1800" dirty="0">
              <a:solidFill>
                <a:prstClr val="black"/>
              </a:solidFill>
              <a:latin typeface="Arial" panose="020B0604020202020204" pitchFamily="34" charset="0"/>
              <a:ea typeface="맑은 고딕" panose="020B0503020000020004" pitchFamily="50" charset="-127"/>
            </a:endParaRPr>
          </a:p>
          <a:p>
            <a:pPr marL="228600" lvl="0" indent="-228600" algn="just" fontAlgn="auto">
              <a:lnSpc>
                <a:spcPct val="90000"/>
              </a:lnSpc>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However, the precise definition of globalization is unclear to many people and the term itself has become a buzzword. Therefore, we need to understand the correct meaning of globalization before we pursue a global strategy. </a:t>
            </a:r>
          </a:p>
          <a:p>
            <a:pPr marL="228600" lvl="0" indent="-228600" algn="just" fontAlgn="auto">
              <a:lnSpc>
                <a:spcPct val="90000"/>
              </a:lnSpc>
              <a:spcBef>
                <a:spcPts val="1000"/>
              </a:spcBef>
              <a:spcAft>
                <a:spcPts val="0"/>
              </a:spcAft>
              <a:buFont typeface="Arial" panose="020B0604020202020204" pitchFamily="34" charset="0"/>
              <a:buChar char="•"/>
            </a:pPr>
            <a:endParaRPr kumimoji="0" lang="en-US" altLang="ko-KR" sz="1800" dirty="0">
              <a:solidFill>
                <a:prstClr val="black"/>
              </a:solidFill>
              <a:latin typeface="Arial" panose="020B0604020202020204" pitchFamily="34" charset="0"/>
              <a:ea typeface="맑은 고딕" panose="020B0503020000020004" pitchFamily="50" charset="-127"/>
            </a:endParaRPr>
          </a:p>
          <a:p>
            <a:pPr marL="228600" lvl="0" indent="-228600" algn="just" fontAlgn="auto">
              <a:lnSpc>
                <a:spcPct val="90000"/>
              </a:lnSpc>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This course helps students understand globalization and global strategy, and learn skills necessary for formulating and implementing successful global strategies. Different perspectives on global strategies are compared and contrasted. </a:t>
            </a:r>
          </a:p>
          <a:p>
            <a:pPr marL="228600" lvl="0" indent="-228600" algn="just" fontAlgn="auto">
              <a:lnSpc>
                <a:spcPct val="90000"/>
              </a:lnSpc>
              <a:spcBef>
                <a:spcPts val="1000"/>
              </a:spcBef>
              <a:spcAft>
                <a:spcPts val="0"/>
              </a:spcAft>
              <a:buFont typeface="Arial" panose="020B0604020202020204" pitchFamily="34" charset="0"/>
              <a:buChar char="•"/>
            </a:pPr>
            <a:endParaRPr kumimoji="0" lang="en-US" altLang="ko-KR" sz="1800" dirty="0">
              <a:solidFill>
                <a:prstClr val="black"/>
              </a:solidFill>
              <a:latin typeface="Arial" panose="020B0604020202020204" pitchFamily="34" charset="0"/>
              <a:ea typeface="맑은 고딕" panose="020B0503020000020004" pitchFamily="50" charset="-127"/>
            </a:endParaRPr>
          </a:p>
          <a:p>
            <a:pPr marL="228600" lvl="0" indent="-228600" algn="just" fontAlgn="auto">
              <a:lnSpc>
                <a:spcPct val="90000"/>
              </a:lnSpc>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Students are required to learn business models to better analyze the real world business cases. In addition, students should learn how to professionally present them. This course is designed to help students develop analytical and presentation skills. </a:t>
            </a:r>
          </a:p>
        </p:txBody>
      </p:sp>
      <p:sp>
        <p:nvSpPr>
          <p:cNvPr id="5" name="Slide Number Placeholder 4"/>
          <p:cNvSpPr>
            <a:spLocks noGrp="1"/>
          </p:cNvSpPr>
          <p:nvPr>
            <p:ph type="sldNum" sz="quarter" idx="12"/>
          </p:nvPr>
        </p:nvSpPr>
        <p:spPr>
          <a:xfrm>
            <a:off x="7020272" y="6434481"/>
            <a:ext cx="1905000" cy="457200"/>
          </a:xfrm>
        </p:spPr>
        <p:txBody>
          <a:bodyPr/>
          <a:lstStyle/>
          <a:p>
            <a:fld id="{DB1318C1-2CED-4FC0-8DEF-B43F6EDDD937}" type="slidenum">
              <a:rPr lang="en-US" altLang="ko-KR" smtClean="0"/>
              <a:pPr/>
              <a:t>2</a:t>
            </a:fld>
            <a:endParaRPr lang="en-US" altLang="ko-K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cxnSp>
        <p:nvCxnSpPr>
          <p:cNvPr id="5" name="직선 연결선 4"/>
          <p:cNvCxnSpPr/>
          <p:nvPr/>
        </p:nvCxnSpPr>
        <p:spPr bwMode="auto">
          <a:xfrm>
            <a:off x="25152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 name="TextBox 6"/>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Grading Policy</a:t>
            </a:r>
            <a:endParaRPr lang="ko-KR" altLang="en-US" sz="1800" b="1" dirty="0">
              <a:latin typeface="Arial" panose="020B0604020202020204" pitchFamily="34" charset="0"/>
              <a:cs typeface="Arial" panose="020B0604020202020204" pitchFamily="34" charset="0"/>
            </a:endParaRPr>
          </a:p>
        </p:txBody>
      </p:sp>
      <p:sp>
        <p:nvSpPr>
          <p:cNvPr id="8" name="Shape 112"/>
          <p:cNvSpPr txBox="1">
            <a:spLocks/>
          </p:cNvSpPr>
          <p:nvPr/>
        </p:nvSpPr>
        <p:spPr>
          <a:xfrm>
            <a:off x="395536" y="908720"/>
            <a:ext cx="8352928" cy="5564189"/>
          </a:xfrm>
          <a:prstGeom prst="rect">
            <a:avLst/>
          </a:prstGeom>
          <a:noFill/>
          <a:ln>
            <a:noFill/>
          </a:ln>
        </p:spPr>
        <p:txBody>
          <a:bodyPr vert="horz" lIns="0" tIns="0" rIns="0" bIns="0" rtlCol="0" anchor="t" anchorCtr="0">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600" indent="-228600" latinLnBrk="0">
              <a:lnSpc>
                <a:spcPct val="120000"/>
              </a:lnSpc>
              <a:spcBef>
                <a:spcPts val="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Grading [total 100%]</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Professionalism: Attitude, attendance, and participation: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Weekly summary of readings for each class: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Group presentations: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Final exam: 25%</a:t>
            </a:r>
          </a:p>
          <a:p>
            <a:pPr marL="685800" lvl="1" indent="-228600" latinLnBrk="0">
              <a:lnSpc>
                <a:spcPct val="120000"/>
              </a:lnSpc>
              <a:spcBef>
                <a:spcPts val="0"/>
              </a:spcBef>
              <a:buClr>
                <a:schemeClr val="dk2"/>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Professionalism (25%)</a:t>
            </a: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should attend all classes. Those who miss more than two classes may not receive a grade. Tardiness and class disturbances may be reflected in the grade. </a:t>
            </a:r>
            <a:endParaRPr lang="en-US" sz="1500" dirty="0">
              <a:latin typeface="Arial" panose="020B0604020202020204" pitchFamily="34" charset="0"/>
              <a:cs typeface="Arial" panose="020B0604020202020204" pitchFamily="34" charset="0"/>
              <a:sym typeface="Arial"/>
            </a:endParaRP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are also required to know the Honor Code and apply it to all work and behavior in the class.</a:t>
            </a:r>
          </a:p>
          <a:p>
            <a:pPr marL="673100" indent="-228600" latinLnBrk="0">
              <a:lnSpc>
                <a:spcPct val="120000"/>
              </a:lnSpc>
              <a:spcBef>
                <a:spcPts val="0"/>
              </a:spcBef>
              <a:buClr>
                <a:schemeClr val="dk1"/>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Weekly summary (25%)</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Students are required to submit a one-page summary based on assigned each class readings (Classes 3-13). Summaries should be submitted via email to </a:t>
            </a:r>
            <a:r>
              <a:rPr lang="en-US" sz="1500" u="sng" dirty="0">
                <a:solidFill>
                  <a:schemeClr val="dk1"/>
                </a:solidFill>
                <a:latin typeface="Arial" panose="020B0604020202020204" pitchFamily="34" charset="0"/>
                <a:cs typeface="Arial" panose="020B0604020202020204" pitchFamily="34" charset="0"/>
                <a:sym typeface="Arial"/>
              </a:rPr>
              <a:t>wenyanyin2012@gmail.com</a:t>
            </a:r>
            <a:r>
              <a:rPr lang="en-US" sz="1500" dirty="0">
                <a:solidFill>
                  <a:schemeClr val="dk1"/>
                </a:solidFill>
                <a:latin typeface="Arial" panose="020B0604020202020204" pitchFamily="34" charset="0"/>
                <a:cs typeface="Arial" panose="020B0604020202020204" pitchFamily="34" charset="0"/>
                <a:sym typeface="Arial"/>
              </a:rPr>
              <a:t> at least 24 hours before class (by 2:30 pm on Tuesday). </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The weekly summary should (</a:t>
            </a:r>
            <a:r>
              <a:rPr lang="en-US" sz="1500" dirty="0" err="1">
                <a:solidFill>
                  <a:schemeClr val="dk1"/>
                </a:solidFill>
                <a:latin typeface="Arial" panose="020B0604020202020204" pitchFamily="34" charset="0"/>
                <a:cs typeface="Arial" panose="020B0604020202020204" pitchFamily="34" charset="0"/>
                <a:sym typeface="Arial"/>
              </a:rPr>
              <a:t>i</a:t>
            </a:r>
            <a:r>
              <a:rPr lang="en-US" sz="1500" dirty="0">
                <a:solidFill>
                  <a:schemeClr val="dk1"/>
                </a:solidFill>
                <a:latin typeface="Arial" panose="020B0604020202020204" pitchFamily="34" charset="0"/>
                <a:cs typeface="Arial" panose="020B0604020202020204" pitchFamily="34" charset="0"/>
                <a:sym typeface="Arial"/>
              </a:rPr>
              <a:t>) discuss the most interesting points in the readings, and (ii) provide constructive criticism. The one-page summary should be approximately 400 to 500 words in length. </a:t>
            </a: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3</a:t>
            </a:fld>
            <a:endParaRPr lang="en-US" altLang="ko-KR" dirty="0"/>
          </a:p>
        </p:txBody>
      </p:sp>
    </p:spTree>
    <p:extLst>
      <p:ext uri="{BB962C8B-B14F-4D97-AF65-F5344CB8AC3E}">
        <p14:creationId xmlns:p14="http://schemas.microsoft.com/office/powerpoint/2010/main" val="361703157"/>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Shape 120"/>
          <p:cNvSpPr txBox="1">
            <a:spLocks noGrp="1"/>
          </p:cNvSpPr>
          <p:nvPr>
            <p:ph type="body" idx="4294967295"/>
          </p:nvPr>
        </p:nvSpPr>
        <p:spPr>
          <a:xfrm>
            <a:off x="827608" y="2463538"/>
            <a:ext cx="7416800" cy="3241675"/>
          </a:xfrm>
          <a:prstGeom prst="rect">
            <a:avLst/>
          </a:prstGeom>
          <a:no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228600" lvl="0" indent="-228600">
              <a:spcBef>
                <a:spcPts val="0"/>
              </a:spcBef>
              <a:spcAft>
                <a:spcPts val="0"/>
              </a:spcAft>
              <a:buClr>
                <a:schemeClr val="dk1"/>
              </a:buClr>
              <a:buSzPct val="25000"/>
              <a:buNone/>
            </a:pPr>
            <a:r>
              <a:rPr lang="en-US" altLang="ko-KR" sz="1600" b="1" dirty="0">
                <a:solidFill>
                  <a:schemeClr val="dk1"/>
                </a:solidFill>
                <a:cs typeface="Arial" panose="020B0604020202020204" pitchFamily="34" charset="0"/>
                <a:sym typeface="Arial"/>
              </a:rPr>
              <a:t>Your full name</a:t>
            </a:r>
          </a:p>
          <a:p>
            <a:pPr marL="228600" lvl="0" indent="-228600">
              <a:lnSpc>
                <a:spcPct val="100000"/>
              </a:lnSpc>
              <a:spcBef>
                <a:spcPts val="0"/>
              </a:spcBef>
              <a:buClr>
                <a:schemeClr val="dk1"/>
              </a:buClr>
              <a:buSzPct val="25000"/>
              <a:buNone/>
            </a:pPr>
            <a:r>
              <a:rPr lang="en-US" altLang="ko-KR" sz="1600" b="1" dirty="0">
                <a:solidFill>
                  <a:schemeClr val="dk1"/>
                </a:solidFill>
                <a:cs typeface="Arial" panose="020B0604020202020204" pitchFamily="34" charset="0"/>
                <a:sym typeface="Arial"/>
              </a:rPr>
              <a:t>Class number: Title </a:t>
            </a:r>
          </a:p>
          <a:p>
            <a:pPr marL="228600" lvl="0" indent="-228600">
              <a:lnSpc>
                <a:spcPct val="100000"/>
              </a:lnSpc>
              <a:spcBef>
                <a:spcPts val="0"/>
              </a:spcBef>
              <a:buClr>
                <a:schemeClr val="dk1"/>
              </a:buClr>
              <a:buSzPct val="25000"/>
              <a:buNone/>
            </a:pPr>
            <a:r>
              <a:rPr lang="en-US" altLang="ko-KR" sz="1600" dirty="0">
                <a:solidFill>
                  <a:schemeClr val="dk1"/>
                </a:solidFill>
                <a:cs typeface="Arial" panose="020B0604020202020204" pitchFamily="34" charset="0"/>
                <a:sym typeface="Arial"/>
              </a:rPr>
              <a:t>(e.g., Class 3: Alternative Business Models)</a:t>
            </a:r>
          </a:p>
          <a:p>
            <a:pPr marL="228600" marR="0" lvl="0" indent="-228600" algn="l" rtl="0">
              <a:lnSpc>
                <a:spcPct val="100000"/>
              </a:lnSpc>
              <a:spcBef>
                <a:spcPts val="0"/>
              </a:spcBef>
              <a:spcAft>
                <a:spcPts val="0"/>
              </a:spcAft>
              <a:buClr>
                <a:schemeClr val="dk1"/>
              </a:buClr>
              <a:buSzPct val="25000"/>
              <a:buFont typeface="Arial"/>
              <a:buNone/>
            </a:pPr>
            <a:endParaRPr sz="1600" b="0" i="0" u="none" strike="noStrike" cap="none" dirty="0">
              <a:solidFill>
                <a:schemeClr val="dk1"/>
              </a:solidFill>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sym typeface="Arial"/>
              </a:rPr>
              <a:t>Summary of the </a:t>
            </a:r>
            <a:r>
              <a:rPr lang="en-US" sz="1600" b="1" dirty="0">
                <a:solidFill>
                  <a:schemeClr val="dk1"/>
                </a:solidFill>
                <a:sym typeface="Arial"/>
              </a:rPr>
              <a:t>readings</a:t>
            </a:r>
            <a:endParaRPr lang="en-US" sz="1600" b="1" i="0" u="none" strike="noStrike" cap="none" dirty="0">
              <a:solidFill>
                <a:schemeClr val="dk1"/>
              </a:solidFill>
              <a:sym typeface="Arial"/>
            </a:endParaRP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Uniqueness</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Main points</a:t>
            </a:r>
          </a:p>
          <a:p>
            <a:pPr marL="228600" marR="0" lvl="0" indent="-228600" algn="l" rtl="0">
              <a:lnSpc>
                <a:spcPct val="100000"/>
              </a:lnSpc>
              <a:spcBef>
                <a:spcPts val="0"/>
              </a:spcBef>
              <a:spcAft>
                <a:spcPts val="0"/>
              </a:spcAft>
              <a:buClr>
                <a:schemeClr val="dk1"/>
              </a:buClr>
              <a:buSzPct val="100000"/>
              <a:buFont typeface="Arial"/>
              <a:buNone/>
            </a:pPr>
            <a:endParaRPr sz="1600" b="1" i="0" u="none" strike="noStrike" cap="none" dirty="0">
              <a:solidFill>
                <a:schemeClr val="dk1"/>
              </a:solidFill>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sym typeface="Arial"/>
              </a:rPr>
              <a:t>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Constructive 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Possible extension</a:t>
            </a:r>
          </a:p>
          <a:p>
            <a:pPr marL="228600" marR="0" lvl="0" indent="-228600" algn="l" rtl="0">
              <a:lnSpc>
                <a:spcPct val="100000"/>
              </a:lnSpc>
              <a:spcBef>
                <a:spcPts val="1000"/>
              </a:spcBef>
              <a:buClr>
                <a:schemeClr val="dk1"/>
              </a:buClr>
              <a:buSzPct val="100000"/>
              <a:buFont typeface="Arial"/>
              <a:buNone/>
            </a:pPr>
            <a:endParaRPr sz="1600" b="0" i="0" u="none" strike="noStrike" cap="none" dirty="0">
              <a:solidFill>
                <a:schemeClr val="dk1"/>
              </a:solidFill>
              <a:sym typeface="Arial"/>
            </a:endParaRPr>
          </a:p>
        </p:txBody>
      </p:sp>
      <p:sp>
        <p:nvSpPr>
          <p:cNvPr id="122" name="Shape 122"/>
          <p:cNvSpPr txBox="1"/>
          <p:nvPr/>
        </p:nvSpPr>
        <p:spPr>
          <a:xfrm>
            <a:off x="179512" y="930205"/>
            <a:ext cx="8670661" cy="824335"/>
          </a:xfrm>
          <a:prstGeom prst="rect">
            <a:avLst/>
          </a:prstGeom>
          <a:noFill/>
          <a:ln>
            <a:noFill/>
          </a:ln>
        </p:spPr>
        <p:txBody>
          <a:bodyPr lIns="91425" tIns="45700" rIns="91425" bIns="45700" anchor="t" anchorCtr="0">
            <a:noAutofit/>
          </a:bodyPr>
          <a:lstStyle/>
          <a:p>
            <a:pPr marL="285750" indent="-285750" algn="l" fontAlgn="auto" latinLnBrk="0">
              <a:lnSpc>
                <a:spcPct val="150000"/>
              </a:lnSpc>
              <a:spcBef>
                <a:spcPts val="0"/>
              </a:spcBef>
              <a:spcAft>
                <a:spcPts val="0"/>
              </a:spcAft>
              <a:buClr>
                <a:srgbClr val="000000"/>
              </a:buClr>
              <a:buSzPct val="100000"/>
              <a:buFont typeface="Arial"/>
              <a:buChar char="•"/>
            </a:pPr>
            <a:r>
              <a:rPr kumimoji="0" lang="en-US" sz="1600" kern="0" dirty="0">
                <a:solidFill>
                  <a:srgbClr val="2E2ECB"/>
                </a:solidFill>
                <a:latin typeface="Arial" panose="020B0604020202020204" pitchFamily="34" charset="0"/>
                <a:ea typeface="Arial"/>
                <a:cs typeface="Arial"/>
                <a:sym typeface="Arial"/>
              </a:rPr>
              <a:t>Please title </a:t>
            </a:r>
            <a:r>
              <a:rPr kumimoji="0" lang="en-US" sz="1600" b="1" i="1" kern="0" dirty="0">
                <a:solidFill>
                  <a:srgbClr val="2E2ECB"/>
                </a:solidFill>
                <a:latin typeface="Arial" panose="020B0604020202020204" pitchFamily="34" charset="0"/>
                <a:ea typeface="Arial"/>
                <a:cs typeface="Arial"/>
                <a:sym typeface="Arial"/>
              </a:rPr>
              <a:t>both</a:t>
            </a:r>
            <a:r>
              <a:rPr kumimoji="0" lang="en-US" sz="1600" kern="0" dirty="0">
                <a:solidFill>
                  <a:srgbClr val="2E2ECB"/>
                </a:solidFill>
                <a:latin typeface="Arial" panose="020B0604020202020204" pitchFamily="34" charset="0"/>
                <a:ea typeface="Arial"/>
                <a:cs typeface="Arial"/>
                <a:sym typeface="Arial"/>
              </a:rPr>
              <a:t> of your email and file name as:</a:t>
            </a:r>
          </a:p>
          <a:p>
            <a:pPr algn="l" fontAlgn="auto" latinLnBrk="0">
              <a:lnSpc>
                <a:spcPct val="150000"/>
              </a:lnSpc>
              <a:spcBef>
                <a:spcPts val="0"/>
              </a:spcBef>
              <a:spcAft>
                <a:spcPts val="0"/>
              </a:spcAft>
              <a:buClr>
                <a:srgbClr val="000000"/>
              </a:buClr>
              <a:buSzPct val="100000"/>
            </a:pPr>
            <a:r>
              <a:rPr kumimoji="0" lang="en-US" sz="1600" kern="0" dirty="0">
                <a:solidFill>
                  <a:srgbClr val="2E2ECB"/>
                </a:solidFill>
                <a:latin typeface="Arial" panose="020B0604020202020204" pitchFamily="34" charset="0"/>
                <a:ea typeface="Arial"/>
                <a:cs typeface="Arial"/>
                <a:sym typeface="Arial"/>
              </a:rPr>
              <a:t>      “GBS Weekly </a:t>
            </a:r>
            <a:r>
              <a:rPr kumimoji="0" lang="en-US" sz="1600" kern="0" dirty="0" err="1">
                <a:solidFill>
                  <a:srgbClr val="2E2ECB"/>
                </a:solidFill>
                <a:latin typeface="Arial" panose="020B0604020202020204" pitchFamily="34" charset="0"/>
                <a:ea typeface="Arial"/>
                <a:cs typeface="Arial"/>
                <a:sym typeface="Arial"/>
              </a:rPr>
              <a:t>Summary_Class</a:t>
            </a:r>
            <a:r>
              <a:rPr kumimoji="0" lang="en-US" sz="1600" kern="0" dirty="0">
                <a:solidFill>
                  <a:srgbClr val="2E2ECB"/>
                </a:solidFill>
                <a:latin typeface="Arial" panose="020B0604020202020204" pitchFamily="34" charset="0"/>
                <a:ea typeface="Arial"/>
                <a:cs typeface="Arial"/>
                <a:sym typeface="Arial"/>
              </a:rPr>
              <a:t> #_Your Name.”</a:t>
            </a:r>
          </a:p>
        </p:txBody>
      </p:sp>
      <p:cxnSp>
        <p:nvCxnSpPr>
          <p:cNvPr id="6" name="직선 연결선 5"/>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 name="TextBox 6"/>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Weekly Summary Format</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4</a:t>
            </a:fld>
            <a:endParaRPr lang="en-US" altLang="ko-KR" dirty="0"/>
          </a:p>
        </p:txBody>
      </p:sp>
    </p:spTree>
    <p:extLst>
      <p:ext uri="{BB962C8B-B14F-4D97-AF65-F5344CB8AC3E}">
        <p14:creationId xmlns:p14="http://schemas.microsoft.com/office/powerpoint/2010/main" val="2396776750"/>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30"/>
          <p:cNvSpPr txBox="1">
            <a:spLocks/>
          </p:cNvSpPr>
          <p:nvPr/>
        </p:nvSpPr>
        <p:spPr>
          <a:xfrm>
            <a:off x="323528" y="980728"/>
            <a:ext cx="8280920" cy="5688632"/>
          </a:xfrm>
          <a:prstGeom prst="rect">
            <a:avLst/>
          </a:prstGeom>
          <a:noFill/>
          <a:ln>
            <a:noFill/>
          </a:ln>
        </p:spPr>
        <p:txBody>
          <a:bodyPr lIns="0" tIns="0" rIns="0" bIns="0" anchor="t" anchorCtr="0">
            <a:noAutofit/>
          </a:bodyPr>
          <a:lst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a:lstStyle>
          <a:p>
            <a:pPr marL="228600" indent="-228600" latinLnBrk="0">
              <a:lnSpc>
                <a:spcPct val="120000"/>
              </a:lnSpc>
              <a:spcBef>
                <a:spcPts val="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Group presentations (25%)</a:t>
            </a:r>
          </a:p>
          <a:p>
            <a:pPr marL="730250" indent="-285750" latinLnBrk="0">
              <a:lnSpc>
                <a:spcPct val="120000"/>
              </a:lnSpc>
              <a:spcBef>
                <a:spcPts val="600"/>
              </a:spcBef>
              <a:buClr>
                <a:schemeClr val="dk1"/>
              </a:buClr>
              <a:buSzPct val="100000"/>
              <a:buFontTx/>
              <a:buChar char="-"/>
            </a:pPr>
            <a:r>
              <a:rPr lang="en-US" sz="1600" kern="0" dirty="0">
                <a:cs typeface="Arial" panose="020B0604020202020204" pitchFamily="34" charset="0"/>
                <a:sym typeface="Arial"/>
              </a:rPr>
              <a:t>In the first session of each class, each group will give class presentations of important points from the class readings with related information and research, and one project presentation at the end of the semester. </a:t>
            </a:r>
          </a:p>
          <a:p>
            <a:pPr marL="730250" indent="-285750"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Along with these three main presentations (two presentations for the class readings and one project presentation), there </a:t>
            </a:r>
            <a:r>
              <a:rPr lang="en-US" altLang="ko-KR" sz="1600" dirty="0"/>
              <a:t>will be an intermediary, short proposal presentation in  Class 8 to check the group’s progress. </a:t>
            </a:r>
          </a:p>
          <a:p>
            <a:pPr marL="730250" indent="-285750" latinLnBrk="0">
              <a:lnSpc>
                <a:spcPct val="120000"/>
              </a:lnSpc>
              <a:spcBef>
                <a:spcPts val="600"/>
              </a:spcBef>
              <a:spcAft>
                <a:spcPts val="0"/>
              </a:spcAft>
              <a:buClr>
                <a:schemeClr val="dk1"/>
              </a:buClr>
              <a:buSzPct val="100000"/>
              <a:buFontTx/>
              <a:buChar char="-"/>
            </a:pPr>
            <a:r>
              <a:rPr lang="en-US" altLang="ko-KR" sz="1600" kern="0" dirty="0">
                <a:cs typeface="Arial" panose="020B0604020202020204" pitchFamily="34" charset="0"/>
                <a:sym typeface="Arial"/>
              </a:rPr>
              <a:t>The group should submit the presentation PPT file at least 24 hours before the class of its presentation, thereby no later than Tuesday 2:30 pm before the group’s presentation. The group should prepare PPT handouts for all the students and instructors (preferably 4 slides per page, double-sided). </a:t>
            </a:r>
            <a:endParaRPr lang="en-US" sz="1600" kern="0" dirty="0">
              <a:cs typeface="Arial" panose="020B0604020202020204" pitchFamily="34" charset="0"/>
              <a:sym typeface="Arial"/>
            </a:endParaRPr>
          </a:p>
          <a:p>
            <a:pPr marL="228600" indent="-228600" latinLnBrk="0">
              <a:lnSpc>
                <a:spcPct val="120000"/>
              </a:lnSpc>
              <a:spcBef>
                <a:spcPts val="180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Final exam (25%): Short essay-type, take-home exam</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Students will take the exam via email from 2:30 pm to 5:20 pm on June</a:t>
            </a:r>
            <a:r>
              <a:rPr lang="en-US" altLang="ko-KR" sz="1600" kern="0" dirty="0">
                <a:cs typeface="Arial" panose="020B0604020202020204" pitchFamily="34" charset="0"/>
                <a:sym typeface="Arial"/>
              </a:rPr>
              <a:t> 10</a:t>
            </a:r>
            <a:r>
              <a:rPr lang="en-US" altLang="ko-KR" sz="1600" kern="0" baseline="30000" dirty="0">
                <a:cs typeface="Arial" panose="020B0604020202020204" pitchFamily="34" charset="0"/>
                <a:sym typeface="Arial"/>
              </a:rPr>
              <a:t>th</a:t>
            </a:r>
            <a:r>
              <a:rPr lang="en-US" altLang="ko-KR" sz="1600" kern="0" dirty="0">
                <a:cs typeface="Arial" panose="020B0604020202020204" pitchFamily="34" charset="0"/>
                <a:sym typeface="Arial"/>
              </a:rPr>
              <a:t> (Class 15)</a:t>
            </a:r>
            <a:r>
              <a:rPr lang="en-US" sz="1600" kern="0" dirty="0">
                <a:cs typeface="Arial" panose="020B0604020202020204" pitchFamily="34" charset="0"/>
                <a:sym typeface="Arial"/>
              </a:rPr>
              <a:t>.</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Further instructions will be given prior to the </a:t>
            </a:r>
            <a:r>
              <a:rPr lang="en-US" altLang="ko-KR" sz="1600" kern="0" dirty="0">
                <a:cs typeface="Arial" panose="020B0604020202020204" pitchFamily="34" charset="0"/>
                <a:sym typeface="Arial"/>
              </a:rPr>
              <a:t>final exam.</a:t>
            </a:r>
            <a:endParaRPr lang="en-US" sz="1600" kern="0" dirty="0">
              <a:cs typeface="Arial" panose="020B0604020202020204" pitchFamily="34" charset="0"/>
              <a:sym typeface="Arial"/>
            </a:endParaRPr>
          </a:p>
          <a:p>
            <a:pPr marL="355600" indent="0" algn="just" latinLnBrk="0">
              <a:lnSpc>
                <a:spcPct val="120000"/>
              </a:lnSpc>
              <a:spcBef>
                <a:spcPts val="600"/>
              </a:spcBef>
              <a:spcAft>
                <a:spcPts val="0"/>
              </a:spcAft>
              <a:buClr>
                <a:schemeClr val="dk1"/>
              </a:buClr>
              <a:buSzPct val="100000"/>
              <a:buFont typeface="Wingdings" panose="05000000000000000000" pitchFamily="2" charset="2"/>
              <a:buNone/>
            </a:pPr>
            <a:endParaRPr lang="en-US" sz="1600" kern="0" dirty="0">
              <a:cs typeface="Arial" panose="020B0604020202020204" pitchFamily="34" charset="0"/>
              <a:sym typeface="Arial"/>
            </a:endParaRPr>
          </a:p>
          <a:p>
            <a:pPr marL="631825" indent="-276225" algn="just" latinLnBrk="0">
              <a:lnSpc>
                <a:spcPct val="120000"/>
              </a:lnSpc>
              <a:spcBef>
                <a:spcPts val="600"/>
              </a:spcBef>
              <a:spcAft>
                <a:spcPts val="0"/>
              </a:spcAft>
              <a:buClr>
                <a:schemeClr val="dk1"/>
              </a:buClr>
              <a:buSzPct val="100000"/>
              <a:buFont typeface="Times New Roman"/>
              <a:buNone/>
            </a:pPr>
            <a:endParaRPr lang="en-US" sz="1600" kern="0" dirty="0">
              <a:solidFill>
                <a:schemeClr val="dk1"/>
              </a:solidFill>
              <a:cs typeface="Arial" panose="020B0604020202020204" pitchFamily="34" charset="0"/>
              <a:sym typeface="Arial"/>
            </a:endParaRPr>
          </a:p>
          <a:p>
            <a:pPr marL="631825" indent="-276225" algn="just" latinLnBrk="0">
              <a:lnSpc>
                <a:spcPct val="120000"/>
              </a:lnSpc>
              <a:spcBef>
                <a:spcPts val="0"/>
              </a:spcBef>
              <a:buClr>
                <a:schemeClr val="dk1"/>
              </a:buClr>
              <a:buSzPct val="100000"/>
              <a:buFont typeface="Times New Roman"/>
              <a:buNone/>
            </a:pPr>
            <a:endParaRPr lang="en-US" sz="1600" i="1" kern="0" dirty="0">
              <a:solidFill>
                <a:schemeClr val="dk1"/>
              </a:solidFill>
              <a:cs typeface="Arial" panose="020B0604020202020204" pitchFamily="34" charset="0"/>
              <a:sym typeface="Arial"/>
            </a:endParaRPr>
          </a:p>
        </p:txBody>
      </p:sp>
      <p:cxnSp>
        <p:nvCxnSpPr>
          <p:cNvPr id="3" name="직선 연결선 4"/>
          <p:cNvCxnSpPr/>
          <p:nvPr/>
        </p:nvCxnSpPr>
        <p:spPr bwMode="auto">
          <a:xfrm>
            <a:off x="25152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Grading Policy</a:t>
            </a:r>
            <a:endParaRPr lang="ko-KR" altLang="en-US" sz="1800" b="1"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DB1318C1-2CED-4FC0-8DEF-B43F6EDDD937}" type="slidenum">
              <a:rPr lang="en-US" altLang="ko-KR" smtClean="0"/>
              <a:pPr/>
              <a:t>5</a:t>
            </a:fld>
            <a:endParaRPr lang="en-US" altLang="ko-KR" dirty="0"/>
          </a:p>
        </p:txBody>
      </p:sp>
    </p:spTree>
    <p:extLst>
      <p:ext uri="{BB962C8B-B14F-4D97-AF65-F5344CB8AC3E}">
        <p14:creationId xmlns:p14="http://schemas.microsoft.com/office/powerpoint/2010/main" val="149334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body" idx="4294967295"/>
          </p:nvPr>
        </p:nvSpPr>
        <p:spPr>
          <a:xfrm>
            <a:off x="323529" y="692696"/>
            <a:ext cx="8280920" cy="5661943"/>
          </a:xfrm>
          <a:prstGeom prst="rect">
            <a:avLst/>
          </a:prstGeom>
        </p:spPr>
        <p:txBody>
          <a:bodyPr/>
          <a:lstStyle/>
          <a:p>
            <a:pPr eaLnBrk="1" hangingPunct="1">
              <a:lnSpc>
                <a:spcPct val="120000"/>
              </a:lnSpc>
              <a:spcBef>
                <a:spcPts val="0"/>
              </a:spcBef>
              <a:buClr>
                <a:schemeClr val="tx2"/>
              </a:buClr>
              <a:buFont typeface="Wingdings" panose="05000000000000000000" pitchFamily="2" charset="2"/>
              <a:buChar char="u"/>
            </a:pPr>
            <a:endParaRPr lang="en-US" altLang="ko-KR" sz="1400" b="1" dirty="0">
              <a:solidFill>
                <a:srgbClr val="008080"/>
              </a:solidFill>
              <a:latin typeface="Arial" panose="020B0604020202020204" pitchFamily="34" charset="0"/>
              <a:cs typeface="Arial" panose="020B0604020202020204" pitchFamily="34" charset="0"/>
            </a:endParaRPr>
          </a:p>
          <a:p>
            <a:pPr eaLnBrk="1" hangingPunct="1">
              <a:lnSpc>
                <a:spcPct val="120000"/>
              </a:lnSpc>
              <a:spcBef>
                <a:spcPts val="0"/>
              </a:spcBef>
              <a:buClr>
                <a:srgbClr val="2E2ECB"/>
              </a:buClr>
              <a:buFont typeface="Arial" panose="020B0604020202020204" pitchFamily="34" charset="0"/>
              <a:buChar char="•"/>
            </a:pPr>
            <a:r>
              <a:rPr lang="en-US" altLang="ko-KR" sz="1600" b="1" dirty="0">
                <a:solidFill>
                  <a:srgbClr val="2E2ECB"/>
                </a:solidFill>
                <a:latin typeface="Arial" panose="020B0604020202020204" pitchFamily="34" charset="0"/>
                <a:cs typeface="Arial" panose="020B0604020202020204" pitchFamily="34" charset="0"/>
              </a:rPr>
              <a:t>Required</a:t>
            </a:r>
            <a:r>
              <a:rPr lang="en-US" altLang="ko-KR" sz="1600" dirty="0">
                <a:solidFill>
                  <a:srgbClr val="2E2ECB"/>
                </a:solidFill>
                <a:latin typeface="Arial" panose="020B0604020202020204" pitchFamily="34" charset="0"/>
                <a:cs typeface="Arial" panose="020B0604020202020204" pitchFamily="34" charset="0"/>
              </a:rPr>
              <a:t>:</a:t>
            </a:r>
          </a:p>
          <a:p>
            <a:pPr eaLnBrk="1" hangingPunct="1">
              <a:lnSpc>
                <a:spcPct val="120000"/>
              </a:lnSpc>
              <a:spcBef>
                <a:spcPts val="0"/>
              </a:spcBef>
              <a:buClr>
                <a:srgbClr val="2E2ECB"/>
              </a:buClr>
              <a:buFont typeface="Arial" panose="020B0604020202020204" pitchFamily="34" charset="0"/>
              <a:buChar char="•"/>
            </a:pPr>
            <a:endParaRPr lang="en-US" altLang="ko-KR" sz="1000" dirty="0">
              <a:solidFill>
                <a:srgbClr val="2E2ECB"/>
              </a:solidFill>
              <a:latin typeface="Arial" panose="020B0604020202020204" pitchFamily="34" charset="0"/>
              <a:cs typeface="Arial" panose="020B0604020202020204" pitchFamily="34" charset="0"/>
            </a:endParaRPr>
          </a:p>
          <a:p>
            <a:pPr lvl="1" eaLnBrk="1" hangingPunct="1">
              <a:lnSpc>
                <a:spcPct val="120000"/>
              </a:lnSpc>
              <a:spcBef>
                <a:spcPts val="0"/>
              </a:spcBef>
              <a:spcAft>
                <a:spcPts val="1200"/>
              </a:spcAft>
            </a:pPr>
            <a:r>
              <a:rPr lang="en-US" altLang="ko-KR" sz="1600" dirty="0"/>
              <a:t>Textbook: Hwy-Chang Moon, Global Business Strategy: Asian Perspective, World Scientific, 2010. </a:t>
            </a:r>
          </a:p>
          <a:p>
            <a:pPr lvl="1" eaLnBrk="1" hangingPunct="1">
              <a:lnSpc>
                <a:spcPct val="120000"/>
              </a:lnSpc>
              <a:spcBef>
                <a:spcPts val="0"/>
              </a:spcBef>
              <a:spcAft>
                <a:spcPts val="1200"/>
              </a:spcAft>
            </a:pPr>
            <a:r>
              <a:rPr lang="en-US" altLang="ko-KR" sz="1600" dirty="0"/>
              <a:t>Other non-textbook readings can be </a:t>
            </a:r>
            <a:r>
              <a:rPr lang="en-US" altLang="ko-KR" sz="1600" kern="100" dirty="0">
                <a:cs typeface="Arial" panose="020B0604020202020204" pitchFamily="34" charset="0"/>
              </a:rPr>
              <a:t>downloaded via</a:t>
            </a:r>
            <a:r>
              <a:rPr lang="en-US" altLang="ko-KR" sz="1600" dirty="0"/>
              <a:t> the SNU ETL website.</a:t>
            </a:r>
          </a:p>
          <a:p>
            <a:pPr lvl="1" eaLnBrk="1" hangingPunct="1">
              <a:lnSpc>
                <a:spcPct val="120000"/>
              </a:lnSpc>
              <a:spcBef>
                <a:spcPts val="0"/>
              </a:spcBef>
              <a:spcAft>
                <a:spcPts val="1200"/>
              </a:spcAft>
            </a:pPr>
            <a:r>
              <a:rPr lang="en-US" altLang="ko-KR" sz="1600" dirty="0"/>
              <a:t>It is also recommended that students regularly read good business and economic publications such as WSJ, NYT, Economist, and other articles. Students are recommended to share their interests on real world case studies in class or in weekly summary.</a:t>
            </a:r>
          </a:p>
          <a:p>
            <a:pPr lvl="1" eaLnBrk="1" hangingPunct="1">
              <a:lnSpc>
                <a:spcPct val="120000"/>
              </a:lnSpc>
              <a:spcBef>
                <a:spcPts val="0"/>
              </a:spcBef>
              <a:spcAft>
                <a:spcPts val="1200"/>
              </a:spcAft>
            </a:pPr>
            <a:r>
              <a:rPr lang="en-US" altLang="ko-KR" sz="1600" dirty="0"/>
              <a:t>Students should read the materials before class so that class meetings can be used for discussion.</a:t>
            </a:r>
            <a:endParaRPr lang="en-US" altLang="ko-KR" sz="1600" dirty="0">
              <a:cs typeface="Arial" panose="020B0604020202020204" pitchFamily="34" charset="0"/>
            </a:endParaRPr>
          </a:p>
          <a:p>
            <a:pPr marL="457200" lvl="1" indent="0" eaLnBrk="1" hangingPunct="1">
              <a:lnSpc>
                <a:spcPct val="120000"/>
              </a:lnSpc>
              <a:spcBef>
                <a:spcPts val="0"/>
              </a:spcBef>
              <a:buClr>
                <a:srgbClr val="2E2ECB"/>
              </a:buClr>
              <a:buNone/>
            </a:pPr>
            <a:endParaRPr lang="en-US" altLang="ko-KR" sz="1400" b="1" dirty="0">
              <a:solidFill>
                <a:srgbClr val="2E2ECB"/>
              </a:solidFill>
              <a:latin typeface="Arial" panose="020B0604020202020204" pitchFamily="34" charset="0"/>
              <a:cs typeface="Arial" panose="020B0604020202020204" pitchFamily="34" charset="0"/>
            </a:endParaRPr>
          </a:p>
          <a:p>
            <a:pPr eaLnBrk="1" hangingPunct="1">
              <a:lnSpc>
                <a:spcPct val="120000"/>
              </a:lnSpc>
              <a:spcBef>
                <a:spcPts val="0"/>
              </a:spcBef>
              <a:buClr>
                <a:srgbClr val="2E2ECB"/>
              </a:buClr>
              <a:buFont typeface="Arial" panose="020B0604020202020204" pitchFamily="34" charset="0"/>
              <a:buChar char="•"/>
            </a:pPr>
            <a:r>
              <a:rPr lang="en-US" altLang="ko-KR" sz="1600" b="1" dirty="0">
                <a:solidFill>
                  <a:srgbClr val="2E2ECB"/>
                </a:solidFill>
                <a:latin typeface="Arial" panose="020B0604020202020204" pitchFamily="34" charset="0"/>
                <a:cs typeface="Arial" panose="020B0604020202020204" pitchFamily="34" charset="0"/>
              </a:rPr>
              <a:t>Recommended: </a:t>
            </a:r>
          </a:p>
          <a:p>
            <a:pPr lvl="1" eaLnBrk="1" hangingPunct="1">
              <a:lnSpc>
                <a:spcPct val="120000"/>
              </a:lnSpc>
              <a:spcBef>
                <a:spcPts val="0"/>
              </a:spcBef>
            </a:pPr>
            <a:r>
              <a:rPr lang="en-US" altLang="ko-KR" sz="1600" dirty="0">
                <a:cs typeface="Arial" panose="020B0604020202020204" pitchFamily="34" charset="0"/>
              </a:rPr>
              <a:t>Moon, H.C. (2018). </a:t>
            </a:r>
            <a:r>
              <a:rPr lang="en-US" altLang="ko-KR" sz="1600" i="1" dirty="0">
                <a:cs typeface="Arial" panose="020B0604020202020204" pitchFamily="34" charset="0"/>
              </a:rPr>
              <a:t>The Art of Strategy: Sun Tzu, Michael Porter, and Beyond</a:t>
            </a:r>
            <a:r>
              <a:rPr lang="en-US" altLang="ko-KR" sz="1600" dirty="0">
                <a:cs typeface="Arial" panose="020B0604020202020204" pitchFamily="34" charset="0"/>
              </a:rPr>
              <a:t>. Cambridge: Cambridge University Press. </a:t>
            </a:r>
          </a:p>
          <a:p>
            <a:pPr lvl="1" eaLnBrk="1" hangingPunct="1">
              <a:lnSpc>
                <a:spcPct val="120000"/>
              </a:lnSpc>
              <a:spcBef>
                <a:spcPts val="0"/>
              </a:spcBef>
            </a:pPr>
            <a:r>
              <a:rPr lang="en-US" altLang="ko-KR" sz="1600" dirty="0">
                <a:cs typeface="Arial" panose="020B0604020202020204" pitchFamily="34" charset="0"/>
              </a:rPr>
              <a:t>Moon, H.C. (2016). </a:t>
            </a:r>
            <a:r>
              <a:rPr lang="en-US" altLang="ko-KR" sz="1600" i="1" dirty="0">
                <a:cs typeface="Arial" panose="020B0604020202020204" pitchFamily="34" charset="0"/>
              </a:rPr>
              <a:t>The Strategy for Korea’s Economic Success</a:t>
            </a:r>
            <a:r>
              <a:rPr lang="en-US" altLang="ko-KR" sz="1600" dirty="0">
                <a:cs typeface="Arial" panose="020B0604020202020204" pitchFamily="34" charset="0"/>
              </a:rPr>
              <a:t>. New York: Oxford University Press</a:t>
            </a: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Materials</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6</a:t>
            </a:fld>
            <a:endParaRPr lang="en-US" altLang="ko-K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body" idx="4294967295"/>
          </p:nvPr>
        </p:nvSpPr>
        <p:spPr>
          <a:xfrm>
            <a:off x="266054" y="1050172"/>
            <a:ext cx="8424862" cy="5348287"/>
          </a:xfrm>
          <a:prstGeom prst="rect">
            <a:avLst/>
          </a:prstGeom>
        </p:spPr>
        <p:txBody>
          <a:bodyPr/>
          <a:lstStyle/>
          <a:p>
            <a:pPr eaLnBrk="1" hangingPunct="1">
              <a:lnSpc>
                <a:spcPct val="120000"/>
              </a:lnSpc>
              <a:spcAft>
                <a:spcPts val="600"/>
              </a:spcAft>
              <a:buClr>
                <a:srgbClr val="2E2ECB"/>
              </a:buClr>
            </a:pPr>
            <a:r>
              <a:rPr lang="en-US" altLang="ko-KR" sz="1600" b="1" dirty="0">
                <a:solidFill>
                  <a:srgbClr val="2E2ECB"/>
                </a:solidFill>
                <a:cs typeface="Arial" panose="020B0604020202020204" pitchFamily="34" charset="0"/>
              </a:rPr>
              <a:t>Class 1: (Mar 4) Introduction</a:t>
            </a:r>
          </a:p>
          <a:p>
            <a:pPr lvl="1" eaLnBrk="1" hangingPunct="1">
              <a:spcAft>
                <a:spcPts val="600"/>
              </a:spcAft>
              <a:buClr>
                <a:srgbClr val="2E2ECB"/>
              </a:buClr>
            </a:pPr>
            <a:r>
              <a:rPr lang="en-US" altLang="ko-KR" sz="1600" dirty="0">
                <a:cs typeface="Arial" panose="020B0604020202020204" pitchFamily="34" charset="0"/>
              </a:rPr>
              <a:t>Course guideline</a:t>
            </a:r>
          </a:p>
          <a:p>
            <a:pPr lvl="1" eaLnBrk="1" hangingPunct="1">
              <a:spcAft>
                <a:spcPts val="600"/>
              </a:spcAft>
              <a:buClr>
                <a:srgbClr val="2E2ECB"/>
              </a:buClr>
            </a:pPr>
            <a:r>
              <a:rPr lang="en-US" altLang="ko-KR" sz="1600" dirty="0">
                <a:cs typeface="Arial" panose="020B0604020202020204" pitchFamily="34" charset="0"/>
              </a:rPr>
              <a:t>What is global business and global business strategy?</a:t>
            </a:r>
          </a:p>
          <a:p>
            <a:pPr marL="457200" lvl="1" indent="0" eaLnBrk="1" hangingPunct="1">
              <a:lnSpc>
                <a:spcPct val="120000"/>
              </a:lnSpc>
              <a:spcAft>
                <a:spcPts val="600"/>
              </a:spcAft>
              <a:buClr>
                <a:srgbClr val="2E2ECB"/>
              </a:buClr>
              <a:buNone/>
            </a:pPr>
            <a:endParaRPr lang="en-US" altLang="ko-KR" sz="1600" b="1" i="1" dirty="0">
              <a:cs typeface="Arial" panose="020B0604020202020204" pitchFamily="34" charset="0"/>
            </a:endParaRPr>
          </a:p>
          <a:p>
            <a:pPr marL="342900" lvl="1" indent="-342900" eaLnBrk="1" hangingPunct="1">
              <a:lnSpc>
                <a:spcPct val="120000"/>
              </a:lnSpc>
              <a:spcAft>
                <a:spcPts val="600"/>
              </a:spcAft>
              <a:buClr>
                <a:srgbClr val="2E2ECB"/>
              </a:buClr>
              <a:buFont typeface="Wingdings" panose="05000000000000000000" pitchFamily="2" charset="2"/>
              <a:buChar char="v"/>
            </a:pPr>
            <a:r>
              <a:rPr lang="en-US" altLang="ko-KR" sz="1600" b="1" dirty="0">
                <a:solidFill>
                  <a:srgbClr val="2E2ECB"/>
                </a:solidFill>
                <a:cs typeface="Arial" panose="020B0604020202020204" pitchFamily="34" charset="0"/>
              </a:rPr>
              <a:t>Class 2: (Mar 11) The Basics of Strategy</a:t>
            </a:r>
            <a:endParaRPr lang="en-US" altLang="ko-KR" sz="1600" b="1" dirty="0">
              <a:solidFill>
                <a:schemeClr val="tx2"/>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Moon (2010): Chapter 1</a:t>
            </a:r>
          </a:p>
          <a:p>
            <a:pPr lvl="2" eaLnBrk="1" hangingPunct="1">
              <a:lnSpc>
                <a:spcPct val="120000"/>
              </a:lnSpc>
              <a:buClr>
                <a:srgbClr val="2E2ECB"/>
              </a:buClr>
              <a:buFont typeface="Wingdings" panose="05000000000000000000" pitchFamily="2" charset="2"/>
              <a:buChar char="§"/>
              <a:defRPr/>
            </a:pPr>
            <a:r>
              <a:rPr lang="en-US" altLang="ko-KR" sz="1600" dirty="0"/>
              <a:t>Five Forces Model</a:t>
            </a:r>
          </a:p>
          <a:p>
            <a:pPr lvl="2" eaLnBrk="1" hangingPunct="1">
              <a:lnSpc>
                <a:spcPct val="120000"/>
              </a:lnSpc>
              <a:buClr>
                <a:srgbClr val="2E2ECB"/>
              </a:buClr>
              <a:buFont typeface="Wingdings" panose="05000000000000000000" pitchFamily="2" charset="2"/>
              <a:buChar char="§"/>
              <a:defRPr/>
            </a:pPr>
            <a:r>
              <a:rPr lang="en-US" altLang="ko-KR" sz="1600" dirty="0"/>
              <a:t>Generic Strategy</a:t>
            </a:r>
          </a:p>
          <a:p>
            <a:pPr lvl="2" eaLnBrk="1" hangingPunct="1">
              <a:lnSpc>
                <a:spcPct val="120000"/>
              </a:lnSpc>
              <a:buClr>
                <a:srgbClr val="2E2ECB"/>
              </a:buClr>
              <a:buFont typeface="Wingdings" panose="05000000000000000000" pitchFamily="2" charset="2"/>
              <a:buChar char="§"/>
              <a:defRPr/>
            </a:pPr>
            <a:r>
              <a:rPr lang="en-US" altLang="ko-KR" sz="1600" dirty="0"/>
              <a:t>The Value Chain and Competitive Advantage</a:t>
            </a:r>
            <a:endParaRPr lang="en-US" altLang="ko-KR" sz="1600" dirty="0">
              <a:cs typeface="Arial" panose="020B0604020202020204" pitchFamily="34" charset="0"/>
            </a:endParaRP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p>
          <a:p>
            <a:pPr marL="914400" lvl="2" indent="0" eaLnBrk="1" hangingPunct="1">
              <a:lnSpc>
                <a:spcPct val="120000"/>
              </a:lnSpc>
              <a:buClr>
                <a:srgbClr val="2E2ECB"/>
              </a:buClr>
              <a:buNone/>
              <a:defRPr/>
            </a:pPr>
            <a:endParaRPr lang="en-US" altLang="ko-KR" sz="1600" dirty="0">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Send via email: One-page C.V. with photo by Mar 10, 2:30 pm</a:t>
            </a:r>
            <a:endParaRPr lang="en-US" altLang="ko-KR" sz="1600" dirty="0">
              <a:solidFill>
                <a:srgbClr val="FF0000"/>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Student introduction</a:t>
            </a:r>
          </a:p>
          <a:p>
            <a:pPr lvl="1" eaLnBrk="1" hangingPunct="1">
              <a:lnSpc>
                <a:spcPct val="120000"/>
              </a:lnSpc>
              <a:spcBef>
                <a:spcPts val="0"/>
              </a:spcBef>
              <a:spcAft>
                <a:spcPts val="0"/>
              </a:spcAft>
              <a:buClr>
                <a:srgbClr val="2E2ECB"/>
              </a:buClr>
            </a:pPr>
            <a:r>
              <a:rPr lang="en-US" altLang="ko-KR" sz="1600" dirty="0">
                <a:solidFill>
                  <a:srgbClr val="FF0000"/>
                </a:solidFill>
                <a:cs typeface="Arial" panose="020B0604020202020204" pitchFamily="34" charset="0"/>
              </a:rPr>
              <a:t>Groups will be formed</a:t>
            </a:r>
            <a:endParaRPr lang="en-US" altLang="ko-KR" sz="1600" dirty="0">
              <a:cs typeface="Arial" panose="020B0604020202020204" pitchFamily="34" charset="0"/>
            </a:endParaRPr>
          </a:p>
        </p:txBody>
      </p:sp>
      <p:cxnSp>
        <p:nvCxnSpPr>
          <p:cNvPr id="7" name="직선 연결선 6"/>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TextBox 5"/>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(1)</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7</a:t>
            </a:fld>
            <a:endParaRPr lang="en-US" altLang="ko-K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body" idx="4294967295"/>
          </p:nvPr>
        </p:nvSpPr>
        <p:spPr>
          <a:xfrm>
            <a:off x="251520" y="980728"/>
            <a:ext cx="8640959" cy="5472608"/>
          </a:xfrm>
          <a:prstGeom prst="rect">
            <a:avLst/>
          </a:prstGeom>
        </p:spPr>
        <p:txBody>
          <a:bodyPr/>
          <a:lstStyle/>
          <a:p>
            <a:pPr eaLnBrk="1" hangingPunct="1">
              <a:lnSpc>
                <a:spcPct val="120000"/>
              </a:lnSpc>
              <a:spcBef>
                <a:spcPts val="0"/>
              </a:spcBef>
              <a:spcAft>
                <a:spcPts val="600"/>
              </a:spcAft>
              <a:buClr>
                <a:srgbClr val="2E2ECB"/>
              </a:buClr>
            </a:pPr>
            <a:r>
              <a:rPr lang="en-US" altLang="ko-KR" sz="1600" b="1" dirty="0">
                <a:solidFill>
                  <a:srgbClr val="2E2ECB"/>
                </a:solidFill>
                <a:cs typeface="Arial" panose="020B0604020202020204" pitchFamily="34" charset="0"/>
              </a:rPr>
              <a:t>Class 3: (Mar 18) Alternative Business Models </a:t>
            </a:r>
            <a:endParaRPr lang="en-US" altLang="ko-KR" sz="1600" dirty="0">
              <a:solidFill>
                <a:srgbClr val="2E2ECB"/>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Moon (2010): Chapter 2</a:t>
            </a:r>
          </a:p>
          <a:p>
            <a:pPr lvl="2" eaLnBrk="1" hangingPunct="1">
              <a:lnSpc>
                <a:spcPct val="120000"/>
              </a:lnSpc>
              <a:buClr>
                <a:srgbClr val="2E2ECB"/>
              </a:buClr>
              <a:buFont typeface="Wingdings" panose="05000000000000000000" pitchFamily="2" charset="2"/>
              <a:buChar char="§"/>
              <a:defRPr/>
            </a:pPr>
            <a:r>
              <a:rPr lang="en-US" altLang="ko-KR" sz="1600" dirty="0"/>
              <a:t>Knowledge-Creating Strategy</a:t>
            </a:r>
          </a:p>
          <a:p>
            <a:pPr lvl="2" eaLnBrk="1" hangingPunct="1">
              <a:lnSpc>
                <a:spcPct val="120000"/>
              </a:lnSpc>
              <a:buClr>
                <a:srgbClr val="2E2ECB"/>
              </a:buClr>
              <a:buFont typeface="Wingdings" panose="05000000000000000000" pitchFamily="2" charset="2"/>
              <a:buChar char="§"/>
              <a:defRPr/>
            </a:pPr>
            <a:r>
              <a:rPr lang="en-US" altLang="ko-KR" sz="1600" dirty="0"/>
              <a:t>Customer Co-opting Strategy</a:t>
            </a:r>
          </a:p>
          <a:p>
            <a:pPr lvl="2" eaLnBrk="1" hangingPunct="1">
              <a:lnSpc>
                <a:spcPct val="120000"/>
              </a:lnSpc>
              <a:buClr>
                <a:srgbClr val="2E2ECB"/>
              </a:buClr>
              <a:buFont typeface="Wingdings" panose="05000000000000000000" pitchFamily="2" charset="2"/>
              <a:buChar char="§"/>
              <a:defRPr/>
            </a:pPr>
            <a:r>
              <a:rPr lang="en-US" altLang="ko-KR" sz="1600" dirty="0"/>
              <a:t>A More Comprehensive Strategy?</a:t>
            </a: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p>
          <a:p>
            <a:pPr lvl="1" eaLnBrk="1" hangingPunct="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(1) </a:t>
            </a:r>
            <a:r>
              <a:rPr lang="en-US" altLang="ko-KR" sz="1600" dirty="0">
                <a:cs typeface="Arial" panose="020B0604020202020204" pitchFamily="34" charset="0"/>
              </a:rPr>
              <a:t>by Mar 17, 2:30 pm</a:t>
            </a:r>
            <a:endParaRPr lang="en-US" altLang="ko-KR" sz="1600" dirty="0">
              <a:solidFill>
                <a:srgbClr val="FF0000"/>
              </a:solidFill>
              <a:cs typeface="Arial" panose="020B0604020202020204" pitchFamily="34" charset="0"/>
            </a:endParaRPr>
          </a:p>
          <a:p>
            <a:pPr marL="914400" lvl="2" indent="0" eaLnBrk="1" hangingPunct="1">
              <a:lnSpc>
                <a:spcPct val="120000"/>
              </a:lnSpc>
              <a:buClr>
                <a:srgbClr val="2E2ECB"/>
              </a:buClr>
              <a:buNone/>
              <a:defRPr/>
            </a:pPr>
            <a:endParaRPr lang="en-US" altLang="ko-KR" sz="1600" dirty="0">
              <a:cs typeface="Arial" panose="020B0604020202020204" pitchFamily="34" charset="0"/>
            </a:endParaRPr>
          </a:p>
          <a:p>
            <a:pPr eaLnBrk="1" hangingPunct="1">
              <a:lnSpc>
                <a:spcPct val="120000"/>
              </a:lnSpc>
              <a:spcBef>
                <a:spcPts val="0"/>
              </a:spcBef>
              <a:spcAft>
                <a:spcPts val="0"/>
              </a:spcAft>
              <a:buClr>
                <a:srgbClr val="2E2ECB"/>
              </a:buClr>
            </a:pPr>
            <a:r>
              <a:rPr lang="en-US" altLang="ko-KR" sz="1600" b="1" dirty="0">
                <a:solidFill>
                  <a:srgbClr val="2E2ECB"/>
                </a:solidFill>
                <a:cs typeface="Arial" panose="020B0604020202020204" pitchFamily="34" charset="0"/>
              </a:rPr>
              <a:t>Class 4: (Mar 25) Application of Business Models to Non-Business Areas</a:t>
            </a:r>
            <a:endParaRPr lang="en-US" altLang="ko-KR" sz="1600" dirty="0">
              <a:solidFill>
                <a:srgbClr val="2E2ECB"/>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Moon (2010): Chapter 3</a:t>
            </a:r>
          </a:p>
          <a:p>
            <a:pPr lvl="2" eaLnBrk="1" hangingPunct="1">
              <a:lnSpc>
                <a:spcPct val="120000"/>
              </a:lnSpc>
              <a:buClr>
                <a:srgbClr val="2E2ECB"/>
              </a:buClr>
              <a:buFont typeface="Wingdings" panose="05000000000000000000" pitchFamily="2" charset="2"/>
              <a:buChar char="§"/>
              <a:defRPr/>
            </a:pPr>
            <a:r>
              <a:rPr lang="en-US" altLang="ko-KR" sz="1600" dirty="0"/>
              <a:t>Strategy and the Internet</a:t>
            </a:r>
          </a:p>
          <a:p>
            <a:pPr lvl="2" eaLnBrk="1" hangingPunct="1">
              <a:lnSpc>
                <a:spcPct val="120000"/>
              </a:lnSpc>
              <a:buClr>
                <a:srgbClr val="2E2ECB"/>
              </a:buClr>
              <a:buFont typeface="Wingdings" panose="05000000000000000000" pitchFamily="2" charset="2"/>
              <a:buChar char="§"/>
              <a:defRPr/>
            </a:pPr>
            <a:r>
              <a:rPr lang="en-US" altLang="ko-KR" sz="1600" dirty="0"/>
              <a:t>Strategy and Philanthropic Organizations</a:t>
            </a:r>
          </a:p>
          <a:p>
            <a:pPr lvl="2" eaLnBrk="1" hangingPunct="1">
              <a:lnSpc>
                <a:spcPct val="120000"/>
              </a:lnSpc>
              <a:buClr>
                <a:srgbClr val="2E2ECB"/>
              </a:buClr>
              <a:buFont typeface="Wingdings" panose="05000000000000000000" pitchFamily="2" charset="2"/>
              <a:buChar char="§"/>
              <a:defRPr/>
            </a:pPr>
            <a:r>
              <a:rPr lang="en-US" altLang="ko-KR" sz="1600" dirty="0"/>
              <a:t>Strategy and Society</a:t>
            </a: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p>
          <a:p>
            <a:pPr lvl="1" eaLnBrk="1" hangingPunct="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(2) </a:t>
            </a:r>
            <a:r>
              <a:rPr lang="en-US" altLang="ko-KR" sz="1600" dirty="0">
                <a:cs typeface="Arial" panose="020B0604020202020204" pitchFamily="34" charset="0"/>
              </a:rPr>
              <a:t>by Mar 24, 2:30 pm</a:t>
            </a:r>
            <a:endParaRPr lang="en-US" altLang="ko-KR" sz="1600" dirty="0">
              <a:solidFill>
                <a:srgbClr val="FF0000"/>
              </a:solidFill>
              <a:cs typeface="Arial" panose="020B0604020202020204" pitchFamily="34" charset="0"/>
            </a:endParaRPr>
          </a:p>
          <a:p>
            <a:pPr eaLnBrk="1" hangingPunct="1">
              <a:lnSpc>
                <a:spcPct val="120000"/>
              </a:lnSpc>
              <a:spcBef>
                <a:spcPts val="0"/>
              </a:spcBef>
              <a:spcAft>
                <a:spcPts val="0"/>
              </a:spcAft>
              <a:buClr>
                <a:srgbClr val="2E2ECB"/>
              </a:buClr>
            </a:pPr>
            <a:endParaRPr lang="en-US" altLang="ko-KR" sz="1200" dirty="0">
              <a:latin typeface="Arial" panose="020B0604020202020204" pitchFamily="34" charset="0"/>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(2)</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8</a:t>
            </a:fld>
            <a:endParaRPr lang="en-US" altLang="ko-KR" dirty="0"/>
          </a:p>
        </p:txBody>
      </p:sp>
    </p:spTree>
    <p:extLst>
      <p:ext uri="{BB962C8B-B14F-4D97-AF65-F5344CB8AC3E}">
        <p14:creationId xmlns:p14="http://schemas.microsoft.com/office/powerpoint/2010/main" val="2978655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body" idx="4294967295"/>
          </p:nvPr>
        </p:nvSpPr>
        <p:spPr>
          <a:xfrm>
            <a:off x="251520" y="980728"/>
            <a:ext cx="8712968" cy="5688632"/>
          </a:xfrm>
          <a:prstGeom prst="rect">
            <a:avLst/>
          </a:prstGeom>
        </p:spPr>
        <p:txBody>
          <a:bodyPr/>
          <a:lstStyle/>
          <a:p>
            <a:pPr eaLnBrk="1" hangingPunct="1">
              <a:lnSpc>
                <a:spcPct val="120000"/>
              </a:lnSpc>
              <a:spcAft>
                <a:spcPts val="600"/>
              </a:spcAft>
              <a:buClr>
                <a:srgbClr val="2E2ECB"/>
              </a:buClr>
            </a:pPr>
            <a:r>
              <a:rPr lang="en-US" altLang="ko-KR" sz="1600" b="1" dirty="0">
                <a:solidFill>
                  <a:srgbClr val="2E2ECB"/>
                </a:solidFill>
                <a:cs typeface="Arial" panose="020B0604020202020204" pitchFamily="34" charset="0"/>
              </a:rPr>
              <a:t>Class 5: (Apr 1) Extension of Generic Strategy</a:t>
            </a:r>
          </a:p>
          <a:p>
            <a:pPr marL="719138" lvl="2" indent="-271463" eaLnBrk="1" hangingPunct="1">
              <a:lnSpc>
                <a:spcPct val="120000"/>
              </a:lnSpc>
              <a:spcAft>
                <a:spcPts val="600"/>
              </a:spcAft>
              <a:buClr>
                <a:srgbClr val="2E2ECB"/>
              </a:buClr>
              <a:buFontTx/>
              <a:buChar char="-"/>
            </a:pPr>
            <a:r>
              <a:rPr lang="en-US" altLang="ko-KR" sz="1600" dirty="0">
                <a:cs typeface="Arial" panose="020B0604020202020204" pitchFamily="34" charset="0"/>
              </a:rPr>
              <a:t>Moon (2010): Chapter 4</a:t>
            </a:r>
          </a:p>
          <a:p>
            <a:pPr lvl="2" eaLnBrk="1" hangingPunct="1">
              <a:lnSpc>
                <a:spcPct val="120000"/>
              </a:lnSpc>
              <a:buClr>
                <a:srgbClr val="2E2ECB"/>
              </a:buClr>
              <a:buFont typeface="Wingdings" panose="05000000000000000000" pitchFamily="2" charset="2"/>
              <a:buChar char="§"/>
              <a:defRPr/>
            </a:pPr>
            <a:r>
              <a:rPr lang="en-US" altLang="ko-KR" sz="1600" dirty="0"/>
              <a:t>Operational Effectiveness versus Strategic Positioning</a:t>
            </a:r>
          </a:p>
          <a:p>
            <a:pPr lvl="2" eaLnBrk="1" hangingPunct="1">
              <a:lnSpc>
                <a:spcPct val="120000"/>
              </a:lnSpc>
              <a:buClr>
                <a:srgbClr val="2E2ECB"/>
              </a:buClr>
              <a:buFont typeface="Wingdings" panose="05000000000000000000" pitchFamily="2" charset="2"/>
              <a:buChar char="§"/>
              <a:defRPr/>
            </a:pPr>
            <a:r>
              <a:rPr lang="en-US" altLang="ko-KR" sz="1600" dirty="0"/>
              <a:t>Why Do Good Managers Set Bad Strategies?</a:t>
            </a:r>
          </a:p>
          <a:p>
            <a:pPr lvl="2" eaLnBrk="1" hangingPunct="1">
              <a:lnSpc>
                <a:spcPct val="120000"/>
              </a:lnSpc>
              <a:buClr>
                <a:srgbClr val="2E2ECB"/>
              </a:buClr>
              <a:buFont typeface="Wingdings" panose="05000000000000000000" pitchFamily="2" charset="2"/>
              <a:buChar char="§"/>
              <a:defRPr/>
            </a:pPr>
            <a:r>
              <a:rPr lang="en-US" altLang="ko-KR" sz="1600" dirty="0"/>
              <a:t>Retrospective: An Interview with Michael Porter and Related Articles</a:t>
            </a: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p>
          <a:p>
            <a:pPr lvl="1" eaLnBrk="1" hangingPunct="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(3) </a:t>
            </a:r>
            <a:r>
              <a:rPr lang="en-US" altLang="ko-KR" sz="1600" dirty="0">
                <a:cs typeface="Arial" panose="020B0604020202020204" pitchFamily="34" charset="0"/>
              </a:rPr>
              <a:t>by Mar 31, 2:30 pm</a:t>
            </a:r>
          </a:p>
          <a:p>
            <a:pPr lvl="1" eaLnBrk="1" hangingPunct="1">
              <a:lnSpc>
                <a:spcPct val="120000"/>
              </a:lnSpc>
              <a:spcBef>
                <a:spcPts val="0"/>
              </a:spcBef>
              <a:spcAft>
                <a:spcPts val="0"/>
              </a:spcAft>
              <a:buClr>
                <a:srgbClr val="2E2ECB"/>
              </a:buClr>
            </a:pPr>
            <a:endParaRPr lang="en-US" altLang="ko-KR" sz="1600" dirty="0">
              <a:solidFill>
                <a:srgbClr val="FF0000"/>
              </a:solidFill>
              <a:cs typeface="Arial" panose="020B0604020202020204" pitchFamily="34" charset="0"/>
            </a:endParaRPr>
          </a:p>
          <a:p>
            <a:pPr marL="457200" lvl="1" indent="0" eaLnBrk="1" hangingPunct="1">
              <a:lnSpc>
                <a:spcPct val="120000"/>
              </a:lnSpc>
              <a:spcBef>
                <a:spcPts val="0"/>
              </a:spcBef>
              <a:buClr>
                <a:srgbClr val="2E2ECB"/>
              </a:buClr>
              <a:buNone/>
            </a:pPr>
            <a:endParaRPr lang="en-US" altLang="ko-KR" sz="900" dirty="0">
              <a:solidFill>
                <a:schemeClr val="accent2"/>
              </a:solidFill>
              <a:latin typeface="Arial" panose="020B0604020202020204" pitchFamily="34" charset="0"/>
              <a:cs typeface="Arial" panose="020B0604020202020204" pitchFamily="34" charset="0"/>
            </a:endParaRPr>
          </a:p>
          <a:p>
            <a:pPr eaLnBrk="1" hangingPunct="1">
              <a:lnSpc>
                <a:spcPct val="120000"/>
              </a:lnSpc>
              <a:spcBef>
                <a:spcPts val="0"/>
              </a:spcBef>
              <a:buClr>
                <a:srgbClr val="2E2ECB"/>
              </a:buClr>
            </a:pPr>
            <a:r>
              <a:rPr lang="en-US" altLang="ko-KR" sz="1600" b="1" dirty="0">
                <a:solidFill>
                  <a:srgbClr val="2E2ECB"/>
                </a:solidFill>
                <a:cs typeface="Arial" panose="020B0604020202020204" pitchFamily="34" charset="0"/>
              </a:rPr>
              <a:t>Class 6: (Apr 8) New Models for Business Strategy</a:t>
            </a:r>
            <a:endParaRPr lang="en-US" altLang="ko-KR" sz="1600" dirty="0">
              <a:solidFill>
                <a:srgbClr val="2E2ECB"/>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cs typeface="Arial" panose="020B0604020202020204" pitchFamily="34" charset="0"/>
              </a:rPr>
              <a:t>Moon (2010): Chapter 5</a:t>
            </a:r>
            <a:endParaRPr lang="en-US" altLang="ko-KR" sz="1600" dirty="0">
              <a:solidFill>
                <a:srgbClr val="FF0000"/>
              </a:solidFill>
              <a:cs typeface="Arial" panose="020B0604020202020204" pitchFamily="34" charset="0"/>
            </a:endParaRPr>
          </a:p>
          <a:p>
            <a:pPr lvl="2" eaLnBrk="1" hangingPunct="1">
              <a:lnSpc>
                <a:spcPct val="120000"/>
              </a:lnSpc>
              <a:buClr>
                <a:srgbClr val="2E2ECB"/>
              </a:buClr>
              <a:buFont typeface="Wingdings" panose="05000000000000000000" pitchFamily="2" charset="2"/>
              <a:buChar char="§"/>
              <a:defRPr/>
            </a:pPr>
            <a:r>
              <a:rPr lang="en-US" altLang="ko-KR" sz="1600" dirty="0"/>
              <a:t>Blue versus Red Ocean: A Critique of Porter?</a:t>
            </a:r>
          </a:p>
          <a:p>
            <a:pPr lvl="2" eaLnBrk="1" hangingPunct="1">
              <a:lnSpc>
                <a:spcPct val="120000"/>
              </a:lnSpc>
              <a:buClr>
                <a:srgbClr val="2E2ECB"/>
              </a:buClr>
              <a:buFont typeface="Wingdings" panose="05000000000000000000" pitchFamily="2" charset="2"/>
              <a:buChar char="§"/>
              <a:defRPr/>
            </a:pPr>
            <a:r>
              <a:rPr lang="en-US" altLang="ko-KR" sz="1600" dirty="0"/>
              <a:t>Another Critique</a:t>
            </a:r>
          </a:p>
          <a:p>
            <a:pPr lvl="2" eaLnBrk="1" hangingPunct="1">
              <a:lnSpc>
                <a:spcPct val="120000"/>
              </a:lnSpc>
              <a:buClr>
                <a:srgbClr val="2E2ECB"/>
              </a:buClr>
              <a:buFont typeface="Wingdings" panose="05000000000000000000" pitchFamily="2" charset="2"/>
              <a:buChar char="§"/>
              <a:defRPr/>
            </a:pPr>
            <a:r>
              <a:rPr lang="en-US" altLang="ko-KR" sz="1600" dirty="0"/>
              <a:t>Dynamics of How to Sell What to Whom</a:t>
            </a:r>
          </a:p>
          <a:p>
            <a:pPr lvl="2" eaLnBrk="1" hangingPunct="1">
              <a:lnSpc>
                <a:spcPct val="120000"/>
              </a:lnSpc>
              <a:buClr>
                <a:srgbClr val="2E2ECB"/>
              </a:buClr>
              <a:buFont typeface="Wingdings" panose="05000000000000000000" pitchFamily="2" charset="2"/>
              <a:buChar char="§"/>
              <a:defRPr/>
            </a:pPr>
            <a:r>
              <a:rPr lang="en-US" altLang="ko-KR" sz="1600" dirty="0">
                <a:cs typeface="Arial" panose="020B0604020202020204" pitchFamily="34" charset="0"/>
              </a:rPr>
              <a:t>Case Studies</a:t>
            </a:r>
            <a:endParaRPr lang="en-US" altLang="ko-KR" sz="1600" dirty="0">
              <a:solidFill>
                <a:srgbClr val="FF0000"/>
              </a:solidFill>
              <a:cs typeface="Arial" panose="020B0604020202020204" pitchFamily="34" charset="0"/>
            </a:endParaRPr>
          </a:p>
          <a:p>
            <a:pPr lvl="1" eaLnBrk="1" hangingPunct="1">
              <a:lnSpc>
                <a:spcPct val="120000"/>
              </a:lnSpc>
              <a:spcBef>
                <a:spcPts val="0"/>
              </a:spcBef>
              <a:spcAft>
                <a:spcPts val="0"/>
              </a:spcAft>
              <a:buClr>
                <a:srgbClr val="2E2ECB"/>
              </a:buClr>
            </a:pPr>
            <a:r>
              <a:rPr lang="en-US" altLang="ko-KR" sz="1600" dirty="0">
                <a:solidFill>
                  <a:prstClr val="black"/>
                </a:solidFill>
                <a:cs typeface="Arial" panose="020B0604020202020204" pitchFamily="34" charset="0"/>
              </a:rPr>
              <a:t>Send via email: One-page summary (4) </a:t>
            </a:r>
            <a:r>
              <a:rPr lang="en-US" altLang="ko-KR" sz="1600" dirty="0">
                <a:cs typeface="Arial" panose="020B0604020202020204" pitchFamily="34" charset="0"/>
              </a:rPr>
              <a:t>by Apr 7, 2:30 pm</a:t>
            </a:r>
            <a:endParaRPr lang="en-US" altLang="ko-KR" sz="1600" dirty="0">
              <a:solidFill>
                <a:srgbClr val="FF0000"/>
              </a:solidFill>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(3)</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9</a:t>
            </a:fld>
            <a:endParaRPr lang="en-US" altLang="ko-KR" dirty="0"/>
          </a:p>
        </p:txBody>
      </p:sp>
    </p:spTree>
  </p:cSld>
  <p:clrMapOvr>
    <a:masterClrMapping/>
  </p:clrMapOvr>
</p:sld>
</file>

<file path=ppt/theme/theme1.xml><?xml version="1.0" encoding="utf-8"?>
<a:theme xmlns:a="http://schemas.openxmlformats.org/drawingml/2006/main" name="기본 디자인">
  <a:themeElements>
    <a:clrScheme name="파랑">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기본 디자인">
      <a:majorFont>
        <a:latin typeface="Times New Roman"/>
        <a:ea typeface="굴림"/>
        <a:cs typeface=""/>
      </a:majorFont>
      <a:minorFont>
        <a:latin typeface="Times New Roman"/>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1" hangingPunct="1">
          <a:lnSpc>
            <a:spcPct val="100000"/>
          </a:lnSpc>
          <a:spcBef>
            <a:spcPct val="0"/>
          </a:spcBef>
          <a:spcAft>
            <a:spcPct val="0"/>
          </a:spcAft>
          <a:buClrTx/>
          <a:buSzTx/>
          <a:buFontTx/>
          <a:buNone/>
          <a:tabLst/>
          <a:defRPr kumimoji="1" lang="ko-KR" altLang="en-US" sz="1400" b="0" i="0" u="none" strike="noStrike" cap="none" normalizeH="0" baseline="0" smtClean="0">
            <a:ln>
              <a:noFill/>
            </a:ln>
            <a:solidFill>
              <a:schemeClr val="tx1"/>
            </a:solidFill>
            <a:effectLst/>
            <a:latin typeface="Times New Roman" pitchFamily="18" charset="0"/>
            <a:ea typeface="굴림" charset="-127"/>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1" hangingPunct="1">
          <a:lnSpc>
            <a:spcPct val="100000"/>
          </a:lnSpc>
          <a:spcBef>
            <a:spcPct val="0"/>
          </a:spcBef>
          <a:spcAft>
            <a:spcPct val="0"/>
          </a:spcAft>
          <a:buClrTx/>
          <a:buSzTx/>
          <a:buFontTx/>
          <a:buNone/>
          <a:tabLst/>
          <a:defRPr kumimoji="1" lang="ko-KR" altLang="en-US" sz="1400" b="0" i="0" u="none" strike="noStrike" cap="none" normalizeH="0" baseline="0" smtClean="0">
            <a:ln>
              <a:noFill/>
            </a:ln>
            <a:solidFill>
              <a:schemeClr val="tx1"/>
            </a:solidFill>
            <a:effectLst/>
            <a:latin typeface="Times New Roman" pitchFamily="18" charset="0"/>
            <a:ea typeface="굴림" charset="-127"/>
          </a:defRPr>
        </a:defPPr>
      </a:lstStyle>
    </a:lnDef>
  </a:objectDefaults>
  <a:extraClrSchemeLst>
    <a:extraClrScheme>
      <a:clrScheme name="기본 디자인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10989</TotalTime>
  <Words>1515</Words>
  <Application>Microsoft Office PowerPoint</Application>
  <PresentationFormat>화면 슬라이드 쇼(4:3)</PresentationFormat>
  <Paragraphs>188</Paragraphs>
  <Slides>13</Slides>
  <Notes>9</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13</vt:i4>
      </vt:variant>
    </vt:vector>
  </HeadingPairs>
  <TitlesOfParts>
    <vt:vector size="20" baseType="lpstr">
      <vt:lpstr>Arial Unicode MS</vt:lpstr>
      <vt:lpstr>굴림</vt:lpstr>
      <vt:lpstr>맑은 고딕</vt:lpstr>
      <vt:lpstr>Arial</vt:lpstr>
      <vt:lpstr>Times New Roman</vt:lpstr>
      <vt:lpstr>Wingdings</vt:lpstr>
      <vt:lpstr>기본 디자인</vt:lpstr>
      <vt:lpstr>Global Business Strategy Spring 2020</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gsis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L06-IBR</dc:title>
  <dc:creator>cmoon</dc:creator>
  <cp:lastModifiedBy>owner</cp:lastModifiedBy>
  <cp:revision>923</cp:revision>
  <cp:lastPrinted>2016-09-05T03:57:26Z</cp:lastPrinted>
  <dcterms:created xsi:type="dcterms:W3CDTF">1999-08-29T12:22:00Z</dcterms:created>
  <dcterms:modified xsi:type="dcterms:W3CDTF">2020-02-20T08:27:42Z</dcterms:modified>
</cp:coreProperties>
</file>