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1"/>
  </p:notesMasterIdLst>
  <p:handoutMasterIdLst>
    <p:handoutMasterId r:id="rId12"/>
  </p:handoutMasterIdLst>
  <p:sldIdLst>
    <p:sldId id="779" r:id="rId2"/>
    <p:sldId id="814" r:id="rId3"/>
    <p:sldId id="790" r:id="rId4"/>
    <p:sldId id="791" r:id="rId5"/>
    <p:sldId id="792" r:id="rId6"/>
    <p:sldId id="772" r:id="rId7"/>
    <p:sldId id="774" r:id="rId8"/>
    <p:sldId id="780" r:id="rId9"/>
    <p:sldId id="775" r:id="rId10"/>
  </p:sldIdLst>
  <p:sldSz cx="9144000" cy="6858000" type="screen4x3"/>
  <p:notesSz cx="6742113" cy="987266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2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ECB"/>
    <a:srgbClr val="006666"/>
    <a:srgbClr val="FFFFCC"/>
    <a:srgbClr val="66FFFF"/>
    <a:srgbClr val="99FF66"/>
    <a:srgbClr val="CCFFFF"/>
    <a:srgbClr val="FF0000"/>
    <a:srgbClr val="FFCC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3" autoAdjust="0"/>
    <p:restoredTop sz="94796" autoAdjust="0"/>
  </p:normalViewPr>
  <p:slideViewPr>
    <p:cSldViewPr>
      <p:cViewPr varScale="1">
        <p:scale>
          <a:sx n="64" d="100"/>
          <a:sy n="64" d="100"/>
        </p:scale>
        <p:origin x="1296" y="4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200" d="100"/>
        <a:sy n="200" d="100"/>
      </p:scale>
      <p:origin x="0" y="0"/>
    </p:cViewPr>
  </p:sorterViewPr>
  <p:notesViewPr>
    <p:cSldViewPr>
      <p:cViewPr varScale="1">
        <p:scale>
          <a:sx n="55" d="100"/>
          <a:sy n="55" d="100"/>
        </p:scale>
        <p:origin x="-1878" y="-84"/>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7.xml"/><Relationship Id="rId1" Type="http://schemas.openxmlformats.org/officeDocument/2006/relationships/slide" Target="slides/slide6.xml"/><Relationship Id="rId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2921267"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lgn="l">
              <a:defRPr sz="1200" smtClean="0">
                <a:ea typeface="굴림" charset="-127"/>
              </a:defRPr>
            </a:lvl1pPr>
          </a:lstStyle>
          <a:p>
            <a:pPr>
              <a:defRPr/>
            </a:pPr>
            <a:endParaRPr lang="en-US" altLang="ko-KR" dirty="0"/>
          </a:p>
        </p:txBody>
      </p:sp>
      <p:sp>
        <p:nvSpPr>
          <p:cNvPr id="14339" name="Rectangle 3"/>
          <p:cNvSpPr>
            <a:spLocks noGrp="1" noChangeArrowheads="1"/>
          </p:cNvSpPr>
          <p:nvPr>
            <p:ph type="dt" sz="quarter" idx="1"/>
          </p:nvPr>
        </p:nvSpPr>
        <p:spPr bwMode="auto">
          <a:xfrm>
            <a:off x="3820847" y="0"/>
            <a:ext cx="2921266"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defRPr sz="1200" smtClean="0">
                <a:ea typeface="굴림" charset="-127"/>
              </a:defRPr>
            </a:lvl1pPr>
          </a:lstStyle>
          <a:p>
            <a:pPr>
              <a:defRPr/>
            </a:pPr>
            <a:endParaRPr lang="en-US" altLang="ko-KR" dirty="0"/>
          </a:p>
        </p:txBody>
      </p:sp>
      <p:sp>
        <p:nvSpPr>
          <p:cNvPr id="14340" name="Rectangle 4"/>
          <p:cNvSpPr>
            <a:spLocks noGrp="1" noChangeArrowheads="1"/>
          </p:cNvSpPr>
          <p:nvPr>
            <p:ph type="ftr" sz="quarter" idx="2"/>
          </p:nvPr>
        </p:nvSpPr>
        <p:spPr bwMode="auto">
          <a:xfrm>
            <a:off x="1" y="9378477"/>
            <a:ext cx="2921267"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lgn="l">
              <a:defRPr sz="1200" smtClean="0">
                <a:ea typeface="굴림" charset="-127"/>
              </a:defRPr>
            </a:lvl1pPr>
          </a:lstStyle>
          <a:p>
            <a:pPr>
              <a:defRPr/>
            </a:pPr>
            <a:endParaRPr lang="en-US" altLang="ko-KR" dirty="0"/>
          </a:p>
        </p:txBody>
      </p:sp>
      <p:sp>
        <p:nvSpPr>
          <p:cNvPr id="14341" name="Rectangle 5"/>
          <p:cNvSpPr>
            <a:spLocks noGrp="1" noChangeArrowheads="1"/>
          </p:cNvSpPr>
          <p:nvPr>
            <p:ph type="sldNum" sz="quarter" idx="3"/>
          </p:nvPr>
        </p:nvSpPr>
        <p:spPr bwMode="auto">
          <a:xfrm>
            <a:off x="3820847" y="9378477"/>
            <a:ext cx="2921266"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defRPr sz="1200"/>
            </a:lvl1pPr>
          </a:lstStyle>
          <a:p>
            <a:fld id="{DD4CF49E-7A1E-4DAC-8BFB-45AB85721888}" type="slidenum">
              <a:rPr lang="en-US" altLang="ko-KR">
                <a:ea typeface="Arial Unicode MS" panose="020B0604020202020204"/>
              </a:rPr>
              <a:pPr/>
              <a:t>‹#›</a:t>
            </a:fld>
            <a:endParaRPr lang="en-US" altLang="ko-KR" dirty="0">
              <a:ea typeface="Arial Unicode MS" panose="020B0604020202020204"/>
            </a:endParaRPr>
          </a:p>
        </p:txBody>
      </p:sp>
    </p:spTree>
    <p:extLst>
      <p:ext uri="{BB962C8B-B14F-4D97-AF65-F5344CB8AC3E}">
        <p14:creationId xmlns:p14="http://schemas.microsoft.com/office/powerpoint/2010/main" val="401220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1" y="0"/>
            <a:ext cx="2921267"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lgn="l">
              <a:defRPr sz="1200" smtClean="0">
                <a:ea typeface="굴림" charset="-127"/>
              </a:defRPr>
            </a:lvl1pPr>
          </a:lstStyle>
          <a:p>
            <a:pPr>
              <a:defRPr/>
            </a:pPr>
            <a:endParaRPr lang="en-US" altLang="ko-KR" dirty="0"/>
          </a:p>
        </p:txBody>
      </p:sp>
      <p:sp>
        <p:nvSpPr>
          <p:cNvPr id="29699" name="Rectangle 3"/>
          <p:cNvSpPr>
            <a:spLocks noGrp="1" noChangeArrowheads="1"/>
          </p:cNvSpPr>
          <p:nvPr>
            <p:ph type="dt" idx="1"/>
          </p:nvPr>
        </p:nvSpPr>
        <p:spPr bwMode="auto">
          <a:xfrm>
            <a:off x="3820847" y="0"/>
            <a:ext cx="2921266" cy="494186"/>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lvl1pPr>
              <a:defRPr sz="1200" smtClean="0">
                <a:ea typeface="굴림" charset="-127"/>
              </a:defRPr>
            </a:lvl1pPr>
          </a:lstStyle>
          <a:p>
            <a:pPr>
              <a:defRPr/>
            </a:pPr>
            <a:endParaRPr lang="en-US" altLang="ko-KR" dirty="0"/>
          </a:p>
        </p:txBody>
      </p:sp>
      <p:sp>
        <p:nvSpPr>
          <p:cNvPr id="10244" name="Rectangle 4"/>
          <p:cNvSpPr>
            <a:spLocks noGrp="1" noRot="1" noChangeAspect="1" noChangeArrowheads="1" noTextEdit="1"/>
          </p:cNvSpPr>
          <p:nvPr>
            <p:ph type="sldImg" idx="2"/>
          </p:nvPr>
        </p:nvSpPr>
        <p:spPr bwMode="auto">
          <a:xfrm>
            <a:off x="903288" y="739775"/>
            <a:ext cx="4937125"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899580" y="4689239"/>
            <a:ext cx="4942954" cy="4442935"/>
          </a:xfrm>
          <a:prstGeom prst="rect">
            <a:avLst/>
          </a:prstGeom>
          <a:noFill/>
          <a:ln w="9525">
            <a:noFill/>
            <a:miter lim="800000"/>
            <a:headEnd/>
            <a:tailEnd/>
          </a:ln>
          <a:effectLst/>
        </p:spPr>
        <p:txBody>
          <a:bodyPr vert="horz" wrap="square" lIns="90919" tIns="45459" rIns="90919" bIns="45459" numCol="1" anchor="t" anchorCtr="0" compatLnSpc="1">
            <a:prstTxWarp prst="textNoShape">
              <a:avLst/>
            </a:prstTxWarp>
          </a:bodyPr>
          <a:lstStyle/>
          <a:p>
            <a:pPr lvl="0"/>
            <a:r>
              <a:rPr lang="ko-KR" altLang="en-US" noProof="0"/>
              <a:t>마스터 문자열 유형을 편집하려면 누르십시오</a:t>
            </a:r>
            <a:r>
              <a:rPr lang="en-US" altLang="ko-KR" noProof="0"/>
              <a:t>.</a:t>
            </a:r>
          </a:p>
          <a:p>
            <a:pPr lvl="1"/>
            <a:r>
              <a:rPr lang="ko-KR" altLang="en-US" noProof="0"/>
              <a:t>둘째 수준</a:t>
            </a:r>
          </a:p>
          <a:p>
            <a:pPr lvl="2"/>
            <a:r>
              <a:rPr lang="ko-KR" altLang="en-US" noProof="0"/>
              <a:t>세째 수준</a:t>
            </a:r>
          </a:p>
          <a:p>
            <a:pPr lvl="3"/>
            <a:r>
              <a:rPr lang="ko-KR" altLang="en-US" noProof="0"/>
              <a:t>네째 수준</a:t>
            </a:r>
          </a:p>
          <a:p>
            <a:pPr lvl="4"/>
            <a:r>
              <a:rPr lang="ko-KR" altLang="en-US" noProof="0"/>
              <a:t>다섯째 수준</a:t>
            </a:r>
          </a:p>
        </p:txBody>
      </p:sp>
      <p:sp>
        <p:nvSpPr>
          <p:cNvPr id="29702" name="Rectangle 6"/>
          <p:cNvSpPr>
            <a:spLocks noGrp="1" noChangeArrowheads="1"/>
          </p:cNvSpPr>
          <p:nvPr>
            <p:ph type="ftr" sz="quarter" idx="4"/>
          </p:nvPr>
        </p:nvSpPr>
        <p:spPr bwMode="auto">
          <a:xfrm>
            <a:off x="1" y="9378477"/>
            <a:ext cx="2921267"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lgn="l">
              <a:defRPr sz="1200" smtClean="0">
                <a:ea typeface="굴림" charset="-127"/>
              </a:defRPr>
            </a:lvl1pPr>
          </a:lstStyle>
          <a:p>
            <a:pPr>
              <a:defRPr/>
            </a:pPr>
            <a:endParaRPr lang="en-US" altLang="ko-KR" dirty="0"/>
          </a:p>
        </p:txBody>
      </p:sp>
      <p:sp>
        <p:nvSpPr>
          <p:cNvPr id="29703" name="Rectangle 7"/>
          <p:cNvSpPr>
            <a:spLocks noGrp="1" noChangeArrowheads="1"/>
          </p:cNvSpPr>
          <p:nvPr>
            <p:ph type="sldNum" sz="quarter" idx="5"/>
          </p:nvPr>
        </p:nvSpPr>
        <p:spPr bwMode="auto">
          <a:xfrm>
            <a:off x="3820847" y="9378477"/>
            <a:ext cx="2921266" cy="494186"/>
          </a:xfrm>
          <a:prstGeom prst="rect">
            <a:avLst/>
          </a:prstGeom>
          <a:noFill/>
          <a:ln w="9525">
            <a:noFill/>
            <a:miter lim="800000"/>
            <a:headEnd/>
            <a:tailEnd/>
          </a:ln>
          <a:effectLst/>
        </p:spPr>
        <p:txBody>
          <a:bodyPr vert="horz" wrap="square" lIns="90919" tIns="45459" rIns="90919" bIns="45459" numCol="1" anchor="b" anchorCtr="0" compatLnSpc="1">
            <a:prstTxWarp prst="textNoShape">
              <a:avLst/>
            </a:prstTxWarp>
          </a:bodyPr>
          <a:lstStyle>
            <a:lvl1pPr>
              <a:defRPr sz="1200">
                <a:ea typeface="Arial Unicode MS" panose="020B0604020202020204"/>
              </a:defRPr>
            </a:lvl1pPr>
          </a:lstStyle>
          <a:p>
            <a:fld id="{AB5A4E16-59B6-4380-A090-F229DCC25A52}" type="slidenum">
              <a:rPr lang="en-US" altLang="ko-KR" smtClean="0"/>
              <a:pPr/>
              <a:t>‹#›</a:t>
            </a:fld>
            <a:endParaRPr lang="en-US" altLang="ko-KR" dirty="0"/>
          </a:p>
        </p:txBody>
      </p:sp>
    </p:spTree>
    <p:extLst>
      <p:ext uri="{BB962C8B-B14F-4D97-AF65-F5344CB8AC3E}">
        <p14:creationId xmlns:p14="http://schemas.microsoft.com/office/powerpoint/2010/main" val="455448329"/>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1pPr>
    <a:lvl2pPr marL="4572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2pPr>
    <a:lvl3pPr marL="9144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3pPr>
    <a:lvl4pPr marL="13716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4pPr>
    <a:lvl5pPr marL="1828800" algn="l" rtl="0" eaLnBrk="0" fontAlgn="base" latinLnBrk="1" hangingPunct="0">
      <a:spcBef>
        <a:spcPct val="30000"/>
      </a:spcBef>
      <a:spcAft>
        <a:spcPct val="0"/>
      </a:spcAft>
      <a:defRPr kumimoji="1" sz="1200" kern="1200">
        <a:solidFill>
          <a:schemeClr val="tx1"/>
        </a:solidFill>
        <a:latin typeface="Times New Roman" pitchFamily="18" charset="0"/>
        <a:ea typeface="굴림" charset="-127"/>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E405A51-0FCF-4C5A-9D2E-EBF423E8C4A1}" type="slidenum">
              <a:rPr lang="en-US" altLang="ko-KR" sz="1200"/>
              <a:pPr eaLnBrk="1" hangingPunct="1"/>
              <a:t>1</a:t>
            </a:fld>
            <a:endParaRPr lang="en-US" altLang="ko-KR" sz="12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809148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sldNum" idx="12"/>
          </p:nvPr>
        </p:nvSpPr>
        <p:spPr>
          <a:xfrm>
            <a:off x="3818969" y="9377317"/>
            <a:ext cx="2921582" cy="495347"/>
          </a:xfrm>
          <a:prstGeom prst="rect">
            <a:avLst/>
          </a:prstGeom>
          <a:noFill/>
          <a:ln>
            <a:noFill/>
          </a:ln>
        </p:spPr>
        <p:txBody>
          <a:bodyPr lIns="91500" tIns="45750" rIns="91500" bIns="45750" anchor="b" anchorCtr="0">
            <a:noAutofit/>
          </a:bodyPr>
          <a:lstStyle/>
          <a:p>
            <a:pPr>
              <a:buSzPct val="25000"/>
            </a:pPr>
            <a:fld id="{00000000-1234-1234-1234-123412341234}" type="slidenum">
              <a:rPr lang="en-US">
                <a:solidFill>
                  <a:prstClr val="black"/>
                </a:solidFill>
              </a:rPr>
              <a:pPr>
                <a:buSzPct val="25000"/>
              </a:pPr>
              <a:t>3</a:t>
            </a:fld>
            <a:endParaRPr lang="en-US" dirty="0">
              <a:solidFill>
                <a:prstClr val="black"/>
              </a:solidFill>
            </a:endParaRPr>
          </a:p>
        </p:txBody>
      </p:sp>
      <p:sp>
        <p:nvSpPr>
          <p:cNvPr id="108" name="Shape 108"/>
          <p:cNvSpPr>
            <a:spLocks noGrp="1" noRot="1" noChangeAspect="1"/>
          </p:cNvSpPr>
          <p:nvPr>
            <p:ph type="sldImg" idx="2"/>
          </p:nvPr>
        </p:nvSpPr>
        <p:spPr>
          <a:xfrm>
            <a:off x="909638" y="744538"/>
            <a:ext cx="4964112"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9" name="Shape 109"/>
          <p:cNvSpPr txBox="1">
            <a:spLocks noGrp="1"/>
          </p:cNvSpPr>
          <p:nvPr>
            <p:ph type="body" idx="1"/>
          </p:nvPr>
        </p:nvSpPr>
        <p:spPr>
          <a:xfrm>
            <a:off x="904875" y="4714875"/>
            <a:ext cx="4972049" cy="4467224"/>
          </a:xfrm>
          <a:prstGeom prst="rect">
            <a:avLst/>
          </a:prstGeom>
          <a:noFill/>
          <a:ln>
            <a:noFill/>
          </a:ln>
        </p:spPr>
        <p:txBody>
          <a:bodyPr lIns="91500" tIns="45750" rIns="91500" bIns="45750" anchor="t"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52782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sldNum" idx="12"/>
          </p:nvPr>
        </p:nvSpPr>
        <p:spPr>
          <a:xfrm>
            <a:off x="3818969" y="9377317"/>
            <a:ext cx="2921582" cy="495347"/>
          </a:xfrm>
          <a:prstGeom prst="rect">
            <a:avLst/>
          </a:prstGeom>
          <a:noFill/>
          <a:ln>
            <a:noFill/>
          </a:ln>
        </p:spPr>
        <p:txBody>
          <a:bodyPr lIns="91500" tIns="45750" rIns="91500" bIns="45750" anchor="b" anchorCtr="0">
            <a:noAutofit/>
          </a:bodyPr>
          <a:lstStyle/>
          <a:p>
            <a:pPr>
              <a:buSzPct val="25000"/>
            </a:pPr>
            <a:fld id="{00000000-1234-1234-1234-123412341234}" type="slidenum">
              <a:rPr lang="en-US">
                <a:solidFill>
                  <a:prstClr val="black"/>
                </a:solidFill>
              </a:rPr>
              <a:pPr>
                <a:buSzPct val="25000"/>
              </a:pPr>
              <a:t>4</a:t>
            </a:fld>
            <a:endParaRPr lang="en-US" dirty="0">
              <a:solidFill>
                <a:prstClr val="black"/>
              </a:solidFill>
            </a:endParaRPr>
          </a:p>
        </p:txBody>
      </p:sp>
      <p:sp>
        <p:nvSpPr>
          <p:cNvPr id="116" name="Shape 116"/>
          <p:cNvSpPr>
            <a:spLocks noGrp="1" noRot="1" noChangeAspect="1"/>
          </p:cNvSpPr>
          <p:nvPr>
            <p:ph type="sldImg" idx="2"/>
          </p:nvPr>
        </p:nvSpPr>
        <p:spPr>
          <a:xfrm>
            <a:off x="1150938" y="1235075"/>
            <a:ext cx="4440237" cy="33305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17" name="Shape 117"/>
          <p:cNvSpPr txBox="1">
            <a:spLocks noGrp="1"/>
          </p:cNvSpPr>
          <p:nvPr>
            <p:ph type="body" idx="1"/>
          </p:nvPr>
        </p:nvSpPr>
        <p:spPr>
          <a:xfrm>
            <a:off x="674212" y="4751219"/>
            <a:ext cx="5393689" cy="3887360"/>
          </a:xfrm>
          <a:prstGeom prst="rect">
            <a:avLst/>
          </a:prstGeom>
          <a:noFill/>
          <a:ln>
            <a:noFill/>
          </a:ln>
        </p:spPr>
        <p:txBody>
          <a:bodyPr lIns="91500" tIns="45750" rIns="91500" bIns="45750" anchor="t"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411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sldNum" idx="12"/>
          </p:nvPr>
        </p:nvSpPr>
        <p:spPr>
          <a:xfrm>
            <a:off x="3818969" y="9377317"/>
            <a:ext cx="2921582" cy="495347"/>
          </a:xfrm>
          <a:prstGeom prst="rect">
            <a:avLst/>
          </a:prstGeom>
          <a:noFill/>
          <a:ln>
            <a:noFill/>
          </a:ln>
        </p:spPr>
        <p:txBody>
          <a:bodyPr lIns="91500" tIns="45750" rIns="91500" bIns="45750" anchor="b" anchorCtr="0">
            <a:noAutofit/>
          </a:bodyPr>
          <a:lstStyle/>
          <a:p>
            <a:pPr>
              <a:buSzPct val="25000"/>
            </a:pPr>
            <a:fld id="{00000000-1234-1234-1234-123412341234}" type="slidenum">
              <a:rPr lang="en-US">
                <a:solidFill>
                  <a:prstClr val="black"/>
                </a:solidFill>
              </a:rPr>
              <a:pPr>
                <a:buSzPct val="25000"/>
              </a:pPr>
              <a:t>5</a:t>
            </a:fld>
            <a:endParaRPr lang="en-US" dirty="0">
              <a:solidFill>
                <a:prstClr val="black"/>
              </a:solidFill>
            </a:endParaRPr>
          </a:p>
        </p:txBody>
      </p:sp>
      <p:sp>
        <p:nvSpPr>
          <p:cNvPr id="125" name="Shape 125"/>
          <p:cNvSpPr>
            <a:spLocks noGrp="1" noRot="1" noChangeAspect="1"/>
          </p:cNvSpPr>
          <p:nvPr>
            <p:ph type="sldImg" idx="2"/>
          </p:nvPr>
        </p:nvSpPr>
        <p:spPr>
          <a:xfrm>
            <a:off x="909638" y="744538"/>
            <a:ext cx="4964112"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26" name="Shape 126"/>
          <p:cNvSpPr txBox="1">
            <a:spLocks noGrp="1"/>
          </p:cNvSpPr>
          <p:nvPr>
            <p:ph type="body" idx="1"/>
          </p:nvPr>
        </p:nvSpPr>
        <p:spPr>
          <a:xfrm>
            <a:off x="904875" y="4714875"/>
            <a:ext cx="4972049" cy="4467224"/>
          </a:xfrm>
          <a:prstGeom prst="rect">
            <a:avLst/>
          </a:prstGeom>
          <a:noFill/>
          <a:ln>
            <a:noFill/>
          </a:ln>
        </p:spPr>
        <p:txBody>
          <a:bodyPr lIns="91500" tIns="45750" rIns="91500" bIns="45750" anchor="t" anchorCtr="0">
            <a:noAutofit/>
          </a:bodyPr>
          <a:lstStyle/>
          <a:p>
            <a:pPr marL="0" marR="0" lvl="0" indent="0" algn="l" rtl="0">
              <a:spcBef>
                <a:spcPts val="0"/>
              </a:spcBef>
              <a:buSzPct val="25000"/>
              <a:buNone/>
            </a:pPr>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518949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5D2E0CA5-2C7F-4A43-B6E9-009DAE44685A}" type="slidenum">
              <a:rPr lang="en-US" altLang="ko-KR" sz="1200"/>
              <a:pPr eaLnBrk="1" hangingPunct="1"/>
              <a:t>6</a:t>
            </a:fld>
            <a:endParaRPr lang="en-US" altLang="ko-KR" sz="12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1481283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200"/>
              <a:pPr eaLnBrk="1" hangingPunct="1"/>
              <a:t>7</a:t>
            </a:fld>
            <a:endParaRPr lang="en-US" altLang="ko-KR" sz="12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2403883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9CF50E9D-D2A7-4E76-A5BA-5C3CC22D51C7}" type="slidenum">
              <a:rPr lang="en-US" altLang="ko-KR" sz="1200"/>
              <a:pPr eaLnBrk="1" hangingPunct="1"/>
              <a:t>8</a:t>
            </a:fld>
            <a:endParaRPr lang="en-US" altLang="ko-KR" sz="12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1506262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38715" indent="-284121" eaLnBrk="0" hangingPunct="0">
              <a:defRPr kumimoji="1" sz="1400">
                <a:solidFill>
                  <a:schemeClr val="tx1"/>
                </a:solidFill>
                <a:latin typeface="Times New Roman" panose="02020603050405020304" pitchFamily="18" charset="0"/>
                <a:ea typeface="굴림" panose="020B0600000101010101" pitchFamily="50" charset="-127"/>
              </a:defRPr>
            </a:lvl2pPr>
            <a:lvl3pPr marL="1136485" indent="-227297" eaLnBrk="0" hangingPunct="0">
              <a:defRPr kumimoji="1" sz="1400">
                <a:solidFill>
                  <a:schemeClr val="tx1"/>
                </a:solidFill>
                <a:latin typeface="Times New Roman" panose="02020603050405020304" pitchFamily="18" charset="0"/>
                <a:ea typeface="굴림" panose="020B0600000101010101" pitchFamily="50" charset="-127"/>
              </a:defRPr>
            </a:lvl3pPr>
            <a:lvl4pPr marL="1591079" indent="-227297" eaLnBrk="0" hangingPunct="0">
              <a:defRPr kumimoji="1" sz="1400">
                <a:solidFill>
                  <a:schemeClr val="tx1"/>
                </a:solidFill>
                <a:latin typeface="Times New Roman" panose="02020603050405020304" pitchFamily="18" charset="0"/>
                <a:ea typeface="굴림" panose="020B0600000101010101" pitchFamily="50" charset="-127"/>
              </a:defRPr>
            </a:lvl4pPr>
            <a:lvl5pPr marL="2045673" indent="-227297" eaLnBrk="0" hangingPunct="0">
              <a:defRPr kumimoji="1" sz="1400">
                <a:solidFill>
                  <a:schemeClr val="tx1"/>
                </a:solidFill>
                <a:latin typeface="Times New Roman" panose="02020603050405020304" pitchFamily="18" charset="0"/>
                <a:ea typeface="굴림" panose="020B0600000101010101" pitchFamily="50" charset="-127"/>
              </a:defRPr>
            </a:lvl5pPr>
            <a:lvl6pPr marL="2500267"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54861"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09455"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64049" indent="-227297"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1D69C200-A0C0-420F-9286-04E6227E3B0D}" type="slidenum">
              <a:rPr lang="en-US" altLang="ko-KR" sz="1200"/>
              <a:pPr eaLnBrk="1" hangingPunct="1"/>
              <a:t>9</a:t>
            </a:fld>
            <a:endParaRPr lang="en-US" altLang="ko-KR" sz="120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ko-KR" altLang="ko-KR">
              <a:ea typeface="굴림" panose="020B0600000101010101" pitchFamily="50" charset="-127"/>
            </a:endParaRPr>
          </a:p>
        </p:txBody>
      </p:sp>
    </p:spTree>
    <p:extLst>
      <p:ext uri="{BB962C8B-B14F-4D97-AF65-F5344CB8AC3E}">
        <p14:creationId xmlns:p14="http://schemas.microsoft.com/office/powerpoint/2010/main" val="511117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143000" y="1122363"/>
            <a:ext cx="6858000" cy="2387600"/>
          </a:xfrm>
        </p:spPr>
        <p:txBody>
          <a:bodyPr anchor="b"/>
          <a:lstStyle>
            <a:lvl1pPr algn="ctr">
              <a:defRPr sz="4500"/>
            </a:lvl1pPr>
          </a:lstStyle>
          <a:p>
            <a:r>
              <a:rPr lang="ko-KR" altLang="en-US" dirty="0"/>
              <a:t>마스터 제목 스타일 편집</a:t>
            </a:r>
          </a:p>
        </p:txBody>
      </p:sp>
      <p:sp>
        <p:nvSpPr>
          <p:cNvPr id="3" name="부제목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dirty="0"/>
              <a:t>클릭하여 마스터 부제목 스타일 편집</a:t>
            </a:r>
          </a:p>
        </p:txBody>
      </p:sp>
      <p:sp>
        <p:nvSpPr>
          <p:cNvPr id="4" name="날짜 개체 틀 3"/>
          <p:cNvSpPr>
            <a:spLocks noGrp="1"/>
          </p:cNvSpPr>
          <p:nvPr>
            <p:ph type="dt" sz="half" idx="10"/>
          </p:nvPr>
        </p:nvSpPr>
        <p:spPr/>
        <p:txBody>
          <a:bodyPr/>
          <a:lstStyle>
            <a:lvl1pPr>
              <a:defRPr/>
            </a:lvl1pPr>
          </a:lstStyle>
          <a:p>
            <a:pPr>
              <a:defRPr/>
            </a:pPr>
            <a:endParaRPr lang="ko-KR" altLang="ko-KR" dirty="0"/>
          </a:p>
        </p:txBody>
      </p:sp>
      <p:sp>
        <p:nvSpPr>
          <p:cNvPr id="5" name="바닥글 개체 틀 4"/>
          <p:cNvSpPr>
            <a:spLocks noGrp="1"/>
          </p:cNvSpPr>
          <p:nvPr>
            <p:ph type="ftr" sz="quarter" idx="11"/>
          </p:nvPr>
        </p:nvSpPr>
        <p:spPr/>
        <p:txBody>
          <a:bodyPr/>
          <a:lstStyle>
            <a:lvl1pPr>
              <a:defRPr/>
            </a:lvl1pPr>
          </a:lstStyle>
          <a:p>
            <a:pPr>
              <a:defRPr/>
            </a:pPr>
            <a:endParaRPr lang="en-US" altLang="ko-KR" dirty="0"/>
          </a:p>
        </p:txBody>
      </p:sp>
      <p:sp>
        <p:nvSpPr>
          <p:cNvPr id="6" name="슬라이드 번호 개체 틀 5"/>
          <p:cNvSpPr>
            <a:spLocks noGrp="1"/>
          </p:cNvSpPr>
          <p:nvPr>
            <p:ph type="sldNum" sz="quarter" idx="12"/>
          </p:nvPr>
        </p:nvSpPr>
        <p:spPr/>
        <p:txBody>
          <a:bodyPr/>
          <a:lstStyle>
            <a:lvl1pPr>
              <a:defRPr/>
            </a:lvl1pPr>
          </a:lstStyle>
          <a:p>
            <a:fld id="{CD765FAE-B4A9-4C60-9693-5587A7BE51A3}" type="slidenum">
              <a:rPr lang="en-US" altLang="ko-KR" smtClean="0"/>
              <a:pPr/>
              <a:t>‹#›</a:t>
            </a:fld>
            <a:endParaRPr lang="en-US" altLang="ko-KR" dirty="0"/>
          </a:p>
        </p:txBody>
      </p:sp>
    </p:spTree>
    <p:extLst>
      <p:ext uri="{BB962C8B-B14F-4D97-AF65-F5344CB8AC3E}">
        <p14:creationId xmlns:p14="http://schemas.microsoft.com/office/powerpoint/2010/main" val="117103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dirty="0"/>
              <a:t>마스터 제목 스타일 편집</a:t>
            </a:r>
          </a:p>
        </p:txBody>
      </p:sp>
      <p:sp>
        <p:nvSpPr>
          <p:cNvPr id="3" name="내용 개체 틀 2"/>
          <p:cNvSpPr>
            <a:spLocks noGrp="1"/>
          </p:cNvSpPr>
          <p:nvPr>
            <p:ph idx="1"/>
          </p:nvPr>
        </p:nvSpPr>
        <p:spPr/>
        <p:txBody>
          <a:bodyPr/>
          <a:lstStyle>
            <a:lvl1pPr>
              <a:defRPr/>
            </a:lvl1pPr>
            <a:lvl2pPr>
              <a:defRPr/>
            </a:lvl2pPr>
            <a:lvl3pPr>
              <a:defRPr/>
            </a:lvl3pPr>
            <a:lvl4pPr>
              <a:defRPr/>
            </a:lvl4pPr>
            <a:lvl5pPr>
              <a:defRPr/>
            </a:lvl5pPr>
          </a:lstStyle>
          <a:p>
            <a:pPr lvl="0"/>
            <a:r>
              <a:rPr lang="ko-KR" altLang="en-US" dirty="0"/>
              <a:t>마스터 텍스트 스타일 편집</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p>
        </p:txBody>
      </p:sp>
      <p:sp>
        <p:nvSpPr>
          <p:cNvPr id="4" name="날짜 개체 틀 3"/>
          <p:cNvSpPr>
            <a:spLocks noGrp="1"/>
          </p:cNvSpPr>
          <p:nvPr>
            <p:ph type="dt" sz="half" idx="10"/>
          </p:nvPr>
        </p:nvSpPr>
        <p:spPr/>
        <p:txBody>
          <a:bodyPr/>
          <a:lstStyle>
            <a:lvl1pPr>
              <a:defRPr/>
            </a:lvl1pPr>
          </a:lstStyle>
          <a:p>
            <a:pPr>
              <a:defRPr/>
            </a:pPr>
            <a:endParaRPr lang="ko-KR" altLang="ko-KR" dirty="0"/>
          </a:p>
        </p:txBody>
      </p:sp>
      <p:sp>
        <p:nvSpPr>
          <p:cNvPr id="5" name="바닥글 개체 틀 4"/>
          <p:cNvSpPr>
            <a:spLocks noGrp="1"/>
          </p:cNvSpPr>
          <p:nvPr>
            <p:ph type="ftr" sz="quarter" idx="11"/>
          </p:nvPr>
        </p:nvSpPr>
        <p:spPr/>
        <p:txBody>
          <a:bodyPr/>
          <a:lstStyle>
            <a:lvl1pPr>
              <a:defRPr/>
            </a:lvl1pPr>
          </a:lstStyle>
          <a:p>
            <a:pPr>
              <a:defRPr/>
            </a:pPr>
            <a:endParaRPr lang="en-US" altLang="ko-KR" dirty="0"/>
          </a:p>
        </p:txBody>
      </p:sp>
      <p:sp>
        <p:nvSpPr>
          <p:cNvPr id="6" name="슬라이드 번호 개체 틀 5"/>
          <p:cNvSpPr>
            <a:spLocks noGrp="1"/>
          </p:cNvSpPr>
          <p:nvPr>
            <p:ph type="sldNum" sz="quarter" idx="12"/>
          </p:nvPr>
        </p:nvSpPr>
        <p:spPr/>
        <p:txBody>
          <a:bodyPr/>
          <a:lstStyle>
            <a:lvl1pPr>
              <a:defRPr/>
            </a:lvl1pPr>
          </a:lstStyle>
          <a:p>
            <a:fld id="{D30134D2-0692-4ABD-A06A-36CAA0349D6B}" type="slidenum">
              <a:rPr lang="en-US" altLang="ko-KR" smtClean="0"/>
              <a:pPr/>
              <a:t>‹#›</a:t>
            </a:fld>
            <a:endParaRPr lang="en-US" altLang="ko-KR" dirty="0"/>
          </a:p>
        </p:txBody>
      </p:sp>
    </p:spTree>
    <p:extLst>
      <p:ext uri="{BB962C8B-B14F-4D97-AF65-F5344CB8AC3E}">
        <p14:creationId xmlns:p14="http://schemas.microsoft.com/office/powerpoint/2010/main" val="3098351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lvl1pPr>
              <a:defRPr/>
            </a:lvl1pPr>
          </a:lstStyle>
          <a:p>
            <a:pPr>
              <a:defRPr/>
            </a:pPr>
            <a:endParaRPr lang="ko-KR" altLang="ko-KR" dirty="0"/>
          </a:p>
        </p:txBody>
      </p:sp>
      <p:sp>
        <p:nvSpPr>
          <p:cNvPr id="3" name="바닥글 개체 틀 2"/>
          <p:cNvSpPr>
            <a:spLocks noGrp="1"/>
          </p:cNvSpPr>
          <p:nvPr>
            <p:ph type="ftr" sz="quarter" idx="11"/>
          </p:nvPr>
        </p:nvSpPr>
        <p:spPr/>
        <p:txBody>
          <a:bodyPr/>
          <a:lstStyle>
            <a:lvl1pPr>
              <a:defRPr/>
            </a:lvl1pPr>
          </a:lstStyle>
          <a:p>
            <a:pPr>
              <a:defRPr/>
            </a:pPr>
            <a:endParaRPr lang="en-US" altLang="ko-KR" dirty="0"/>
          </a:p>
        </p:txBody>
      </p:sp>
      <p:sp>
        <p:nvSpPr>
          <p:cNvPr id="4" name="슬라이드 번호 개체 틀 3"/>
          <p:cNvSpPr>
            <a:spLocks noGrp="1"/>
          </p:cNvSpPr>
          <p:nvPr>
            <p:ph type="sldNum" sz="quarter" idx="12"/>
          </p:nvPr>
        </p:nvSpPr>
        <p:spPr/>
        <p:txBody>
          <a:bodyPr/>
          <a:lstStyle>
            <a:lvl1pPr>
              <a:defRPr/>
            </a:lvl1pPr>
          </a:lstStyle>
          <a:p>
            <a:fld id="{54CFF62C-D156-4661-96F7-F46F2717B0D5}" type="slidenum">
              <a:rPr lang="en-US" altLang="ko-KR" smtClean="0"/>
              <a:pPr/>
              <a:t>‹#›</a:t>
            </a:fld>
            <a:endParaRPr lang="en-US" altLang="ko-KR" dirty="0"/>
          </a:p>
        </p:txBody>
      </p:sp>
    </p:spTree>
    <p:extLst>
      <p:ext uri="{BB962C8B-B14F-4D97-AF65-F5344CB8AC3E}">
        <p14:creationId xmlns:p14="http://schemas.microsoft.com/office/powerpoint/2010/main" val="72003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빈 화면">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179388" y="66368"/>
            <a:ext cx="8208962" cy="566717"/>
          </a:xfrm>
          <a:prstGeom prst="rect">
            <a:avLst/>
          </a:prstGeom>
          <a:noFill/>
          <a:ln w="9525">
            <a:noFill/>
            <a:miter lim="800000"/>
            <a:headEnd/>
            <a:tailEnd/>
          </a:ln>
          <a:effectLst/>
        </p:spPr>
        <p:txBody>
          <a:bodyPr>
            <a:normAutofit/>
          </a:bodyPr>
          <a:lstStyle>
            <a:lvl1pPr>
              <a:defRPr sz="2400">
                <a:latin typeface="Arial" panose="020B0604020202020204" pitchFamily="34" charset="0"/>
                <a:cs typeface="Arial" panose="020B0604020202020204" pitchFamily="34" charset="0"/>
              </a:defRPr>
            </a:lvl1pPr>
          </a:lstStyle>
          <a:p>
            <a:pPr lvl="0"/>
            <a:r>
              <a:rPr lang="ko-KR" altLang="en-US" dirty="0"/>
              <a:t>마스터 제목 스타일 편집</a:t>
            </a:r>
          </a:p>
        </p:txBody>
      </p:sp>
      <p:sp>
        <p:nvSpPr>
          <p:cNvPr id="5" name="내용 개체 틀 2"/>
          <p:cNvSpPr>
            <a:spLocks noGrp="1"/>
          </p:cNvSpPr>
          <p:nvPr>
            <p:ph idx="1"/>
          </p:nvPr>
        </p:nvSpPr>
        <p:spPr>
          <a:xfrm>
            <a:off x="179388" y="1125538"/>
            <a:ext cx="8785225" cy="5543550"/>
          </a:xfrm>
        </p:spPr>
        <p:txBody>
          <a:bodyPr/>
          <a:lstStyle>
            <a:lvl1pPr>
              <a:defRPr/>
            </a:lvl1pPr>
          </a:lstStyle>
          <a:p>
            <a:endParaRPr lang="ko-KR" altLang="en-US" dirty="0"/>
          </a:p>
        </p:txBody>
      </p:sp>
      <p:sp>
        <p:nvSpPr>
          <p:cNvPr id="7" name="슬라이드 번호 개체 틀 3"/>
          <p:cNvSpPr>
            <a:spLocks noGrp="1"/>
          </p:cNvSpPr>
          <p:nvPr>
            <p:ph type="sldNum" sz="quarter" idx="10"/>
          </p:nvPr>
        </p:nvSpPr>
        <p:spPr>
          <a:xfrm>
            <a:off x="8507588" y="6500634"/>
            <a:ext cx="614363" cy="319087"/>
          </a:xfrm>
          <a:prstGeom prst="rect">
            <a:avLst/>
          </a:prstGeom>
        </p:spPr>
        <p:txBody>
          <a:bodyPr/>
          <a:lstStyle>
            <a:lvl1pPr algn="ctr">
              <a:defRPr sz="1200">
                <a:latin typeface="Arial Unicode MS" panose="020B0604020202020204" pitchFamily="50" charset="-127"/>
              </a:defRPr>
            </a:lvl1pPr>
          </a:lstStyle>
          <a:p>
            <a:pPr>
              <a:defRPr/>
            </a:pPr>
            <a:fld id="{7661C71A-3E6F-4615-9121-02F609A98B1D}" type="slidenum">
              <a:rPr lang="en-US" altLang="ko-KR" smtClean="0">
                <a:solidFill>
                  <a:srgbClr val="000000"/>
                </a:solidFill>
              </a:rPr>
              <a:pPr>
                <a:defRPr/>
              </a:pPr>
              <a:t>‹#›</a:t>
            </a:fld>
            <a:endParaRPr lang="en-US" altLang="ko-KR" dirty="0">
              <a:solidFill>
                <a:srgbClr val="000000"/>
              </a:solidFill>
            </a:endParaRPr>
          </a:p>
        </p:txBody>
      </p:sp>
    </p:spTree>
    <p:extLst>
      <p:ext uri="{BB962C8B-B14F-4D97-AF65-F5344CB8AC3E}">
        <p14:creationId xmlns:p14="http://schemas.microsoft.com/office/powerpoint/2010/main" val="2858060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dirty="0"/>
              <a:t>마스터 제목 스타일 편집</a:t>
            </a:r>
          </a:p>
        </p:txBody>
      </p:sp>
      <p:sp>
        <p:nvSpPr>
          <p:cNvPr id="3" name="텍스트 개체 틀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dirty="0"/>
              <a:t>마스터 텍스트 스타일 편집</a:t>
            </a:r>
          </a:p>
          <a:p>
            <a:pPr lvl="1"/>
            <a:r>
              <a:rPr lang="ko-KR" altLang="en-US" dirty="0"/>
              <a:t>둘째 수준</a:t>
            </a:r>
          </a:p>
          <a:p>
            <a:pPr lvl="2"/>
            <a:r>
              <a:rPr lang="ko-KR" altLang="en-US" dirty="0"/>
              <a:t>셋째 수준</a:t>
            </a:r>
          </a:p>
          <a:p>
            <a:pPr lvl="3"/>
            <a:r>
              <a:rPr lang="ko-KR" altLang="en-US" dirty="0"/>
              <a:t>넷째 수준</a:t>
            </a:r>
          </a:p>
          <a:p>
            <a:pPr lvl="4"/>
            <a:r>
              <a:rPr lang="ko-KR" altLang="en-US" dirty="0"/>
              <a:t>다섯째 수준</a:t>
            </a:r>
          </a:p>
        </p:txBody>
      </p:sp>
      <p:sp>
        <p:nvSpPr>
          <p:cNvPr id="4" name="날짜 개체 틀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ea typeface="Arial Unicode MS" panose="020B0604020202020204"/>
              </a:defRPr>
            </a:lvl1pPr>
          </a:lstStyle>
          <a:p>
            <a:endParaRPr lang="ko-KR" altLang="en-US" dirty="0"/>
          </a:p>
        </p:txBody>
      </p:sp>
      <p:sp>
        <p:nvSpPr>
          <p:cNvPr id="5" name="바닥글 개체 틀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ea typeface="Arial Unicode MS" panose="020B0604020202020204"/>
              </a:defRPr>
            </a:lvl1pPr>
          </a:lstStyle>
          <a:p>
            <a:endParaRPr lang="ko-KR" altLang="en-US" dirty="0"/>
          </a:p>
        </p:txBody>
      </p:sp>
      <p:sp>
        <p:nvSpPr>
          <p:cNvPr id="6" name="슬라이드 번호 개체 틀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ea typeface="Arial Unicode MS" panose="020B0604020202020204"/>
              </a:defRPr>
            </a:lvl1pPr>
          </a:lstStyle>
          <a:p>
            <a:fld id="{DB1318C1-2CED-4FC0-8DEF-B43F6EDDD937}" type="slidenum">
              <a:rPr lang="en-US" altLang="ko-KR" smtClean="0"/>
              <a:pPr/>
              <a:t>‹#›</a:t>
            </a:fld>
            <a:endParaRPr lang="en-US" altLang="ko-KR" dirty="0"/>
          </a:p>
        </p:txBody>
      </p:sp>
      <p:cxnSp>
        <p:nvCxnSpPr>
          <p:cNvPr id="7" name="직선 연결선 6"/>
          <p:cNvCxnSpPr/>
          <p:nvPr userDrawn="1"/>
        </p:nvCxnSpPr>
        <p:spPr bwMode="auto">
          <a:xfrm>
            <a:off x="251520" y="620688"/>
            <a:ext cx="8640000" cy="0"/>
          </a:xfrm>
          <a:prstGeom prst="line">
            <a:avLst/>
          </a:prstGeom>
          <a:ln w="38100">
            <a:solidFill>
              <a:srgbClr val="2E2ECB"/>
            </a:solidFill>
            <a:headEnd type="none" w="med" len="med"/>
            <a:tailEnd type="none" w="med" len="med"/>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5233331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668" r:id="rId4"/>
  </p:sldLayoutIdLst>
  <p:hf hdr="0" ftr="0" dt="0"/>
  <p:txStyles>
    <p:titleStyle>
      <a:lvl1pPr algn="l" defTabSz="685800" rtl="0" eaLnBrk="1" latinLnBrk="1" hangingPunct="1">
        <a:lnSpc>
          <a:spcPct val="90000"/>
        </a:lnSpc>
        <a:spcBef>
          <a:spcPct val="0"/>
        </a:spcBef>
        <a:buNone/>
        <a:defRPr sz="3300" kern="1200">
          <a:solidFill>
            <a:schemeClr val="tx1"/>
          </a:solidFill>
          <a:latin typeface="+mj-lt"/>
          <a:ea typeface="Arial Unicode MS" panose="020B0604020202020204"/>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ko-KR"/>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A2B678EA-8FA4-4DAC-BFE1-F8B8EF9BA434}"/>
              </a:ext>
            </a:extLst>
          </p:cNvPr>
          <p:cNvSpPr txBox="1">
            <a:spLocks noChangeArrowheads="1"/>
          </p:cNvSpPr>
          <p:nvPr/>
        </p:nvSpPr>
        <p:spPr>
          <a:xfrm>
            <a:off x="907256" y="836712"/>
            <a:ext cx="7329488" cy="1575048"/>
          </a:xfrm>
          <a:prstGeom prst="rect">
            <a:avLst/>
          </a:prstGeom>
          <a:solidFill>
            <a:srgbClr val="17406D"/>
          </a:solidFill>
          <a:ln w="9525" cap="flat" cmpd="sng" algn="ctr">
            <a:solidFill>
              <a:srgbClr val="0F6FC6">
                <a:shade val="95000"/>
                <a:satMod val="105000"/>
              </a:srgbClr>
            </a:solidFill>
            <a:prstDash val="solid"/>
          </a:ln>
          <a:effectLst>
            <a:outerShdw blurRad="40000" dist="20000" dir="5400000" rotWithShape="0">
              <a:srgbClr val="000000">
                <a:alpha val="38000"/>
              </a:srgbClr>
            </a:outerShdw>
          </a:effectLst>
        </p:spPr>
        <p:txBody>
          <a:bodyPr anchor="ctr"/>
          <a:lstStyle>
            <a:lvl1pPr algn="ctr" rtl="0" eaLnBrk="0" fontAlgn="base" latinLnBrk="1" hangingPunct="0">
              <a:spcBef>
                <a:spcPct val="0"/>
              </a:spcBef>
              <a:spcAft>
                <a:spcPct val="0"/>
              </a:spcAft>
              <a:defRPr kumimoji="1" sz="3200">
                <a:solidFill>
                  <a:schemeClr val="dk1"/>
                </a:solidFill>
                <a:latin typeface="+mn-lt"/>
                <a:ea typeface="+mn-ea"/>
                <a:cs typeface="+mn-cs"/>
              </a:defRPr>
            </a:lvl1pPr>
            <a:lvl2pPr algn="ctr" rtl="0" eaLnBrk="0" fontAlgn="base" latinLnBrk="1" hangingPunct="0">
              <a:spcBef>
                <a:spcPct val="0"/>
              </a:spcBef>
              <a:spcAft>
                <a:spcPct val="0"/>
              </a:spcAft>
              <a:defRPr kumimoji="1" sz="3200">
                <a:solidFill>
                  <a:schemeClr val="dk1"/>
                </a:solidFill>
                <a:latin typeface="+mn-lt"/>
                <a:ea typeface="+mn-ea"/>
                <a:cs typeface="+mn-cs"/>
              </a:defRPr>
            </a:lvl2pPr>
            <a:lvl3pPr algn="ctr" rtl="0" eaLnBrk="0" fontAlgn="base" latinLnBrk="1" hangingPunct="0">
              <a:spcBef>
                <a:spcPct val="0"/>
              </a:spcBef>
              <a:spcAft>
                <a:spcPct val="0"/>
              </a:spcAft>
              <a:defRPr kumimoji="1" sz="3200">
                <a:solidFill>
                  <a:schemeClr val="dk1"/>
                </a:solidFill>
                <a:latin typeface="+mn-lt"/>
                <a:ea typeface="+mn-ea"/>
                <a:cs typeface="+mn-cs"/>
              </a:defRPr>
            </a:lvl3pPr>
            <a:lvl4pPr algn="ctr" rtl="0" eaLnBrk="0" fontAlgn="base" latinLnBrk="1" hangingPunct="0">
              <a:spcBef>
                <a:spcPct val="0"/>
              </a:spcBef>
              <a:spcAft>
                <a:spcPct val="0"/>
              </a:spcAft>
              <a:defRPr kumimoji="1" sz="3200">
                <a:solidFill>
                  <a:schemeClr val="dk1"/>
                </a:solidFill>
                <a:latin typeface="+mn-lt"/>
                <a:ea typeface="+mn-ea"/>
                <a:cs typeface="+mn-cs"/>
              </a:defRPr>
            </a:lvl4pPr>
            <a:lvl5pPr algn="ctr" rtl="0" eaLnBrk="0" fontAlgn="base" latinLnBrk="1" hangingPunct="0">
              <a:spcBef>
                <a:spcPct val="0"/>
              </a:spcBef>
              <a:spcAft>
                <a:spcPct val="0"/>
              </a:spcAft>
              <a:defRPr kumimoji="1" sz="3200">
                <a:solidFill>
                  <a:schemeClr val="dk1"/>
                </a:solidFill>
                <a:latin typeface="+mn-lt"/>
                <a:ea typeface="+mn-ea"/>
                <a:cs typeface="+mn-cs"/>
              </a:defRPr>
            </a:lvl5pPr>
            <a:lvl6pPr marL="457200" algn="ctr" rtl="0" fontAlgn="base" latinLnBrk="1">
              <a:spcBef>
                <a:spcPct val="0"/>
              </a:spcBef>
              <a:spcAft>
                <a:spcPct val="0"/>
              </a:spcAft>
              <a:defRPr kumimoji="1" sz="3200">
                <a:solidFill>
                  <a:schemeClr val="dk1"/>
                </a:solidFill>
                <a:latin typeface="+mn-lt"/>
                <a:ea typeface="+mn-ea"/>
                <a:cs typeface="+mn-cs"/>
              </a:defRPr>
            </a:lvl6pPr>
            <a:lvl7pPr marL="914400" algn="ctr" rtl="0" fontAlgn="base" latinLnBrk="1">
              <a:spcBef>
                <a:spcPct val="0"/>
              </a:spcBef>
              <a:spcAft>
                <a:spcPct val="0"/>
              </a:spcAft>
              <a:defRPr kumimoji="1" sz="3200">
                <a:solidFill>
                  <a:schemeClr val="dk1"/>
                </a:solidFill>
                <a:latin typeface="+mn-lt"/>
                <a:ea typeface="+mn-ea"/>
                <a:cs typeface="+mn-cs"/>
              </a:defRPr>
            </a:lvl7pPr>
            <a:lvl8pPr marL="1371600" algn="ctr" rtl="0" fontAlgn="base" latinLnBrk="1">
              <a:spcBef>
                <a:spcPct val="0"/>
              </a:spcBef>
              <a:spcAft>
                <a:spcPct val="0"/>
              </a:spcAft>
              <a:defRPr kumimoji="1" sz="3200">
                <a:solidFill>
                  <a:schemeClr val="dk1"/>
                </a:solidFill>
                <a:latin typeface="+mn-lt"/>
                <a:ea typeface="+mn-ea"/>
                <a:cs typeface="+mn-cs"/>
              </a:defRPr>
            </a:lvl8pPr>
            <a:lvl9pPr marL="1828800" algn="ctr" rtl="0" fontAlgn="base" latinLnBrk="1">
              <a:spcBef>
                <a:spcPct val="0"/>
              </a:spcBef>
              <a:spcAft>
                <a:spcPct val="0"/>
              </a:spcAft>
              <a:defRPr kumimoji="1" sz="3200">
                <a:solidFill>
                  <a:schemeClr val="dk1"/>
                </a:solidFill>
                <a:latin typeface="+mn-lt"/>
                <a:ea typeface="+mn-ea"/>
                <a:cs typeface="+mn-cs"/>
              </a:defRPr>
            </a:lvl9pPr>
          </a:lstStyle>
          <a:p>
            <a:pPr lvl="0" eaLnBrk="1" hangingPunct="1"/>
            <a:r>
              <a:rPr lang="en-US" altLang="ko-KR" b="1" kern="0" dirty="0">
                <a:solidFill>
                  <a:sysClr val="window" lastClr="FFFFFF"/>
                </a:solidFill>
                <a:latin typeface="Arial" panose="020B0604020202020204" pitchFamily="34" charset="0"/>
                <a:ea typeface="굴림"/>
                <a:cs typeface="Arial" panose="020B0604020202020204" pitchFamily="34" charset="0"/>
              </a:rPr>
              <a:t>International Business Relations</a:t>
            </a:r>
            <a:br>
              <a:rPr kumimoji="1" lang="en-US" altLang="ko-KR" sz="32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rPr>
            </a:br>
            <a:r>
              <a:rPr lang="en-US" altLang="ko-KR" sz="2400" b="1" kern="0" dirty="0">
                <a:solidFill>
                  <a:sysClr val="window" lastClr="FFFFFF"/>
                </a:solidFill>
                <a:latin typeface="Arial" panose="020B0604020202020204" pitchFamily="34" charset="0"/>
                <a:ea typeface="굴림"/>
                <a:cs typeface="Arial" panose="020B0604020202020204" pitchFamily="34" charset="0"/>
              </a:rPr>
              <a:t>Fall </a:t>
            </a:r>
            <a:r>
              <a:rPr kumimoji="1" lang="en-US" altLang="ko-KR" sz="24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rPr>
              <a:t>2020</a:t>
            </a:r>
            <a:endParaRPr kumimoji="1" lang="en-US" altLang="ko-KR" sz="1800" b="1" i="0" u="none" strike="noStrike" kern="0" cap="none" spc="0" normalizeH="0" baseline="0" noProof="0" dirty="0">
              <a:ln>
                <a:noFill/>
              </a:ln>
              <a:solidFill>
                <a:sysClr val="window" lastClr="FFFFFF"/>
              </a:solidFill>
              <a:effectLst/>
              <a:uLnTx/>
              <a:uFillTx/>
              <a:latin typeface="Arial" panose="020B0604020202020204" pitchFamily="34" charset="0"/>
              <a:ea typeface="굴림"/>
              <a:cs typeface="Arial" panose="020B0604020202020204" pitchFamily="34" charset="0"/>
            </a:endParaRPr>
          </a:p>
        </p:txBody>
      </p:sp>
      <p:sp>
        <p:nvSpPr>
          <p:cNvPr id="9" name="Rectangle 3">
            <a:extLst>
              <a:ext uri="{FF2B5EF4-FFF2-40B4-BE49-F238E27FC236}">
                <a16:creationId xmlns:a16="http://schemas.microsoft.com/office/drawing/2014/main" id="{A35ED6BB-E4B1-4AEE-BCE7-967A54EC739E}"/>
              </a:ext>
            </a:extLst>
          </p:cNvPr>
          <p:cNvSpPr txBox="1">
            <a:spLocks noChangeArrowheads="1"/>
          </p:cNvSpPr>
          <p:nvPr/>
        </p:nvSpPr>
        <p:spPr>
          <a:xfrm>
            <a:off x="1295400" y="2996952"/>
            <a:ext cx="6553200" cy="1512168"/>
          </a:xfrm>
          <a:prstGeom prst="rect">
            <a:avLst/>
          </a:prstGeom>
        </p:spPr>
        <p:txBody>
          <a:bodyPr vert="horz" lIns="91440" tIns="45720" rIns="91440" bIns="45720" rtlCol="0" anchor="ctr">
            <a:noAutofit/>
          </a:bodyPr>
          <a:lstStyle>
            <a:lvl1pPr marL="0" indent="0" algn="ctr" defTabSz="685800" rtl="0" eaLnBrk="1" latinLnBrk="1" hangingPunct="1">
              <a:lnSpc>
                <a:spcPct val="90000"/>
              </a:lnSpc>
              <a:spcBef>
                <a:spcPts val="750"/>
              </a:spcBef>
              <a:buFont typeface="Arial" panose="020B0604020202020204" pitchFamily="34" charset="0"/>
              <a:buNone/>
              <a:defRPr sz="1800" kern="1200">
                <a:solidFill>
                  <a:schemeClr val="tx1"/>
                </a:solidFill>
                <a:latin typeface="+mn-lt"/>
                <a:ea typeface="Arial Unicode MS" panose="020B0604020202020204"/>
                <a:cs typeface="+mn-cs"/>
              </a:defRPr>
            </a:lvl1pPr>
            <a:lvl2pPr marL="342900" indent="0" algn="ctr" defTabSz="685800" rtl="0" eaLnBrk="1" latinLnBrk="1" hangingPunct="1">
              <a:lnSpc>
                <a:spcPct val="90000"/>
              </a:lnSpc>
              <a:spcBef>
                <a:spcPts val="375"/>
              </a:spcBef>
              <a:buFont typeface="Arial" panose="020B0604020202020204" pitchFamily="34" charset="0"/>
              <a:buNone/>
              <a:defRPr sz="1500" kern="1200">
                <a:solidFill>
                  <a:schemeClr val="tx1"/>
                </a:solidFill>
                <a:latin typeface="+mn-lt"/>
                <a:ea typeface="Arial Unicode MS" panose="020B0604020202020204"/>
                <a:cs typeface="+mn-cs"/>
              </a:defRPr>
            </a:lvl2pPr>
            <a:lvl3pPr marL="685800" indent="0" algn="ctr" defTabSz="685800" rtl="0" eaLnBrk="1" latinLnBrk="1" hangingPunct="1">
              <a:lnSpc>
                <a:spcPct val="90000"/>
              </a:lnSpc>
              <a:spcBef>
                <a:spcPts val="375"/>
              </a:spcBef>
              <a:buFont typeface="Arial" panose="020B0604020202020204" pitchFamily="34" charset="0"/>
              <a:buNone/>
              <a:defRPr sz="1350" kern="1200">
                <a:solidFill>
                  <a:schemeClr val="tx1"/>
                </a:solidFill>
                <a:latin typeface="+mn-lt"/>
                <a:ea typeface="Arial Unicode MS" panose="020B0604020202020204"/>
                <a:cs typeface="+mn-cs"/>
              </a:defRPr>
            </a:lvl3pPr>
            <a:lvl4pPr marL="10287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4pPr>
            <a:lvl5pPr marL="13716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Arial Unicode MS" panose="020B0604020202020204"/>
                <a:cs typeface="+mn-cs"/>
              </a:defRPr>
            </a:lvl5pPr>
            <a:lvl6pPr marL="17145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1"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Wenyan Yin (Ph.D.)</a:t>
            </a:r>
          </a:p>
          <a:p>
            <a:pPr fontAlgn="auto">
              <a:lnSpc>
                <a:spcPct val="100000"/>
              </a:lnSpc>
              <a:spcBef>
                <a:spcPts val="0"/>
              </a:spcBef>
              <a:spcAft>
                <a:spcPts val="0"/>
              </a:spcAft>
            </a:pPr>
            <a:r>
              <a:rPr kumimoji="0" lang="en-US" altLang="ko-KR" dirty="0">
                <a:solidFill>
                  <a:prstClr val="black"/>
                </a:solidFill>
                <a:latin typeface="Arial" panose="020B0604020202020204" pitchFamily="34" charset="0"/>
                <a:cs typeface="Arial" panose="020B0604020202020204" pitchFamily="34" charset="0"/>
              </a:rPr>
              <a:t>(wenyanyin2012@gmail.com)</a:t>
            </a:r>
          </a:p>
          <a:p>
            <a:pPr fontAlgn="auto">
              <a:lnSpc>
                <a:spcPct val="100000"/>
              </a:lnSpc>
              <a:spcBef>
                <a:spcPts val="0"/>
              </a:spcBef>
              <a:spcAft>
                <a:spcPts val="0"/>
              </a:spcAft>
            </a:pPr>
            <a:endParaRPr kumimoji="0"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Adjunct Professor, Seoul Business School, </a:t>
            </a:r>
            <a:r>
              <a:rPr kumimoji="0" lang="en-US" altLang="ko-KR" b="1" dirty="0" err="1">
                <a:latin typeface="Arial" panose="020B0604020202020204" pitchFamily="34" charset="0"/>
                <a:cs typeface="Arial" panose="020B0604020202020204" pitchFamily="34" charset="0"/>
              </a:rPr>
              <a:t>aSSIST</a:t>
            </a:r>
            <a:endParaRPr kumimoji="0" lang="en-US" altLang="ko-KR" b="1" dirty="0">
              <a:latin typeface="Arial" panose="020B0604020202020204" pitchFamily="34" charset="0"/>
              <a:cs typeface="Arial" panose="020B0604020202020204" pitchFamily="34" charset="0"/>
            </a:endParaRPr>
          </a:p>
          <a:p>
            <a:pPr fontAlgn="auto">
              <a:lnSpc>
                <a:spcPct val="100000"/>
              </a:lnSpc>
              <a:spcBef>
                <a:spcPts val="0"/>
              </a:spcBef>
              <a:spcAft>
                <a:spcPts val="0"/>
              </a:spcAft>
            </a:pPr>
            <a:r>
              <a:rPr kumimoji="0" lang="en-US" altLang="ko-KR" b="1" dirty="0">
                <a:latin typeface="Arial" panose="020B0604020202020204" pitchFamily="34" charset="0"/>
                <a:cs typeface="Arial" panose="020B0604020202020204" pitchFamily="34" charset="0"/>
              </a:rPr>
              <a:t>Lecturer, Graduate School of International Studies, SNU</a:t>
            </a:r>
            <a:r>
              <a:rPr kumimoji="0" lang="ko-KR" altLang="en-US" b="1" dirty="0">
                <a:latin typeface="Arial" panose="020B0604020202020204" pitchFamily="34" charset="0"/>
                <a:cs typeface="Arial" panose="020B0604020202020204" pitchFamily="34" charset="0"/>
              </a:rPr>
              <a:t> </a:t>
            </a:r>
            <a:endParaRPr kumimoji="0" lang="en-US" altLang="ko-KR" dirty="0">
              <a:latin typeface="Arial" panose="020B0604020202020204" pitchFamily="34" charset="0"/>
              <a:cs typeface="Arial" panose="020B0604020202020204" pitchFamily="34" charset="0"/>
            </a:endParaRPr>
          </a:p>
        </p:txBody>
      </p:sp>
      <p:sp>
        <p:nvSpPr>
          <p:cNvPr id="10" name="직사각형 1">
            <a:extLst>
              <a:ext uri="{FF2B5EF4-FFF2-40B4-BE49-F238E27FC236}">
                <a16:creationId xmlns:a16="http://schemas.microsoft.com/office/drawing/2014/main" id="{8887EF73-3CD3-4DDD-8F87-90D41D0D73A2}"/>
              </a:ext>
            </a:extLst>
          </p:cNvPr>
          <p:cNvSpPr/>
          <p:nvPr/>
        </p:nvSpPr>
        <p:spPr>
          <a:xfrm>
            <a:off x="2555776" y="5094312"/>
            <a:ext cx="4752528" cy="923330"/>
          </a:xfrm>
          <a:prstGeom prst="rect">
            <a:avLst/>
          </a:prstGeom>
        </p:spPr>
        <p:txBody>
          <a:bodyPr wrap="square">
            <a:spAutoFit/>
          </a:bodyPr>
          <a:lstStyle/>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 Time: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Tue. 2:00 – 4:50 pm</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Classroom:</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 Zoom Online Class</a:t>
            </a:r>
          </a:p>
          <a:p>
            <a:pPr algn="l" fontAlgn="auto">
              <a:spcBef>
                <a:spcPts val="0"/>
              </a:spcBef>
              <a:spcAft>
                <a:spcPts val="0"/>
              </a:spcAft>
            </a:pP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Office Hours: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by</a:t>
            </a:r>
            <a:r>
              <a:rPr kumimoji="0" lang="en-US" altLang="ko-KR" sz="1800" b="1" dirty="0">
                <a:solidFill>
                  <a:prstClr val="black"/>
                </a:solidFill>
                <a:latin typeface="Arial" panose="020B0604020202020204" pitchFamily="34" charset="0"/>
                <a:ea typeface="Arial Unicode MS" panose="020B0604020202020204"/>
                <a:cs typeface="Arial" panose="020B0604020202020204" pitchFamily="34" charset="0"/>
              </a:rPr>
              <a:t> </a:t>
            </a:r>
            <a:r>
              <a:rPr kumimoji="0" lang="en-US" altLang="ko-KR" sz="1800" dirty="0">
                <a:solidFill>
                  <a:prstClr val="black"/>
                </a:solidFill>
                <a:latin typeface="Arial" panose="020B0604020202020204" pitchFamily="34" charset="0"/>
                <a:ea typeface="Arial Unicode MS" panose="020B0604020202020204"/>
                <a:cs typeface="Arial" panose="020B0604020202020204" pitchFamily="34" charset="0"/>
              </a:rPr>
              <a:t>appointment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6">
            <a:extLst>
              <a:ext uri="{FF2B5EF4-FFF2-40B4-BE49-F238E27FC236}">
                <a16:creationId xmlns:a16="http://schemas.microsoft.com/office/drawing/2014/main" id="{F20189A6-399C-452F-A2D0-18BF9C3D4333}"/>
              </a:ext>
            </a:extLst>
          </p:cNvPr>
          <p:cNvSpPr>
            <a:spLocks noGrp="1"/>
          </p:cNvSpPr>
          <p:nvPr>
            <p:ph type="title"/>
          </p:nvPr>
        </p:nvSpPr>
        <p:spPr/>
        <p:txBody>
          <a:bodyPr>
            <a:normAutofit/>
          </a:bodyPr>
          <a:lstStyle/>
          <a:p>
            <a:r>
              <a:rPr lang="en-US" altLang="ko-KR" dirty="0"/>
              <a:t>Course Description</a:t>
            </a:r>
            <a:endParaRPr lang="ko-KR" altLang="en-US" dirty="0"/>
          </a:p>
        </p:txBody>
      </p:sp>
      <p:sp>
        <p:nvSpPr>
          <p:cNvPr id="4" name="슬라이드 번호 개체 틀 3">
            <a:extLst>
              <a:ext uri="{FF2B5EF4-FFF2-40B4-BE49-F238E27FC236}">
                <a16:creationId xmlns:a16="http://schemas.microsoft.com/office/drawing/2014/main" id="{A2E839E6-C114-40D0-B8AE-2292C5A8E0E4}"/>
              </a:ext>
            </a:extLst>
          </p:cNvPr>
          <p:cNvSpPr>
            <a:spLocks noGrp="1"/>
          </p:cNvSpPr>
          <p:nvPr>
            <p:ph type="sldNum" sz="quarter" idx="10"/>
          </p:nvPr>
        </p:nvSpPr>
        <p:spPr/>
        <p:txBody>
          <a:bodyPr/>
          <a:lstStyle/>
          <a:p>
            <a:fld id="{D30134D2-0692-4ABD-A06A-36CAA0349D6B}" type="slidenum">
              <a:rPr lang="en-US" altLang="ko-KR" smtClean="0">
                <a:solidFill>
                  <a:schemeClr val="tx1"/>
                </a:solidFill>
              </a:rPr>
              <a:pPr/>
              <a:t>2</a:t>
            </a:fld>
            <a:endParaRPr lang="en-US" altLang="ko-KR" dirty="0">
              <a:solidFill>
                <a:schemeClr val="tx1"/>
              </a:solidFill>
            </a:endParaRPr>
          </a:p>
        </p:txBody>
      </p:sp>
      <p:sp>
        <p:nvSpPr>
          <p:cNvPr id="6" name="Rectangle 2">
            <a:extLst>
              <a:ext uri="{FF2B5EF4-FFF2-40B4-BE49-F238E27FC236}">
                <a16:creationId xmlns:a16="http://schemas.microsoft.com/office/drawing/2014/main" id="{712932CD-339C-4AE5-8085-0D3D6458428C}"/>
              </a:ext>
            </a:extLst>
          </p:cNvPr>
          <p:cNvSpPr txBox="1">
            <a:spLocks noChangeArrowheads="1"/>
          </p:cNvSpPr>
          <p:nvPr/>
        </p:nvSpPr>
        <p:spPr bwMode="auto">
          <a:xfrm>
            <a:off x="251520" y="825624"/>
            <a:ext cx="8571392" cy="5339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16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16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sz="1600">
                <a:solidFill>
                  <a:schemeClr val="tx1"/>
                </a:solidFill>
                <a:latin typeface="+mn-lt"/>
                <a:ea typeface="+mn-ea"/>
              </a:defRPr>
            </a:lvl6pPr>
            <a:lvl7pPr marL="2971800" indent="-228600" algn="l" rtl="0" fontAlgn="base" latinLnBrk="1">
              <a:spcBef>
                <a:spcPct val="20000"/>
              </a:spcBef>
              <a:spcAft>
                <a:spcPct val="0"/>
              </a:spcAft>
              <a:buChar char="»"/>
              <a:defRPr kumimoji="1" sz="1600">
                <a:solidFill>
                  <a:schemeClr val="tx1"/>
                </a:solidFill>
                <a:latin typeface="+mn-lt"/>
                <a:ea typeface="+mn-ea"/>
              </a:defRPr>
            </a:lvl7pPr>
            <a:lvl8pPr marL="3429000" indent="-228600" algn="l" rtl="0" fontAlgn="base" latinLnBrk="1">
              <a:spcBef>
                <a:spcPct val="20000"/>
              </a:spcBef>
              <a:spcAft>
                <a:spcPct val="0"/>
              </a:spcAft>
              <a:buChar char="»"/>
              <a:defRPr kumimoji="1" sz="1600">
                <a:solidFill>
                  <a:schemeClr val="tx1"/>
                </a:solidFill>
                <a:latin typeface="+mn-lt"/>
                <a:ea typeface="+mn-ea"/>
              </a:defRPr>
            </a:lvl8pPr>
            <a:lvl9pPr marL="3886200" indent="-228600" algn="l" rtl="0" fontAlgn="base" latinLnBrk="1">
              <a:spcBef>
                <a:spcPct val="20000"/>
              </a:spcBef>
              <a:spcAft>
                <a:spcPct val="0"/>
              </a:spcAft>
              <a:buChar char="»"/>
              <a:defRPr kumimoji="1" sz="1600">
                <a:solidFill>
                  <a:schemeClr val="tx1"/>
                </a:solidFill>
                <a:latin typeface="+mn-lt"/>
                <a:ea typeface="+mn-ea"/>
              </a:defRPr>
            </a:lvl9pPr>
          </a:lstStyle>
          <a:p>
            <a:pPr algn="just" eaLnBrk="1" hangingPunct="1"/>
            <a:r>
              <a:rPr lang="en-US" altLang="ko-KR" sz="1600" kern="0" dirty="0">
                <a:cs typeface="Arial" panose="020B0604020202020204" pitchFamily="34" charset="0"/>
              </a:rPr>
              <a:t>The ultimate goal of firms is to enhance competitiveness, and innovation is needed for enhancing firm competitiveness. However, technology alone does not guarantee business success. Instead, competitiveness can be enhanced through a good set of strategies. Many global leading firms succeed </a:t>
            </a:r>
            <a:r>
              <a:rPr lang="en-US" altLang="ko-KR" sz="1600" kern="0" dirty="0">
                <a:solidFill>
                  <a:srgbClr val="FF0000"/>
                </a:solidFill>
                <a:cs typeface="Arial" panose="020B0604020202020204" pitchFamily="34" charset="0"/>
              </a:rPr>
              <a:t>not because of their superior technology but the management strategy</a:t>
            </a:r>
            <a:r>
              <a:rPr lang="en-US" altLang="ko-KR" sz="1600" kern="0" dirty="0">
                <a:cs typeface="Arial" panose="020B0604020202020204" pitchFamily="34" charset="0"/>
              </a:rPr>
              <a:t>.</a:t>
            </a:r>
          </a:p>
          <a:p>
            <a:pPr algn="just" eaLnBrk="1" hangingPunct="1"/>
            <a:endParaRPr lang="en-US" altLang="ko-KR" sz="1600" kern="0" dirty="0">
              <a:cs typeface="Arial" panose="020B0604020202020204" pitchFamily="34" charset="0"/>
            </a:endParaRPr>
          </a:p>
          <a:p>
            <a:pPr algn="just" eaLnBrk="1" hangingPunct="1"/>
            <a:r>
              <a:rPr lang="en-US" altLang="ko-KR" sz="1600" kern="0" dirty="0">
                <a:cs typeface="Arial" panose="020B0604020202020204" pitchFamily="34" charset="0"/>
              </a:rPr>
              <a:t>This course is designed to </a:t>
            </a:r>
            <a:r>
              <a:rPr lang="en-US" altLang="ko-KR" sz="1600" kern="0" dirty="0">
                <a:solidFill>
                  <a:srgbClr val="FF0000"/>
                </a:solidFill>
                <a:cs typeface="Arial" panose="020B0604020202020204" pitchFamily="34" charset="0"/>
              </a:rPr>
              <a:t>learn key theories and models on competitiveness </a:t>
            </a:r>
            <a:r>
              <a:rPr lang="en-US" altLang="ko-KR" sz="1600" kern="0" dirty="0">
                <a:cs typeface="Arial" panose="020B0604020202020204" pitchFamily="34" charset="0"/>
              </a:rPr>
              <a:t>at all levels including national, cluster, and firm levels. Students will gain </a:t>
            </a:r>
            <a:r>
              <a:rPr lang="en-US" altLang="ko-KR" sz="1600" kern="0" dirty="0">
                <a:solidFill>
                  <a:srgbClr val="FF0000"/>
                </a:solidFill>
                <a:cs typeface="Arial" panose="020B0604020202020204" pitchFamily="34" charset="0"/>
              </a:rPr>
              <a:t>practical insights about the concepts and analytical framework </a:t>
            </a:r>
            <a:r>
              <a:rPr lang="en-US" altLang="ko-KR" sz="1600" kern="0" dirty="0">
                <a:cs typeface="Arial" panose="020B0604020202020204" pitchFamily="34" charset="0"/>
              </a:rPr>
              <a:t>which they have learned in this course. </a:t>
            </a:r>
          </a:p>
          <a:p>
            <a:pPr marL="0" indent="0" algn="just" eaLnBrk="1" hangingPunct="1">
              <a:buFontTx/>
              <a:buNone/>
            </a:pPr>
            <a:endParaRPr lang="en-US" altLang="ko-KR" sz="1600" kern="0" dirty="0">
              <a:cs typeface="Arial" panose="020B0604020202020204" pitchFamily="34" charset="0"/>
            </a:endParaRPr>
          </a:p>
          <a:p>
            <a:pPr algn="just" eaLnBrk="1" hangingPunct="1"/>
            <a:r>
              <a:rPr lang="en-US" altLang="ko-KR" sz="1600" kern="0" dirty="0">
                <a:cs typeface="Arial" panose="020B0604020202020204" pitchFamily="34" charset="0"/>
              </a:rPr>
              <a:t>For this, the main lecture addresses the success strategy (i.e., ABCD model) behind Korea’s accelerated growth over the past 50 years. This course focuses on the fundamental driving forces behind Korea’s success, many of which continue to be neglected in ongoing studies. This model provides useful implications and strategic directions for </a:t>
            </a:r>
            <a:r>
              <a:rPr lang="en-US" altLang="ko-KR" sz="1600" kern="0" dirty="0">
                <a:solidFill>
                  <a:srgbClr val="FF0000"/>
                </a:solidFill>
                <a:cs typeface="Arial" panose="020B0604020202020204" pitchFamily="34" charset="0"/>
              </a:rPr>
              <a:t>effective innovation strategy and competitiveness enhancement </a:t>
            </a:r>
            <a:r>
              <a:rPr lang="en-US" altLang="ko-KR" sz="1600" kern="0" dirty="0">
                <a:cs typeface="Arial" panose="020B0604020202020204" pitchFamily="34" charset="0"/>
              </a:rPr>
              <a:t>of non-Korean firms and nations in general. The main objectives of this course are as follows:</a:t>
            </a:r>
          </a:p>
          <a:p>
            <a:pPr marL="715963" algn="just" eaLnBrk="1" hangingPunct="1">
              <a:spcBef>
                <a:spcPts val="600"/>
              </a:spcBef>
              <a:buFont typeface="+mj-lt"/>
              <a:buAutoNum type="arabicPeriod"/>
            </a:pPr>
            <a:r>
              <a:rPr lang="en-US" altLang="ko-KR" sz="1600" kern="0" dirty="0">
                <a:cs typeface="Arial" panose="020B0604020202020204" pitchFamily="34" charset="0"/>
              </a:rPr>
              <a:t>Introduce a new framework that presents strategic implications that are more appropriate for Korea. </a:t>
            </a:r>
          </a:p>
          <a:p>
            <a:pPr marL="715963" algn="just" eaLnBrk="1" hangingPunct="1">
              <a:buFont typeface="+mj-lt"/>
              <a:buAutoNum type="arabicPeriod"/>
            </a:pPr>
            <a:r>
              <a:rPr lang="en-US" altLang="ko-KR" sz="1600" kern="0" dirty="0">
                <a:cs typeface="Arial" panose="020B0604020202020204" pitchFamily="34" charset="0"/>
              </a:rPr>
              <a:t>Review the fundamental background of Korea’s growth in detail </a:t>
            </a:r>
          </a:p>
          <a:p>
            <a:pPr marL="715963" algn="just" eaLnBrk="1" hangingPunct="1">
              <a:buFont typeface="+mj-lt"/>
              <a:buAutoNum type="arabicPeriod"/>
            </a:pPr>
            <a:r>
              <a:rPr lang="en-US" altLang="ko-KR" sz="1600" kern="0" dirty="0">
                <a:cs typeface="Arial" panose="020B0604020202020204" pitchFamily="34" charset="0"/>
              </a:rPr>
              <a:t>Evaluate Korea as a case study to provide useful guidelines for other firms, countries, and contexts (e.g., COVID-19)</a:t>
            </a:r>
          </a:p>
          <a:p>
            <a:pPr algn="just" eaLnBrk="1" hangingPunct="1"/>
            <a:endParaRPr lang="en-US" altLang="ko-KR" sz="1600" kern="0" dirty="0">
              <a:cs typeface="Arial" panose="020B0604020202020204" pitchFamily="34" charset="0"/>
            </a:endParaRPr>
          </a:p>
        </p:txBody>
      </p:sp>
    </p:spTree>
    <p:extLst>
      <p:ext uri="{BB962C8B-B14F-4D97-AF65-F5344CB8AC3E}">
        <p14:creationId xmlns:p14="http://schemas.microsoft.com/office/powerpoint/2010/main" val="1334880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4" name="제목 3">
            <a:extLst>
              <a:ext uri="{FF2B5EF4-FFF2-40B4-BE49-F238E27FC236}">
                <a16:creationId xmlns:a16="http://schemas.microsoft.com/office/drawing/2014/main" id="{47E0E431-7EC7-485C-B169-D8BC91153FB2}"/>
              </a:ext>
            </a:extLst>
          </p:cNvPr>
          <p:cNvSpPr>
            <a:spLocks noGrp="1"/>
          </p:cNvSpPr>
          <p:nvPr>
            <p:ph type="title"/>
          </p:nvPr>
        </p:nvSpPr>
        <p:spPr/>
        <p:txBody>
          <a:bodyPr>
            <a:normAutofit/>
          </a:bodyPr>
          <a:lstStyle/>
          <a:p>
            <a:r>
              <a:rPr lang="en-US" altLang="ko-KR" dirty="0"/>
              <a:t>Grading Policy</a:t>
            </a:r>
            <a:endParaRPr lang="ko-KR" altLang="en-US" dirty="0"/>
          </a:p>
        </p:txBody>
      </p:sp>
      <p:sp>
        <p:nvSpPr>
          <p:cNvPr id="9" name="Shape 112">
            <a:extLst>
              <a:ext uri="{FF2B5EF4-FFF2-40B4-BE49-F238E27FC236}">
                <a16:creationId xmlns:a16="http://schemas.microsoft.com/office/drawing/2014/main" id="{4AFEF2A0-ABF1-4685-8E73-4DC4A8EA9B6E}"/>
              </a:ext>
            </a:extLst>
          </p:cNvPr>
          <p:cNvSpPr txBox="1">
            <a:spLocks/>
          </p:cNvSpPr>
          <p:nvPr/>
        </p:nvSpPr>
        <p:spPr>
          <a:xfrm>
            <a:off x="395536" y="908720"/>
            <a:ext cx="8352928" cy="5564189"/>
          </a:xfrm>
          <a:prstGeom prst="rect">
            <a:avLst/>
          </a:prstGeom>
          <a:noFill/>
          <a:ln>
            <a:noFill/>
          </a:ln>
        </p:spPr>
        <p:txBody>
          <a:bodyPr vert="horz" lIns="0" tIns="0" rIns="0" bIns="0" rtlCol="0" anchor="t" anchorCtr="0">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28600" indent="-228600" latinLnBrk="0">
              <a:lnSpc>
                <a:spcPct val="120000"/>
              </a:lnSpc>
              <a:spcBef>
                <a:spcPts val="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Grading [total 100%]</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Professionalism: Attitude, attendance, and participation: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Weekly summary of readings for each class: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Group presentations: 25% </a:t>
            </a:r>
          </a:p>
          <a:p>
            <a:pPr marL="685800" lvl="1" indent="-228600" latinLnBrk="0">
              <a:lnSpc>
                <a:spcPct val="120000"/>
              </a:lnSpc>
              <a:spcBef>
                <a:spcPts val="0"/>
              </a:spcBef>
              <a:buClr>
                <a:schemeClr val="dk2"/>
              </a:buClr>
              <a:buSzPct val="100000"/>
              <a:buFont typeface="Times New Roman"/>
              <a:buChar char="-"/>
            </a:pPr>
            <a:r>
              <a:rPr lang="en-US" sz="1500" dirty="0">
                <a:solidFill>
                  <a:schemeClr val="dk1"/>
                </a:solidFill>
                <a:latin typeface="Arial" panose="020B0604020202020204" pitchFamily="34" charset="0"/>
                <a:cs typeface="Arial" panose="020B0604020202020204" pitchFamily="34" charset="0"/>
                <a:sym typeface="Arial"/>
              </a:rPr>
              <a:t>Final exam: 25%</a:t>
            </a:r>
          </a:p>
          <a:p>
            <a:pPr marL="685800" lvl="1" indent="-228600" latinLnBrk="0">
              <a:lnSpc>
                <a:spcPct val="120000"/>
              </a:lnSpc>
              <a:spcBef>
                <a:spcPts val="0"/>
              </a:spcBef>
              <a:buClr>
                <a:schemeClr val="dk2"/>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Professionalism (25%)</a:t>
            </a: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should attend all classes. Those who miss more than two classes may not receive a grade. Tardiness and class disturbances may be reflected in the grade. </a:t>
            </a:r>
            <a:endParaRPr lang="en-US" sz="1500" dirty="0">
              <a:latin typeface="Arial" panose="020B0604020202020204" pitchFamily="34" charset="0"/>
              <a:cs typeface="Arial" panose="020B0604020202020204" pitchFamily="34" charset="0"/>
              <a:sym typeface="Arial"/>
            </a:endParaRPr>
          </a:p>
          <a:p>
            <a:pPr marL="730250" indent="-285750" latinLnBrk="0">
              <a:lnSpc>
                <a:spcPct val="120000"/>
              </a:lnSpc>
              <a:spcBef>
                <a:spcPts val="0"/>
              </a:spcBef>
              <a:buClr>
                <a:schemeClr val="dk1"/>
              </a:buClr>
              <a:buSzPct val="100000"/>
              <a:buFontTx/>
              <a:buChar char="-"/>
            </a:pPr>
            <a:r>
              <a:rPr lang="en-US" sz="1500" dirty="0">
                <a:solidFill>
                  <a:schemeClr val="dk1"/>
                </a:solidFill>
                <a:latin typeface="Arial" panose="020B0604020202020204" pitchFamily="34" charset="0"/>
                <a:cs typeface="Arial" panose="020B0604020202020204" pitchFamily="34" charset="0"/>
                <a:sym typeface="Arial"/>
              </a:rPr>
              <a:t>Students are also required to know the Honor Code and apply it to all work and behavior in the class.</a:t>
            </a:r>
          </a:p>
          <a:p>
            <a:pPr marL="673100" indent="-228600" latinLnBrk="0">
              <a:lnSpc>
                <a:spcPct val="120000"/>
              </a:lnSpc>
              <a:spcBef>
                <a:spcPts val="0"/>
              </a:spcBef>
              <a:buClr>
                <a:schemeClr val="dk1"/>
              </a:buClr>
              <a:buSzPct val="100000"/>
              <a:buFont typeface="Times New Roman"/>
              <a:buChar char="•"/>
            </a:pPr>
            <a:endParaRPr lang="en-US" sz="1000" dirty="0">
              <a:solidFill>
                <a:schemeClr val="dk1"/>
              </a:solidFill>
              <a:latin typeface="Arial" panose="020B0604020202020204" pitchFamily="34" charset="0"/>
              <a:cs typeface="Arial" panose="020B0604020202020204" pitchFamily="34" charset="0"/>
              <a:sym typeface="Arial"/>
            </a:endParaRPr>
          </a:p>
          <a:p>
            <a:pPr marL="228600" indent="-228600" latinLnBrk="0">
              <a:lnSpc>
                <a:spcPct val="120000"/>
              </a:lnSpc>
              <a:spcBef>
                <a:spcPts val="600"/>
              </a:spcBef>
              <a:buClr>
                <a:srgbClr val="0070C0"/>
              </a:buClr>
              <a:buSzPct val="100000"/>
              <a:buFont typeface="Arial"/>
              <a:buChar char="•"/>
            </a:pPr>
            <a:r>
              <a:rPr lang="en-US" sz="1500" b="1" dirty="0">
                <a:solidFill>
                  <a:srgbClr val="2E2ECB"/>
                </a:solidFill>
                <a:latin typeface="Arial" panose="020B0604020202020204" pitchFamily="34" charset="0"/>
                <a:cs typeface="Arial" panose="020B0604020202020204" pitchFamily="34" charset="0"/>
                <a:sym typeface="Arial"/>
              </a:rPr>
              <a:t>Weekly summary (25%)</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Students are required to submit a one-page summary based on assigned each class readings (Classes 3-14). Summaries should be submitted via email to </a:t>
            </a:r>
            <a:r>
              <a:rPr lang="en-US" sz="1500" u="sng" dirty="0">
                <a:solidFill>
                  <a:schemeClr val="dk1"/>
                </a:solidFill>
                <a:latin typeface="Arial" panose="020B0604020202020204" pitchFamily="34" charset="0"/>
                <a:cs typeface="Arial" panose="020B0604020202020204" pitchFamily="34" charset="0"/>
                <a:sym typeface="Arial"/>
              </a:rPr>
              <a:t>wenyanyin2012@gmail.com</a:t>
            </a:r>
            <a:r>
              <a:rPr lang="en-US" sz="1500" dirty="0">
                <a:solidFill>
                  <a:schemeClr val="dk1"/>
                </a:solidFill>
                <a:latin typeface="Arial" panose="020B0604020202020204" pitchFamily="34" charset="0"/>
                <a:cs typeface="Arial" panose="020B0604020202020204" pitchFamily="34" charset="0"/>
                <a:sym typeface="Arial"/>
              </a:rPr>
              <a:t> at least 24 hours before class (by 2:00 pm on Monday). </a:t>
            </a:r>
          </a:p>
          <a:p>
            <a:pPr marL="641350" indent="-285750" latinLnBrk="0">
              <a:lnSpc>
                <a:spcPct val="120000"/>
              </a:lnSpc>
              <a:spcBef>
                <a:spcPts val="0"/>
              </a:spcBef>
              <a:buFontTx/>
              <a:buChar char="-"/>
            </a:pPr>
            <a:r>
              <a:rPr lang="en-US" sz="1500" dirty="0">
                <a:solidFill>
                  <a:schemeClr val="dk1"/>
                </a:solidFill>
                <a:latin typeface="Arial" panose="020B0604020202020204" pitchFamily="34" charset="0"/>
                <a:cs typeface="Arial" panose="020B0604020202020204" pitchFamily="34" charset="0"/>
                <a:sym typeface="Arial"/>
              </a:rPr>
              <a:t>The weekly summary should (</a:t>
            </a:r>
            <a:r>
              <a:rPr lang="en-US" sz="1500" dirty="0" err="1">
                <a:solidFill>
                  <a:schemeClr val="dk1"/>
                </a:solidFill>
                <a:latin typeface="Arial" panose="020B0604020202020204" pitchFamily="34" charset="0"/>
                <a:cs typeface="Arial" panose="020B0604020202020204" pitchFamily="34" charset="0"/>
                <a:sym typeface="Arial"/>
              </a:rPr>
              <a:t>i</a:t>
            </a:r>
            <a:r>
              <a:rPr lang="en-US" sz="1500" dirty="0">
                <a:solidFill>
                  <a:schemeClr val="dk1"/>
                </a:solidFill>
                <a:latin typeface="Arial" panose="020B0604020202020204" pitchFamily="34" charset="0"/>
                <a:cs typeface="Arial" panose="020B0604020202020204" pitchFamily="34" charset="0"/>
                <a:sym typeface="Arial"/>
              </a:rPr>
              <a:t>) discuss the most interesting points in the readings, and (ii) provide constructive criticism. The one-page summary should be approximately 400 to 500 words in length. </a:t>
            </a: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a:p>
            <a:pPr marL="631825" indent="-276225" latinLnBrk="0">
              <a:lnSpc>
                <a:spcPct val="120000"/>
              </a:lnSpc>
              <a:spcBef>
                <a:spcPts val="0"/>
              </a:spcBef>
              <a:buClr>
                <a:schemeClr val="dk1"/>
              </a:buClr>
              <a:buSzPct val="100000"/>
              <a:buFont typeface="Times New Roman"/>
              <a:buNone/>
            </a:pPr>
            <a:endParaRPr lang="en-US" sz="1500" dirty="0">
              <a:solidFill>
                <a:schemeClr val="dk1"/>
              </a:solidFill>
              <a:latin typeface="Arial" panose="020B0604020202020204" pitchFamily="34" charset="0"/>
              <a:cs typeface="Arial" panose="020B0604020202020204" pitchFamily="34" charset="0"/>
              <a:sym typeface="Arial"/>
            </a:endParaRPr>
          </a:p>
        </p:txBody>
      </p:sp>
      <p:sp>
        <p:nvSpPr>
          <p:cNvPr id="10" name="슬라이드 번호 개체 틀 9">
            <a:extLst>
              <a:ext uri="{FF2B5EF4-FFF2-40B4-BE49-F238E27FC236}">
                <a16:creationId xmlns:a16="http://schemas.microsoft.com/office/drawing/2014/main" id="{4200F149-AB8D-46B1-9D31-8CC3784D48B1}"/>
              </a:ext>
            </a:extLst>
          </p:cNvPr>
          <p:cNvSpPr>
            <a:spLocks noGrp="1"/>
          </p:cNvSpPr>
          <p:nvPr>
            <p:ph type="sldNum" sz="quarter" idx="10"/>
          </p:nvPr>
        </p:nvSpPr>
        <p:spPr/>
        <p:txBody>
          <a:bodyPr/>
          <a:lstStyle/>
          <a:p>
            <a:pPr>
              <a:defRPr/>
            </a:pPr>
            <a:fld id="{7661C71A-3E6F-4615-9121-02F609A98B1D}" type="slidenum">
              <a:rPr lang="en-US" altLang="ko-KR" smtClean="0">
                <a:solidFill>
                  <a:srgbClr val="000000"/>
                </a:solidFill>
              </a:rPr>
              <a:pPr>
                <a:defRPr/>
              </a:pPr>
              <a:t>3</a:t>
            </a:fld>
            <a:endParaRPr lang="en-US" altLang="ko-KR" dirty="0">
              <a:solidFill>
                <a:srgbClr val="000000"/>
              </a:solidFill>
            </a:endParaRPr>
          </a:p>
        </p:txBody>
      </p:sp>
    </p:spTree>
    <p:extLst>
      <p:ext uri="{BB962C8B-B14F-4D97-AF65-F5344CB8AC3E}">
        <p14:creationId xmlns:p14="http://schemas.microsoft.com/office/powerpoint/2010/main" val="361703157"/>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제목 1">
            <a:extLst>
              <a:ext uri="{FF2B5EF4-FFF2-40B4-BE49-F238E27FC236}">
                <a16:creationId xmlns:a16="http://schemas.microsoft.com/office/drawing/2014/main" id="{7698903E-12D7-4916-9F50-D89D6A062081}"/>
              </a:ext>
            </a:extLst>
          </p:cNvPr>
          <p:cNvSpPr>
            <a:spLocks noGrp="1"/>
          </p:cNvSpPr>
          <p:nvPr>
            <p:ph type="title"/>
          </p:nvPr>
        </p:nvSpPr>
        <p:spPr/>
        <p:txBody>
          <a:bodyPr>
            <a:normAutofit/>
          </a:bodyPr>
          <a:lstStyle/>
          <a:p>
            <a:r>
              <a:rPr lang="en-US" altLang="ko-KR" dirty="0"/>
              <a:t>Weekly Summary Format</a:t>
            </a:r>
            <a:endParaRPr lang="ko-KR" altLang="en-US" dirty="0"/>
          </a:p>
        </p:txBody>
      </p:sp>
      <p:sp>
        <p:nvSpPr>
          <p:cNvPr id="120" name="Shape 120"/>
          <p:cNvSpPr txBox="1">
            <a:spLocks noGrp="1"/>
          </p:cNvSpPr>
          <p:nvPr>
            <p:ph idx="1"/>
          </p:nvPr>
        </p:nvSpPr>
        <p:spPr>
          <a:xfrm>
            <a:off x="179388" y="1916832"/>
            <a:ext cx="8785225" cy="4248472"/>
          </a:xfrm>
          <a:prstGeom prst="rect">
            <a:avLst/>
          </a:prstGeom>
          <a:noFill/>
          <a:ln w="9525" cap="flat" cmpd="sng">
            <a:solidFill>
              <a:schemeClr val="dk1"/>
            </a:solidFill>
            <a:prstDash val="solid"/>
            <a:round/>
            <a:headEnd type="none" w="med" len="med"/>
            <a:tailEnd type="none" w="med" len="med"/>
          </a:ln>
        </p:spPr>
        <p:txBody>
          <a:bodyPr lIns="91425" tIns="45700" rIns="91425" bIns="45700" anchor="t" anchorCtr="0">
            <a:noAutofit/>
          </a:bodyPr>
          <a:lstStyle/>
          <a:p>
            <a:pPr marL="228600" marR="0" lvl="0" indent="-228600" algn="l" rtl="0">
              <a:lnSpc>
                <a:spcPct val="100000"/>
              </a:lnSpc>
              <a:spcBef>
                <a:spcPts val="0"/>
              </a:spcBef>
              <a:spcAft>
                <a:spcPts val="0"/>
              </a:spcAft>
              <a:buClr>
                <a:schemeClr val="dk1"/>
              </a:buClr>
              <a:buSzPct val="25000"/>
              <a:buFont typeface="Arial"/>
              <a:buNone/>
            </a:pPr>
            <a:r>
              <a:rPr lang="en-US" sz="1600" b="1" i="0" u="none" strike="noStrike" cap="none" dirty="0">
                <a:solidFill>
                  <a:schemeClr val="dk1"/>
                </a:solidFill>
                <a:latin typeface="Arial" panose="020B0604020202020204" pitchFamily="34" charset="0"/>
                <a:cs typeface="Arial" panose="020B0604020202020204" pitchFamily="34" charset="0"/>
                <a:sym typeface="Arial"/>
              </a:rPr>
              <a:t>Your full name</a:t>
            </a:r>
          </a:p>
          <a:p>
            <a:pPr marL="228600" lvl="0" indent="-228600">
              <a:lnSpc>
                <a:spcPct val="100000"/>
              </a:lnSpc>
              <a:spcBef>
                <a:spcPts val="0"/>
              </a:spcBef>
              <a:buClr>
                <a:schemeClr val="dk1"/>
              </a:buClr>
              <a:buSzPct val="25000"/>
              <a:buNone/>
            </a:pPr>
            <a:r>
              <a:rPr lang="en-US" sz="1600" b="1" i="0" u="none" strike="noStrike" cap="none" dirty="0">
                <a:solidFill>
                  <a:schemeClr val="dk1"/>
                </a:solidFill>
                <a:latin typeface="Arial" panose="020B0604020202020204" pitchFamily="34" charset="0"/>
                <a:cs typeface="Arial" panose="020B0604020202020204" pitchFamily="34" charset="0"/>
                <a:sym typeface="Arial"/>
              </a:rPr>
              <a:t>Class </a:t>
            </a:r>
            <a:r>
              <a:rPr lang="en-US" sz="1600" b="1" dirty="0">
                <a:solidFill>
                  <a:schemeClr val="dk1"/>
                </a:solidFill>
                <a:latin typeface="Arial" panose="020B0604020202020204" pitchFamily="34" charset="0"/>
                <a:cs typeface="Arial" panose="020B0604020202020204" pitchFamily="34" charset="0"/>
                <a:sym typeface="Arial"/>
              </a:rPr>
              <a:t>number: Section name </a:t>
            </a:r>
          </a:p>
          <a:p>
            <a:pPr marL="228600" lvl="0" indent="-228600">
              <a:lnSpc>
                <a:spcPct val="100000"/>
              </a:lnSpc>
              <a:spcBef>
                <a:spcPts val="0"/>
              </a:spcBef>
              <a:buClr>
                <a:schemeClr val="dk1"/>
              </a:buClr>
              <a:buSzPct val="25000"/>
              <a:buNone/>
            </a:pPr>
            <a:r>
              <a:rPr lang="en-US" sz="1600" dirty="0">
                <a:solidFill>
                  <a:schemeClr val="dk1"/>
                </a:solidFill>
                <a:latin typeface="Arial" panose="020B0604020202020204" pitchFamily="34" charset="0"/>
                <a:cs typeface="Arial" panose="020B0604020202020204" pitchFamily="34" charset="0"/>
                <a:sym typeface="Arial"/>
              </a:rPr>
              <a:t>(e.g., Class 3: Korea’s Economic Success: Myth or Reality?)</a:t>
            </a:r>
          </a:p>
          <a:p>
            <a:pPr marL="228600" marR="0" lvl="0" indent="-228600" algn="l" rtl="0">
              <a:lnSpc>
                <a:spcPct val="100000"/>
              </a:lnSpc>
              <a:spcBef>
                <a:spcPts val="0"/>
              </a:spcBef>
              <a:spcAft>
                <a:spcPts val="0"/>
              </a:spcAft>
              <a:buClr>
                <a:schemeClr val="dk1"/>
              </a:buClr>
              <a:buSzPct val="25000"/>
              <a:buFont typeface="Arial"/>
              <a:buNone/>
            </a:pPr>
            <a:endParaRPr sz="1600" b="0" i="0" u="none" strike="noStrike" cap="none" dirty="0">
              <a:solidFill>
                <a:schemeClr val="dk1"/>
              </a:solidFill>
              <a:latin typeface="Arial" panose="020B0604020202020204" pitchFamily="34" charset="0"/>
              <a:cs typeface="Arial" panose="020B0604020202020204" pitchFamily="34" charset="0"/>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latin typeface="Arial" panose="020B0604020202020204" pitchFamily="34" charset="0"/>
                <a:cs typeface="Arial" panose="020B0604020202020204" pitchFamily="34" charset="0"/>
                <a:sym typeface="Arial"/>
              </a:rPr>
              <a:t>Summary of the article(s)</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Uniqueness</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Main points</a:t>
            </a:r>
          </a:p>
          <a:p>
            <a:pPr marL="228600" marR="0" lvl="0" indent="-228600" algn="l" rtl="0">
              <a:lnSpc>
                <a:spcPct val="100000"/>
              </a:lnSpc>
              <a:spcBef>
                <a:spcPts val="0"/>
              </a:spcBef>
              <a:spcAft>
                <a:spcPts val="0"/>
              </a:spcAft>
              <a:buClr>
                <a:schemeClr val="dk1"/>
              </a:buClr>
              <a:buSzPct val="100000"/>
              <a:buFont typeface="Arial"/>
              <a:buNone/>
            </a:pPr>
            <a:endParaRPr sz="1600" b="1" i="0" u="none" strike="noStrike" cap="none" dirty="0">
              <a:solidFill>
                <a:schemeClr val="dk1"/>
              </a:solidFill>
              <a:latin typeface="Arial" panose="020B0604020202020204" pitchFamily="34" charset="0"/>
              <a:cs typeface="Arial" panose="020B0604020202020204" pitchFamily="34" charset="0"/>
              <a:sym typeface="Arial"/>
            </a:endParaRPr>
          </a:p>
          <a:p>
            <a:pPr marL="228600" marR="0" lvl="0" indent="-228600" algn="l" rtl="0">
              <a:lnSpc>
                <a:spcPct val="100000"/>
              </a:lnSpc>
              <a:spcBef>
                <a:spcPts val="0"/>
              </a:spcBef>
              <a:spcAft>
                <a:spcPts val="0"/>
              </a:spcAft>
              <a:buClr>
                <a:schemeClr val="dk1"/>
              </a:buClr>
              <a:buSzPct val="100000"/>
              <a:buFont typeface="Arial"/>
              <a:buChar char="•"/>
            </a:pPr>
            <a:r>
              <a:rPr lang="en-US" sz="1600" b="1" i="0" u="none" strike="noStrike" cap="none" dirty="0">
                <a:solidFill>
                  <a:schemeClr val="dk1"/>
                </a:solidFill>
                <a:latin typeface="Arial" panose="020B0604020202020204" pitchFamily="34" charset="0"/>
                <a:cs typeface="Arial" panose="020B0604020202020204" pitchFamily="34" charset="0"/>
                <a:sym typeface="Arial"/>
              </a:rPr>
              <a:t>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Constructive evaluation</a:t>
            </a:r>
          </a:p>
          <a:p>
            <a:pPr marL="685800" marR="0" lvl="1" indent="-228600" algn="l" rtl="0">
              <a:lnSpc>
                <a:spcPct val="100000"/>
              </a:lnSpc>
              <a:spcBef>
                <a:spcPts val="500"/>
              </a:spcBef>
              <a:spcAft>
                <a:spcPts val="0"/>
              </a:spcAft>
              <a:buClr>
                <a:schemeClr val="dk1"/>
              </a:buClr>
              <a:buSzPct val="100000"/>
              <a:buFont typeface="Arial"/>
              <a:buChar char="•"/>
            </a:pPr>
            <a:r>
              <a:rPr lang="en-US" sz="1600" b="0" i="0" u="none" strike="noStrike" cap="none" dirty="0">
                <a:solidFill>
                  <a:schemeClr val="dk1"/>
                </a:solidFill>
                <a:latin typeface="Arial" panose="020B0604020202020204" pitchFamily="34" charset="0"/>
                <a:cs typeface="Arial" panose="020B0604020202020204" pitchFamily="34" charset="0"/>
                <a:sym typeface="Arial"/>
              </a:rPr>
              <a:t>Possible extension</a:t>
            </a:r>
          </a:p>
          <a:p>
            <a:pPr marL="228600" marR="0" lvl="0" indent="-228600" algn="l" rtl="0">
              <a:lnSpc>
                <a:spcPct val="100000"/>
              </a:lnSpc>
              <a:spcBef>
                <a:spcPts val="1000"/>
              </a:spcBef>
              <a:buClr>
                <a:schemeClr val="dk1"/>
              </a:buClr>
              <a:buSzPct val="100000"/>
              <a:buFont typeface="Arial"/>
              <a:buNone/>
            </a:pPr>
            <a:endParaRPr sz="1600" b="0" i="0" u="none" strike="noStrike" cap="none" dirty="0">
              <a:solidFill>
                <a:schemeClr val="dk1"/>
              </a:solidFill>
              <a:latin typeface="Arial" panose="020B0604020202020204" pitchFamily="34" charset="0"/>
              <a:cs typeface="Arial" panose="020B0604020202020204" pitchFamily="34" charset="0"/>
              <a:sym typeface="Arial"/>
            </a:endParaRPr>
          </a:p>
        </p:txBody>
      </p:sp>
      <p:sp>
        <p:nvSpPr>
          <p:cNvPr id="122" name="Shape 122"/>
          <p:cNvSpPr txBox="1"/>
          <p:nvPr/>
        </p:nvSpPr>
        <p:spPr>
          <a:xfrm>
            <a:off x="453749" y="882250"/>
            <a:ext cx="8670661" cy="962574"/>
          </a:xfrm>
          <a:prstGeom prst="rect">
            <a:avLst/>
          </a:prstGeom>
          <a:noFill/>
          <a:ln>
            <a:noFill/>
          </a:ln>
        </p:spPr>
        <p:txBody>
          <a:bodyPr lIns="91425" tIns="45700" rIns="91425" bIns="45700" anchor="t" anchorCtr="0">
            <a:noAutofit/>
          </a:bodyPr>
          <a:lstStyle/>
          <a:p>
            <a:pPr marL="285750" indent="-285750" latinLnBrk="0">
              <a:lnSpc>
                <a:spcPct val="150000"/>
              </a:lnSpc>
              <a:buClr>
                <a:srgbClr val="000000"/>
              </a:buClr>
              <a:buSzPct val="100000"/>
              <a:buFont typeface="Arial"/>
              <a:buChar char="•"/>
            </a:pPr>
            <a:r>
              <a:rPr kumimoji="0" lang="en-US" altLang="ko-KR" kern="0" dirty="0">
                <a:solidFill>
                  <a:srgbClr val="C00000"/>
                </a:solidFill>
                <a:latin typeface="Arial" panose="020B0604020202020204" pitchFamily="34" charset="0"/>
                <a:ea typeface="Arial"/>
                <a:cs typeface="Arial"/>
                <a:sym typeface="Arial"/>
              </a:rPr>
              <a:t>Please title </a:t>
            </a:r>
            <a:r>
              <a:rPr kumimoji="0" lang="en-US" altLang="ko-KR" b="1" i="1" kern="0" dirty="0">
                <a:solidFill>
                  <a:srgbClr val="C00000"/>
                </a:solidFill>
                <a:latin typeface="Arial" panose="020B0604020202020204" pitchFamily="34" charset="0"/>
                <a:ea typeface="Arial"/>
                <a:cs typeface="Arial"/>
                <a:sym typeface="Arial"/>
              </a:rPr>
              <a:t>both</a:t>
            </a:r>
            <a:r>
              <a:rPr kumimoji="0" lang="en-US" altLang="ko-KR" kern="0" dirty="0">
                <a:solidFill>
                  <a:srgbClr val="C00000"/>
                </a:solidFill>
                <a:latin typeface="Arial" panose="020B0604020202020204" pitchFamily="34" charset="0"/>
                <a:ea typeface="Arial"/>
                <a:cs typeface="Arial"/>
                <a:sym typeface="Arial"/>
              </a:rPr>
              <a:t> of your email and file name as:</a:t>
            </a:r>
          </a:p>
          <a:p>
            <a:pPr algn="l" fontAlgn="auto" latinLnBrk="0">
              <a:lnSpc>
                <a:spcPct val="150000"/>
              </a:lnSpc>
              <a:spcBef>
                <a:spcPts val="0"/>
              </a:spcBef>
              <a:spcAft>
                <a:spcPts val="0"/>
              </a:spcAft>
              <a:buClr>
                <a:srgbClr val="000000"/>
              </a:buClr>
              <a:buSzPct val="100000"/>
            </a:pPr>
            <a:r>
              <a:rPr kumimoji="0" lang="en-US" sz="1600" kern="0" dirty="0">
                <a:solidFill>
                  <a:srgbClr val="000000"/>
                </a:solidFill>
                <a:latin typeface="Arial" panose="020B0604020202020204" pitchFamily="34" charset="0"/>
                <a:ea typeface="Arial"/>
                <a:cs typeface="Arial" panose="020B0604020202020204" pitchFamily="34" charset="0"/>
                <a:sym typeface="Arial"/>
              </a:rPr>
              <a:t>     “IBR Weekly </a:t>
            </a:r>
            <a:r>
              <a:rPr kumimoji="0" lang="en-US" sz="1600" kern="0" dirty="0" err="1">
                <a:solidFill>
                  <a:srgbClr val="000000"/>
                </a:solidFill>
                <a:latin typeface="Arial" panose="020B0604020202020204" pitchFamily="34" charset="0"/>
                <a:ea typeface="Arial"/>
                <a:cs typeface="Arial" panose="020B0604020202020204" pitchFamily="34" charset="0"/>
                <a:sym typeface="Arial"/>
              </a:rPr>
              <a:t>Summary_Class</a:t>
            </a:r>
            <a:r>
              <a:rPr kumimoji="0" lang="en-US" sz="1600" kern="0" dirty="0">
                <a:solidFill>
                  <a:srgbClr val="000000"/>
                </a:solidFill>
                <a:latin typeface="Arial" panose="020B0604020202020204" pitchFamily="34" charset="0"/>
                <a:ea typeface="Arial"/>
                <a:cs typeface="Arial" panose="020B0604020202020204" pitchFamily="34" charset="0"/>
                <a:sym typeface="Arial"/>
              </a:rPr>
              <a:t> #_ Your Full Name.”</a:t>
            </a:r>
          </a:p>
        </p:txBody>
      </p:sp>
      <p:sp>
        <p:nvSpPr>
          <p:cNvPr id="3" name="슬라이드 번호 개체 틀 2">
            <a:extLst>
              <a:ext uri="{FF2B5EF4-FFF2-40B4-BE49-F238E27FC236}">
                <a16:creationId xmlns:a16="http://schemas.microsoft.com/office/drawing/2014/main" id="{B4A79C78-E4AD-4F43-9A0A-7CEC94EF9ACB}"/>
              </a:ext>
            </a:extLst>
          </p:cNvPr>
          <p:cNvSpPr>
            <a:spLocks noGrp="1"/>
          </p:cNvSpPr>
          <p:nvPr>
            <p:ph type="sldNum" sz="quarter" idx="10"/>
          </p:nvPr>
        </p:nvSpPr>
        <p:spPr/>
        <p:txBody>
          <a:bodyPr/>
          <a:lstStyle/>
          <a:p>
            <a:pPr>
              <a:defRPr/>
            </a:pPr>
            <a:fld id="{7661C71A-3E6F-4615-9121-02F609A98B1D}" type="slidenum">
              <a:rPr lang="en-US" altLang="ko-KR" smtClean="0">
                <a:solidFill>
                  <a:srgbClr val="000000"/>
                </a:solidFill>
              </a:rPr>
              <a:pPr>
                <a:defRPr/>
              </a:pPr>
              <a:t>4</a:t>
            </a:fld>
            <a:endParaRPr lang="en-US" altLang="ko-KR" dirty="0">
              <a:solidFill>
                <a:srgbClr val="000000"/>
              </a:solidFill>
            </a:endParaRPr>
          </a:p>
        </p:txBody>
      </p:sp>
    </p:spTree>
    <p:extLst>
      <p:ext uri="{BB962C8B-B14F-4D97-AF65-F5344CB8AC3E}">
        <p14:creationId xmlns:p14="http://schemas.microsoft.com/office/powerpoint/2010/main" val="2396776750"/>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2" name="제목 1">
            <a:extLst>
              <a:ext uri="{FF2B5EF4-FFF2-40B4-BE49-F238E27FC236}">
                <a16:creationId xmlns:a16="http://schemas.microsoft.com/office/drawing/2014/main" id="{7F9D6AB8-A4DC-4D26-A12A-0847C300E73D}"/>
              </a:ext>
            </a:extLst>
          </p:cNvPr>
          <p:cNvSpPr>
            <a:spLocks noGrp="1"/>
          </p:cNvSpPr>
          <p:nvPr>
            <p:ph type="title"/>
          </p:nvPr>
        </p:nvSpPr>
        <p:spPr/>
        <p:txBody>
          <a:bodyPr>
            <a:normAutofit/>
          </a:bodyPr>
          <a:lstStyle/>
          <a:p>
            <a:r>
              <a:rPr lang="en-US" altLang="ko-KR" dirty="0"/>
              <a:t>Grading Policy</a:t>
            </a:r>
            <a:endParaRPr lang="ko-KR" altLang="en-US" dirty="0"/>
          </a:p>
        </p:txBody>
      </p:sp>
      <p:sp>
        <p:nvSpPr>
          <p:cNvPr id="5" name="Shape 130">
            <a:extLst>
              <a:ext uri="{FF2B5EF4-FFF2-40B4-BE49-F238E27FC236}">
                <a16:creationId xmlns:a16="http://schemas.microsoft.com/office/drawing/2014/main" id="{E19F5279-FD83-4095-9D30-5739EC00CB56}"/>
              </a:ext>
            </a:extLst>
          </p:cNvPr>
          <p:cNvSpPr txBox="1">
            <a:spLocks/>
          </p:cNvSpPr>
          <p:nvPr/>
        </p:nvSpPr>
        <p:spPr>
          <a:xfrm>
            <a:off x="323528" y="980728"/>
            <a:ext cx="8280920" cy="5688632"/>
          </a:xfrm>
          <a:prstGeom prst="rect">
            <a:avLst/>
          </a:prstGeom>
          <a:noFill/>
          <a:ln>
            <a:noFill/>
          </a:ln>
        </p:spPr>
        <p:txBody>
          <a:bodyPr lIns="0" tIns="0" rIns="0" bIns="0" anchor="t" anchorCtr="0">
            <a:noAutofit/>
          </a:bodyPr>
          <a:lstStyle>
            <a:lvl1pPr marL="342900" indent="-342900" algn="l" rtl="0" eaLnBrk="0" fontAlgn="base" latinLnBrk="1" hangingPunct="0">
              <a:spcBef>
                <a:spcPct val="20000"/>
              </a:spcBef>
              <a:spcAft>
                <a:spcPct val="0"/>
              </a:spcAft>
              <a:buClr>
                <a:schemeClr val="accent2"/>
              </a:buClr>
              <a:buFont typeface="Wingdings" panose="05000000000000000000" pitchFamily="2" charset="2"/>
              <a:buChar char="v"/>
              <a:defRPr kumimoji="1" sz="2800">
                <a:solidFill>
                  <a:schemeClr val="tx1"/>
                </a:solidFill>
                <a:latin typeface="Arial" panose="020B0604020202020204" pitchFamily="34" charset="0"/>
                <a:ea typeface="+mn-ea"/>
                <a:cs typeface="+mn-cs"/>
              </a:defRPr>
            </a:lvl1pPr>
            <a:lvl2pPr marL="742950" indent="-285750" algn="l" rtl="0" eaLnBrk="0" fontAlgn="base" latinLnBrk="1" hangingPunct="0">
              <a:spcBef>
                <a:spcPct val="20000"/>
              </a:spcBef>
              <a:spcAft>
                <a:spcPct val="0"/>
              </a:spcAft>
              <a:buChar char="–"/>
              <a:defRPr kumimoji="1" sz="2400">
                <a:solidFill>
                  <a:schemeClr val="tx1"/>
                </a:solidFill>
                <a:latin typeface="Arial" panose="020B0604020202020204" pitchFamily="34" charset="0"/>
                <a:ea typeface="+mn-ea"/>
              </a:defRPr>
            </a:lvl2pPr>
            <a:lvl3pPr marL="11430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3pPr>
            <a:lvl4pPr marL="16002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4pPr>
            <a:lvl5pPr marL="2057400" indent="-228600" algn="l" rtl="0" eaLnBrk="0" fontAlgn="base" latinLnBrk="1" hangingPunct="0">
              <a:spcBef>
                <a:spcPct val="20000"/>
              </a:spcBef>
              <a:spcAft>
                <a:spcPct val="0"/>
              </a:spcAft>
              <a:buChar char="»"/>
              <a:defRPr kumimoji="1" sz="2000">
                <a:solidFill>
                  <a:schemeClr val="tx1"/>
                </a:solidFill>
                <a:latin typeface="Arial" panose="020B0604020202020204" pitchFamily="34" charset="0"/>
                <a:ea typeface="+mn-ea"/>
              </a:defRPr>
            </a:lvl5pPr>
            <a:lvl6pPr marL="2514600" indent="-228600" algn="l" rtl="0" fontAlgn="base" latinLnBrk="1">
              <a:spcBef>
                <a:spcPct val="20000"/>
              </a:spcBef>
              <a:spcAft>
                <a:spcPct val="0"/>
              </a:spcAft>
              <a:buChar char="»"/>
              <a:defRPr kumimoji="1">
                <a:solidFill>
                  <a:schemeClr val="tx1"/>
                </a:solidFill>
                <a:latin typeface="+mn-lt"/>
                <a:ea typeface="+mn-ea"/>
              </a:defRPr>
            </a:lvl6pPr>
            <a:lvl7pPr marL="2971800" indent="-228600" algn="l" rtl="0" fontAlgn="base" latinLnBrk="1">
              <a:spcBef>
                <a:spcPct val="20000"/>
              </a:spcBef>
              <a:spcAft>
                <a:spcPct val="0"/>
              </a:spcAft>
              <a:buChar char="»"/>
              <a:defRPr kumimoji="1">
                <a:solidFill>
                  <a:schemeClr val="tx1"/>
                </a:solidFill>
                <a:latin typeface="+mn-lt"/>
                <a:ea typeface="+mn-ea"/>
              </a:defRPr>
            </a:lvl7pPr>
            <a:lvl8pPr marL="3429000" indent="-228600" algn="l" rtl="0" fontAlgn="base" latinLnBrk="1">
              <a:spcBef>
                <a:spcPct val="20000"/>
              </a:spcBef>
              <a:spcAft>
                <a:spcPct val="0"/>
              </a:spcAft>
              <a:buChar char="»"/>
              <a:defRPr kumimoji="1">
                <a:solidFill>
                  <a:schemeClr val="tx1"/>
                </a:solidFill>
                <a:latin typeface="+mn-lt"/>
                <a:ea typeface="+mn-ea"/>
              </a:defRPr>
            </a:lvl8pPr>
            <a:lvl9pPr marL="3886200" indent="-228600" algn="l" rtl="0" fontAlgn="base" latinLnBrk="1">
              <a:spcBef>
                <a:spcPct val="20000"/>
              </a:spcBef>
              <a:spcAft>
                <a:spcPct val="0"/>
              </a:spcAft>
              <a:buChar char="»"/>
              <a:defRPr kumimoji="1">
                <a:solidFill>
                  <a:schemeClr val="tx1"/>
                </a:solidFill>
                <a:latin typeface="+mn-lt"/>
                <a:ea typeface="+mn-ea"/>
              </a:defRPr>
            </a:lvl9pPr>
          </a:lstStyle>
          <a:p>
            <a:pPr marL="228600" indent="-228600" latinLnBrk="0">
              <a:lnSpc>
                <a:spcPct val="120000"/>
              </a:lnSpc>
              <a:spcBef>
                <a:spcPts val="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Group presentations (25%)</a:t>
            </a:r>
          </a:p>
          <a:p>
            <a:pPr marL="730250" indent="-285750" latinLnBrk="0">
              <a:lnSpc>
                <a:spcPct val="120000"/>
              </a:lnSpc>
              <a:spcBef>
                <a:spcPts val="600"/>
              </a:spcBef>
              <a:buClr>
                <a:schemeClr val="dk1"/>
              </a:buClr>
              <a:buSzPct val="100000"/>
              <a:buFontTx/>
              <a:buChar char="-"/>
            </a:pPr>
            <a:r>
              <a:rPr lang="en-US" sz="1600" kern="0" dirty="0">
                <a:cs typeface="Arial" panose="020B0604020202020204" pitchFamily="34" charset="0"/>
                <a:sym typeface="Arial"/>
              </a:rPr>
              <a:t>In the first session of each class, each group will give class presentations of important points from the class readings with related information and research.</a:t>
            </a:r>
          </a:p>
          <a:p>
            <a:pPr marL="730250" indent="-285750" latinLnBrk="0">
              <a:lnSpc>
                <a:spcPct val="120000"/>
              </a:lnSpc>
              <a:spcBef>
                <a:spcPts val="600"/>
              </a:spcBef>
              <a:spcAft>
                <a:spcPts val="0"/>
              </a:spcAft>
              <a:buClr>
                <a:schemeClr val="dk1"/>
              </a:buClr>
              <a:buSzPct val="100000"/>
              <a:buFontTx/>
              <a:buChar char="-"/>
            </a:pPr>
            <a:r>
              <a:rPr lang="en-US" altLang="ko-KR" sz="1600" kern="0" dirty="0">
                <a:cs typeface="Arial" panose="020B0604020202020204" pitchFamily="34" charset="0"/>
                <a:sym typeface="Arial"/>
              </a:rPr>
              <a:t>The group should submit the presentation PPT file at least 24 hours before the class of its presentation, thereby no later than </a:t>
            </a:r>
            <a:r>
              <a:rPr lang="en-US" altLang="ko-KR" sz="1600" u="sng" kern="0" dirty="0">
                <a:cs typeface="Arial" panose="020B0604020202020204" pitchFamily="34" charset="0"/>
                <a:sym typeface="Arial"/>
              </a:rPr>
              <a:t>Monday 2:00 pm </a:t>
            </a:r>
            <a:r>
              <a:rPr lang="en-US" altLang="ko-KR" sz="1600" kern="0" dirty="0">
                <a:cs typeface="Arial" panose="020B0604020202020204" pitchFamily="34" charset="0"/>
                <a:sym typeface="Arial"/>
              </a:rPr>
              <a:t>before the group’s presentation. </a:t>
            </a:r>
            <a:endParaRPr lang="en-US" sz="1600" u="sng" kern="0" dirty="0">
              <a:cs typeface="Arial" panose="020B0604020202020204" pitchFamily="34" charset="0"/>
              <a:sym typeface="Arial"/>
            </a:endParaRPr>
          </a:p>
          <a:p>
            <a:pPr marL="228600" indent="-228600" latinLnBrk="0">
              <a:lnSpc>
                <a:spcPct val="120000"/>
              </a:lnSpc>
              <a:spcBef>
                <a:spcPts val="1800"/>
              </a:spcBef>
              <a:spcAft>
                <a:spcPts val="0"/>
              </a:spcAft>
              <a:buClr>
                <a:srgbClr val="0070C0"/>
              </a:buClr>
              <a:buSzPct val="100000"/>
              <a:buFont typeface="Arial"/>
              <a:buChar char="•"/>
            </a:pPr>
            <a:r>
              <a:rPr lang="en-US" sz="1800" b="1" kern="0" dirty="0">
                <a:solidFill>
                  <a:srgbClr val="2E2ECB"/>
                </a:solidFill>
                <a:cs typeface="Arial" panose="020B0604020202020204" pitchFamily="34" charset="0"/>
                <a:sym typeface="Arial"/>
              </a:rPr>
              <a:t>Final exam (25%): Short essay-type, take-home exam</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Students will take the exam via email from 2:00 pm to 5:00 pm on December</a:t>
            </a:r>
            <a:r>
              <a:rPr lang="en-US" altLang="ko-KR" sz="1600" kern="0" dirty="0">
                <a:cs typeface="Arial" panose="020B0604020202020204" pitchFamily="34" charset="0"/>
                <a:sym typeface="Arial"/>
              </a:rPr>
              <a:t> 8</a:t>
            </a:r>
            <a:r>
              <a:rPr lang="en-US" altLang="ko-KR" sz="1600" kern="0" baseline="30000" dirty="0">
                <a:cs typeface="Arial" panose="020B0604020202020204" pitchFamily="34" charset="0"/>
                <a:sym typeface="Arial"/>
              </a:rPr>
              <a:t>th</a:t>
            </a:r>
            <a:r>
              <a:rPr lang="en-US" altLang="ko-KR" sz="1600" kern="0" dirty="0">
                <a:cs typeface="Arial" panose="020B0604020202020204" pitchFamily="34" charset="0"/>
                <a:sym typeface="Arial"/>
              </a:rPr>
              <a:t> (Class 15)</a:t>
            </a:r>
            <a:r>
              <a:rPr lang="en-US" sz="1600" kern="0" dirty="0">
                <a:cs typeface="Arial" panose="020B0604020202020204" pitchFamily="34" charset="0"/>
                <a:sym typeface="Arial"/>
              </a:rPr>
              <a:t>.</a:t>
            </a:r>
          </a:p>
          <a:p>
            <a:pPr marL="641350" indent="-285750" algn="just" latinLnBrk="0">
              <a:lnSpc>
                <a:spcPct val="120000"/>
              </a:lnSpc>
              <a:spcBef>
                <a:spcPts val="600"/>
              </a:spcBef>
              <a:spcAft>
                <a:spcPts val="0"/>
              </a:spcAft>
              <a:buClr>
                <a:schemeClr val="dk1"/>
              </a:buClr>
              <a:buSzPct val="100000"/>
              <a:buFontTx/>
              <a:buChar char="-"/>
            </a:pPr>
            <a:r>
              <a:rPr lang="en-US" sz="1600" kern="0" dirty="0">
                <a:cs typeface="Arial" panose="020B0604020202020204" pitchFamily="34" charset="0"/>
                <a:sym typeface="Arial"/>
              </a:rPr>
              <a:t>Further instructions will be given prior to the </a:t>
            </a:r>
            <a:r>
              <a:rPr lang="en-US" altLang="ko-KR" sz="1600" kern="0" dirty="0">
                <a:cs typeface="Arial" panose="020B0604020202020204" pitchFamily="34" charset="0"/>
                <a:sym typeface="Arial"/>
              </a:rPr>
              <a:t>final exam.</a:t>
            </a:r>
            <a:endParaRPr lang="en-US" sz="1600" kern="0" dirty="0">
              <a:cs typeface="Arial" panose="020B0604020202020204" pitchFamily="34" charset="0"/>
              <a:sym typeface="Arial"/>
            </a:endParaRPr>
          </a:p>
          <a:p>
            <a:pPr marL="355600" indent="0" algn="just" latinLnBrk="0">
              <a:lnSpc>
                <a:spcPct val="120000"/>
              </a:lnSpc>
              <a:spcBef>
                <a:spcPts val="600"/>
              </a:spcBef>
              <a:spcAft>
                <a:spcPts val="0"/>
              </a:spcAft>
              <a:buClr>
                <a:schemeClr val="dk1"/>
              </a:buClr>
              <a:buSzPct val="100000"/>
              <a:buFont typeface="Wingdings" panose="05000000000000000000" pitchFamily="2" charset="2"/>
              <a:buNone/>
            </a:pPr>
            <a:endParaRPr lang="en-US" sz="1600" kern="0" dirty="0">
              <a:cs typeface="Arial" panose="020B0604020202020204" pitchFamily="34" charset="0"/>
              <a:sym typeface="Arial"/>
            </a:endParaRPr>
          </a:p>
          <a:p>
            <a:pPr marL="631825" indent="-276225" algn="just" latinLnBrk="0">
              <a:lnSpc>
                <a:spcPct val="120000"/>
              </a:lnSpc>
              <a:spcBef>
                <a:spcPts val="600"/>
              </a:spcBef>
              <a:spcAft>
                <a:spcPts val="0"/>
              </a:spcAft>
              <a:buClr>
                <a:schemeClr val="dk1"/>
              </a:buClr>
              <a:buSzPct val="100000"/>
              <a:buFont typeface="Times New Roman"/>
              <a:buNone/>
            </a:pPr>
            <a:endParaRPr lang="en-US" sz="1600" kern="0" dirty="0">
              <a:solidFill>
                <a:schemeClr val="dk1"/>
              </a:solidFill>
              <a:cs typeface="Arial" panose="020B0604020202020204" pitchFamily="34" charset="0"/>
              <a:sym typeface="Arial"/>
            </a:endParaRPr>
          </a:p>
          <a:p>
            <a:pPr marL="631825" indent="-276225" algn="just" latinLnBrk="0">
              <a:lnSpc>
                <a:spcPct val="120000"/>
              </a:lnSpc>
              <a:spcBef>
                <a:spcPts val="0"/>
              </a:spcBef>
              <a:buClr>
                <a:schemeClr val="dk1"/>
              </a:buClr>
              <a:buSzPct val="100000"/>
              <a:buFont typeface="Times New Roman"/>
              <a:buNone/>
            </a:pPr>
            <a:endParaRPr lang="en-US" sz="1600" i="1" kern="0" dirty="0">
              <a:solidFill>
                <a:schemeClr val="dk1"/>
              </a:solidFill>
              <a:cs typeface="Arial" panose="020B0604020202020204" pitchFamily="34" charset="0"/>
              <a:sym typeface="Arial"/>
            </a:endParaRPr>
          </a:p>
        </p:txBody>
      </p:sp>
      <p:sp>
        <p:nvSpPr>
          <p:cNvPr id="4" name="슬라이드 번호 개체 틀 3">
            <a:extLst>
              <a:ext uri="{FF2B5EF4-FFF2-40B4-BE49-F238E27FC236}">
                <a16:creationId xmlns:a16="http://schemas.microsoft.com/office/drawing/2014/main" id="{7DDB8A1D-C2B5-4527-A4DB-2910261072A4}"/>
              </a:ext>
            </a:extLst>
          </p:cNvPr>
          <p:cNvSpPr>
            <a:spLocks noGrp="1"/>
          </p:cNvSpPr>
          <p:nvPr>
            <p:ph type="sldNum" sz="quarter" idx="10"/>
          </p:nvPr>
        </p:nvSpPr>
        <p:spPr/>
        <p:txBody>
          <a:bodyPr/>
          <a:lstStyle/>
          <a:p>
            <a:pPr>
              <a:defRPr/>
            </a:pPr>
            <a:fld id="{7661C71A-3E6F-4615-9121-02F609A98B1D}" type="slidenum">
              <a:rPr lang="en-US" altLang="ko-KR" smtClean="0">
                <a:solidFill>
                  <a:srgbClr val="000000"/>
                </a:solidFill>
              </a:rPr>
              <a:pPr>
                <a:defRPr/>
              </a:pPr>
              <a:t>5</a:t>
            </a:fld>
            <a:endParaRPr lang="en-US" altLang="ko-KR" dirty="0">
              <a:solidFill>
                <a:srgbClr val="000000"/>
              </a:solidFill>
            </a:endParaRPr>
          </a:p>
        </p:txBody>
      </p:sp>
    </p:spTree>
    <p:extLst>
      <p:ext uri="{BB962C8B-B14F-4D97-AF65-F5344CB8AC3E}">
        <p14:creationId xmlns:p14="http://schemas.microsoft.com/office/powerpoint/2010/main" val="3628104054"/>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1FDCBD8-DA70-46EE-AD3F-2CB5E370C2BA}"/>
              </a:ext>
            </a:extLst>
          </p:cNvPr>
          <p:cNvSpPr>
            <a:spLocks noGrp="1"/>
          </p:cNvSpPr>
          <p:nvPr>
            <p:ph type="title"/>
          </p:nvPr>
        </p:nvSpPr>
        <p:spPr/>
        <p:txBody>
          <a:bodyPr>
            <a:normAutofit/>
          </a:bodyPr>
          <a:lstStyle/>
          <a:p>
            <a:r>
              <a:rPr lang="en-US" altLang="ko-KR" dirty="0"/>
              <a:t>Course Materials</a:t>
            </a:r>
            <a:endParaRPr lang="ko-KR" altLang="en-US" dirty="0"/>
          </a:p>
        </p:txBody>
      </p:sp>
      <p:sp>
        <p:nvSpPr>
          <p:cNvPr id="4099" name="Rectangle 2"/>
          <p:cNvSpPr>
            <a:spLocks noGrp="1" noChangeArrowheads="1"/>
          </p:cNvSpPr>
          <p:nvPr>
            <p:ph idx="1"/>
          </p:nvPr>
        </p:nvSpPr>
        <p:spPr/>
        <p:txBody>
          <a:bodyPr>
            <a:normAutofit/>
          </a:bodyPr>
          <a:lstStyle/>
          <a:p>
            <a:pPr eaLnBrk="1" latinLnBrk="0" hangingPunct="1">
              <a:lnSpc>
                <a:spcPct val="120000"/>
              </a:lnSpc>
              <a:spcBef>
                <a:spcPts val="0"/>
              </a:spcBef>
              <a:buClr>
                <a:schemeClr val="tx2"/>
              </a:buClr>
              <a:buFont typeface="Wingdings" panose="05000000000000000000" pitchFamily="2" charset="2"/>
              <a:buChar char="u"/>
            </a:pPr>
            <a:endParaRPr lang="en-US" altLang="ko-KR" sz="1400" b="1" dirty="0">
              <a:solidFill>
                <a:srgbClr val="008080"/>
              </a:solidFill>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r>
              <a:rPr lang="en-US" altLang="ko-KR" sz="1900" b="1" dirty="0">
                <a:solidFill>
                  <a:srgbClr val="2E2ECB"/>
                </a:solidFill>
                <a:latin typeface="Arial" panose="020B0604020202020204" pitchFamily="34" charset="0"/>
                <a:cs typeface="Arial" panose="020B0604020202020204" pitchFamily="34" charset="0"/>
              </a:rPr>
              <a:t>Required Reading</a:t>
            </a:r>
            <a:r>
              <a:rPr lang="en-US" altLang="ko-KR" sz="1900" dirty="0">
                <a:solidFill>
                  <a:srgbClr val="2E2ECB"/>
                </a:solidFill>
                <a:latin typeface="Arial" panose="020B0604020202020204" pitchFamily="34" charset="0"/>
                <a:cs typeface="Arial" panose="020B0604020202020204" pitchFamily="34" charset="0"/>
              </a:rPr>
              <a:t>:</a:t>
            </a:r>
          </a:p>
          <a:p>
            <a:pPr lvl="1" eaLnBrk="1" latinLnBrk="0" hangingPunct="1">
              <a:lnSpc>
                <a:spcPct val="120000"/>
              </a:lnSpc>
              <a:spcBef>
                <a:spcPts val="0"/>
              </a:spcBef>
              <a:buClr>
                <a:srgbClr val="008080"/>
              </a:buClr>
            </a:pPr>
            <a:r>
              <a:rPr lang="en-US" altLang="ko-KR" sz="1700" dirty="0">
                <a:latin typeface="Arial" panose="020B0604020202020204" pitchFamily="34" charset="0"/>
                <a:cs typeface="Arial" panose="020B0604020202020204" pitchFamily="34" charset="0"/>
              </a:rPr>
              <a:t>Moon, H.C. (2016). </a:t>
            </a:r>
            <a:r>
              <a:rPr lang="en-US" altLang="ko-KR" sz="1700" i="1" dirty="0">
                <a:latin typeface="Arial" panose="020B0604020202020204" pitchFamily="34" charset="0"/>
                <a:cs typeface="Arial" panose="020B0604020202020204" pitchFamily="34" charset="0"/>
              </a:rPr>
              <a:t>The Strategy for Korea’s Economic Success</a:t>
            </a:r>
            <a:r>
              <a:rPr lang="en-US" altLang="ko-KR" sz="1700" dirty="0">
                <a:latin typeface="Arial" panose="020B0604020202020204" pitchFamily="34" charset="0"/>
                <a:cs typeface="Arial" panose="020B0604020202020204" pitchFamily="34" charset="0"/>
              </a:rPr>
              <a:t>. New York: Oxford University Press</a:t>
            </a:r>
          </a:p>
          <a:p>
            <a:pPr lvl="1" eaLnBrk="1" latinLnBrk="0" hangingPunct="1">
              <a:lnSpc>
                <a:spcPct val="120000"/>
              </a:lnSpc>
              <a:spcBef>
                <a:spcPts val="0"/>
              </a:spcBef>
              <a:buClr>
                <a:srgbClr val="008080"/>
              </a:buClr>
            </a:pPr>
            <a:endParaRPr lang="en-US" altLang="ko-KR" sz="1700" dirty="0">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endParaRPr lang="en-US" altLang="ko-KR" sz="900" b="1" dirty="0">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r>
              <a:rPr lang="en-US" altLang="ko-KR" sz="1900" b="1" dirty="0">
                <a:solidFill>
                  <a:srgbClr val="2E2ECB"/>
                </a:solidFill>
                <a:latin typeface="Arial" panose="020B0604020202020204" pitchFamily="34" charset="0"/>
                <a:cs typeface="Arial" panose="020B0604020202020204" pitchFamily="34" charset="0"/>
              </a:rPr>
              <a:t>Recommended: </a:t>
            </a:r>
          </a:p>
          <a:p>
            <a:pPr lvl="1" eaLnBrk="1" latinLnBrk="0" hangingPunct="1">
              <a:lnSpc>
                <a:spcPct val="120000"/>
              </a:lnSpc>
              <a:spcBef>
                <a:spcPts val="0"/>
              </a:spcBef>
              <a:buClr>
                <a:srgbClr val="008080"/>
              </a:buClr>
            </a:pPr>
            <a:r>
              <a:rPr lang="en-US" altLang="ko-KR" sz="1700" dirty="0">
                <a:latin typeface="Arial" panose="020B0604020202020204" pitchFamily="34" charset="0"/>
                <a:cs typeface="Arial" panose="020B0604020202020204" pitchFamily="34" charset="0"/>
              </a:rPr>
              <a:t>Cho, D.S. and Moon, H.C. (2013). </a:t>
            </a:r>
            <a:r>
              <a:rPr lang="en-US" altLang="ko-KR" sz="1700" i="1" dirty="0">
                <a:latin typeface="Arial" panose="020B0604020202020204" pitchFamily="34" charset="0"/>
                <a:cs typeface="Arial" panose="020B0604020202020204" pitchFamily="34" charset="0"/>
              </a:rPr>
              <a:t>From Adam Smith to Michael Porter: Evolution of Competitiveness Theory, extended edition. </a:t>
            </a:r>
            <a:r>
              <a:rPr lang="en-US" altLang="ko-KR" sz="1700" dirty="0">
                <a:latin typeface="Arial" panose="020B0604020202020204" pitchFamily="34" charset="0"/>
                <a:cs typeface="Arial" panose="020B0604020202020204" pitchFamily="34" charset="0"/>
              </a:rPr>
              <a:t>Singapore: World Scientific</a:t>
            </a:r>
          </a:p>
          <a:p>
            <a:pPr lvl="1" eaLnBrk="1" latinLnBrk="0" hangingPunct="1">
              <a:lnSpc>
                <a:spcPct val="120000"/>
              </a:lnSpc>
              <a:spcBef>
                <a:spcPts val="0"/>
              </a:spcBef>
              <a:buClr>
                <a:srgbClr val="008080"/>
              </a:buClr>
            </a:pPr>
            <a:r>
              <a:rPr lang="en-US" altLang="ko-KR" sz="1700" dirty="0">
                <a:latin typeface="Arial" panose="020B0604020202020204" pitchFamily="34" charset="0"/>
                <a:cs typeface="Arial" panose="020B0604020202020204" pitchFamily="34" charset="0"/>
              </a:rPr>
              <a:t>Additional recommended readings will be uploaded on the </a:t>
            </a:r>
            <a:r>
              <a:rPr lang="en-US" altLang="ko-KR" sz="1700" dirty="0" err="1">
                <a:latin typeface="Arial" panose="020B0604020202020204" pitchFamily="34" charset="0"/>
                <a:cs typeface="Arial" panose="020B0604020202020204" pitchFamily="34" charset="0"/>
              </a:rPr>
              <a:t>eTL</a:t>
            </a:r>
            <a:r>
              <a:rPr lang="en-US" altLang="ko-KR" sz="1700" dirty="0">
                <a:latin typeface="Arial" panose="020B0604020202020204" pitchFamily="34" charset="0"/>
                <a:cs typeface="Arial" panose="020B0604020202020204" pitchFamily="34" charset="0"/>
              </a:rPr>
              <a:t> website.</a:t>
            </a:r>
          </a:p>
          <a:p>
            <a:pPr marL="457200" lvl="1" indent="0" eaLnBrk="1" latinLnBrk="0" hangingPunct="1">
              <a:lnSpc>
                <a:spcPct val="120000"/>
              </a:lnSpc>
              <a:spcBef>
                <a:spcPts val="0"/>
              </a:spcBef>
              <a:buClr>
                <a:srgbClr val="008080"/>
              </a:buClr>
              <a:buNone/>
            </a:pPr>
            <a:endParaRPr lang="en-US" altLang="ko-KR" sz="1700" dirty="0">
              <a:latin typeface="Arial" panose="020B0604020202020204" pitchFamily="34" charset="0"/>
              <a:cs typeface="Arial" panose="020B0604020202020204" pitchFamily="34" charset="0"/>
            </a:endParaRPr>
          </a:p>
          <a:p>
            <a:pPr marL="457200" lvl="1" indent="0" eaLnBrk="1" latinLnBrk="0" hangingPunct="1">
              <a:lnSpc>
                <a:spcPct val="120000"/>
              </a:lnSpc>
              <a:spcBef>
                <a:spcPts val="0"/>
              </a:spcBef>
              <a:buClr>
                <a:srgbClr val="008080"/>
              </a:buClr>
              <a:buNone/>
            </a:pPr>
            <a:r>
              <a:rPr lang="en-US" altLang="ko-KR" sz="1700" dirty="0">
                <a:latin typeface="Arial" panose="020B0604020202020204" pitchFamily="34" charset="0"/>
                <a:cs typeface="Arial" panose="020B0604020202020204" pitchFamily="34" charset="0"/>
              </a:rPr>
              <a:t>- Students should read the materials before class, so class meetings can be used for discussion rather than for straight lecture. </a:t>
            </a:r>
          </a:p>
          <a:p>
            <a:pPr lvl="1" eaLnBrk="1" latinLnBrk="0" hangingPunct="1">
              <a:lnSpc>
                <a:spcPct val="120000"/>
              </a:lnSpc>
              <a:spcBef>
                <a:spcPts val="0"/>
              </a:spcBef>
              <a:buClr>
                <a:schemeClr val="tx2"/>
              </a:buClr>
              <a:buFontTx/>
              <a:buNone/>
            </a:pPr>
            <a:endParaRPr lang="en-US" altLang="ko-KR" sz="1600" dirty="0">
              <a:latin typeface="Arial" panose="020B0604020202020204" pitchFamily="34" charset="0"/>
              <a:cs typeface="Arial" panose="020B0604020202020204" pitchFamily="34" charset="0"/>
            </a:endParaRPr>
          </a:p>
        </p:txBody>
      </p:sp>
      <p:sp>
        <p:nvSpPr>
          <p:cNvPr id="4098" name="슬라이드 번호 개체 틀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buClr>
                <a:schemeClr val="tx2"/>
              </a:buClr>
            </a:pPr>
            <a:fld id="{378898D0-7B8C-4957-A2E6-B2DC7F697E2C}" type="slidenum">
              <a:rPr lang="en-US" altLang="ko-KR" sz="1200">
                <a:latin typeface="Arial" panose="020B0604020202020204" pitchFamily="34" charset="0"/>
                <a:cs typeface="Arial" panose="020B0604020202020204" pitchFamily="34" charset="0"/>
              </a:rPr>
              <a:pPr eaLnBrk="1" hangingPunct="1">
                <a:buClr>
                  <a:schemeClr val="tx2"/>
                </a:buClr>
              </a:pPr>
              <a:t>6</a:t>
            </a:fld>
            <a:endParaRPr lang="en-US" altLang="ko-KR" sz="120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634BC3F-C9C9-4664-ADC8-6BECB8A8DB10}"/>
              </a:ext>
            </a:extLst>
          </p:cNvPr>
          <p:cNvSpPr>
            <a:spLocks noGrp="1"/>
          </p:cNvSpPr>
          <p:nvPr>
            <p:ph type="title"/>
          </p:nvPr>
        </p:nvSpPr>
        <p:spPr>
          <a:xfrm>
            <a:off x="179388" y="66368"/>
            <a:ext cx="8208962" cy="566717"/>
          </a:xfrm>
        </p:spPr>
        <p:txBody>
          <a:bodyPr>
            <a:normAutofit/>
          </a:bodyPr>
          <a:lstStyle/>
          <a:p>
            <a:r>
              <a:rPr lang="en-US" altLang="ko-KR" dirty="0"/>
              <a:t>Course Schedule (1)</a:t>
            </a:r>
            <a:endParaRPr lang="ko-KR" altLang="en-US" dirty="0"/>
          </a:p>
        </p:txBody>
      </p:sp>
      <p:sp>
        <p:nvSpPr>
          <p:cNvPr id="6147" name="Rectangle 2"/>
          <p:cNvSpPr>
            <a:spLocks noGrp="1" noChangeArrowheads="1"/>
          </p:cNvSpPr>
          <p:nvPr>
            <p:ph idx="1"/>
          </p:nvPr>
        </p:nvSpPr>
        <p:spPr>
          <a:xfrm>
            <a:off x="179388" y="836712"/>
            <a:ext cx="8785225" cy="5543550"/>
          </a:xfrm>
        </p:spPr>
        <p:txBody>
          <a:bodyPr>
            <a:noAutofit/>
          </a:bodyPr>
          <a:lstStyle/>
          <a:p>
            <a:pPr eaLnBrk="1" hangingPunct="1">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1 (September 1): Introduction</a:t>
            </a:r>
          </a:p>
          <a:p>
            <a:pPr lvl="1" eaLnBrk="1" hangingPunct="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Course guideline</a:t>
            </a:r>
          </a:p>
          <a:p>
            <a:pPr lvl="1" eaLnBrk="1" hangingPunct="1">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Strategic thinking in international business today: Learning from Korea’s experience</a:t>
            </a:r>
          </a:p>
          <a:p>
            <a:pPr lvl="1">
              <a:lnSpc>
                <a:spcPct val="100000"/>
              </a:lnSpc>
              <a:spcBef>
                <a:spcPts val="0"/>
              </a:spcBef>
              <a:buClr>
                <a:schemeClr val="tx2"/>
              </a:buClr>
            </a:pPr>
            <a:endParaRPr lang="en-US" altLang="ko-KR" sz="1600" b="1" i="1" dirty="0">
              <a:latin typeface="Arial" panose="020B0604020202020204" pitchFamily="34" charset="0"/>
              <a:cs typeface="Arial" panose="020B0604020202020204" pitchFamily="34" charset="0"/>
            </a:endParaRPr>
          </a:p>
          <a:p>
            <a:pPr marL="179388" lvl="1" indent="-179388">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2 (September 8): Competitiveness Models</a:t>
            </a:r>
          </a:p>
          <a:p>
            <a:pPr marL="522288" lvl="2" indent="-179388">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Porter, M. E. (1990). The competitive advantage of nations, </a:t>
            </a:r>
            <a:r>
              <a:rPr lang="en-US" altLang="ko-KR" sz="1600" i="1" dirty="0">
                <a:latin typeface="Arial" panose="020B0604020202020204" pitchFamily="34" charset="0"/>
                <a:cs typeface="Arial" panose="020B0604020202020204" pitchFamily="34" charset="0"/>
              </a:rPr>
              <a:t>Harvard Business Review</a:t>
            </a:r>
            <a:r>
              <a:rPr lang="en-US" altLang="ko-KR" sz="1600" dirty="0">
                <a:latin typeface="Arial" panose="020B0604020202020204" pitchFamily="34" charset="0"/>
                <a:cs typeface="Arial" panose="020B0604020202020204" pitchFamily="34" charset="0"/>
              </a:rPr>
              <a:t>, March-April: 73-93.</a:t>
            </a:r>
          </a:p>
          <a:p>
            <a:pPr marL="522288" lvl="2" indent="-179388">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Rugman, A. M. and </a:t>
            </a:r>
            <a:r>
              <a:rPr lang="en-US" altLang="ko-KR" sz="1600" dirty="0" err="1">
                <a:latin typeface="Arial" panose="020B0604020202020204" pitchFamily="34" charset="0"/>
                <a:cs typeface="Arial" panose="020B0604020202020204" pitchFamily="34" charset="0"/>
              </a:rPr>
              <a:t>D’Cruz</a:t>
            </a:r>
            <a:r>
              <a:rPr lang="en-US" altLang="ko-KR" sz="1600" dirty="0">
                <a:latin typeface="Arial" panose="020B0604020202020204" pitchFamily="34" charset="0"/>
                <a:cs typeface="Arial" panose="020B0604020202020204" pitchFamily="34" charset="0"/>
              </a:rPr>
              <a:t>, J. R. (1993). The double diamond model of international competitiveness: The Canadian experience. </a:t>
            </a:r>
            <a:r>
              <a:rPr lang="en-US" altLang="ko-KR" sz="1600" i="1" dirty="0">
                <a:latin typeface="Arial" panose="020B0604020202020204" pitchFamily="34" charset="0"/>
                <a:cs typeface="Arial" panose="020B0604020202020204" pitchFamily="34" charset="0"/>
              </a:rPr>
              <a:t>Management International Review</a:t>
            </a:r>
            <a:r>
              <a:rPr lang="en-US" altLang="ko-KR" sz="1600" dirty="0">
                <a:latin typeface="Arial" panose="020B0604020202020204" pitchFamily="34" charset="0"/>
                <a:cs typeface="Arial" panose="020B0604020202020204" pitchFamily="34" charset="0"/>
              </a:rPr>
              <a:t>, 33(2):17-39.</a:t>
            </a:r>
          </a:p>
          <a:p>
            <a:pPr marL="522288" lvl="2" indent="-179388">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Moon, H. C., Rugman, A. M., and Verbeke, A. (1998). A generalized double diamond model approach to the global competitiveness of Korea and Singapore, </a:t>
            </a:r>
            <a:r>
              <a:rPr lang="en-US" altLang="ko-KR" sz="1600" i="1" dirty="0">
                <a:latin typeface="Arial" panose="020B0604020202020204" pitchFamily="34" charset="0"/>
                <a:cs typeface="Arial" panose="020B0604020202020204" pitchFamily="34" charset="0"/>
              </a:rPr>
              <a:t>International Business Review</a:t>
            </a:r>
            <a:r>
              <a:rPr lang="en-US" altLang="ko-KR" sz="1600" dirty="0">
                <a:latin typeface="Arial" panose="020B0604020202020204" pitchFamily="34" charset="0"/>
                <a:cs typeface="Arial" panose="020B0604020202020204" pitchFamily="34" charset="0"/>
              </a:rPr>
              <a:t>, 7(2): 135-150.</a:t>
            </a:r>
          </a:p>
          <a:p>
            <a:pPr marL="522288" lvl="2" indent="-179388">
              <a:lnSpc>
                <a:spcPct val="100000"/>
              </a:lnSpc>
              <a:spcBef>
                <a:spcPts val="0"/>
              </a:spcBef>
              <a:buClr>
                <a:schemeClr val="tx2"/>
              </a:buClr>
            </a:pPr>
            <a:endParaRPr lang="en-US" altLang="ko-KR" sz="1600" dirty="0">
              <a:latin typeface="Arial" panose="020B0604020202020204" pitchFamily="34" charset="0"/>
              <a:cs typeface="Arial" panose="020B0604020202020204" pitchFamily="34" charset="0"/>
            </a:endParaRPr>
          </a:p>
          <a:p>
            <a:pPr marL="179388" lvl="1" indent="-179388">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3 (September 15): Korea’s Economic Success: Myth or Reality? </a:t>
            </a:r>
          </a:p>
          <a:p>
            <a:pPr lvl="1" latinLnBrk="0">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Chapter 1: Foundations of Korea’s Economic Development</a:t>
            </a:r>
          </a:p>
          <a:p>
            <a:pPr marL="342900" lvl="1" indent="0" latinLnBrk="0">
              <a:lnSpc>
                <a:spcPct val="100000"/>
              </a:lnSpc>
              <a:spcBef>
                <a:spcPts val="0"/>
              </a:spcBef>
              <a:buClr>
                <a:schemeClr val="tx2"/>
              </a:buClr>
              <a:buNone/>
            </a:pPr>
            <a:r>
              <a:rPr lang="en-US" altLang="ko-KR" sz="1600" dirty="0">
                <a:latin typeface="Arial" panose="020B0604020202020204" pitchFamily="34" charset="0"/>
                <a:cs typeface="Arial" panose="020B0604020202020204" pitchFamily="34" charset="0"/>
              </a:rPr>
              <a:t>   - Education, chaebol, and industrial policy</a:t>
            </a:r>
          </a:p>
          <a:p>
            <a:pPr lvl="1" latinLnBrk="0">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Student introduction: One-page C.V. with photo</a:t>
            </a:r>
          </a:p>
          <a:p>
            <a:pPr marL="342900" lvl="1" indent="0">
              <a:lnSpc>
                <a:spcPct val="100000"/>
              </a:lnSpc>
              <a:spcBef>
                <a:spcPts val="0"/>
              </a:spcBef>
              <a:buClr>
                <a:schemeClr val="tx2"/>
              </a:buClr>
              <a:buNone/>
            </a:pPr>
            <a:r>
              <a:rPr lang="en-US" altLang="ko-KR" sz="1600" dirty="0">
                <a:solidFill>
                  <a:srgbClr val="FF0000"/>
                </a:solidFill>
                <a:latin typeface="Arial" panose="020B0604020202020204" pitchFamily="34" charset="0"/>
                <a:cs typeface="Arial" panose="020B0604020202020204" pitchFamily="34" charset="0"/>
              </a:rPr>
              <a:t>   - Groups will be formed</a:t>
            </a:r>
          </a:p>
          <a:p>
            <a:pPr lvl="1">
              <a:lnSpc>
                <a:spcPct val="100000"/>
              </a:lnSpc>
              <a:spcBef>
                <a:spcPts val="0"/>
              </a:spcBef>
              <a:buClr>
                <a:schemeClr val="tx2"/>
              </a:buClr>
            </a:pPr>
            <a:endParaRPr lang="en-US" altLang="ko-KR" sz="1600" dirty="0">
              <a:solidFill>
                <a:srgbClr val="FF0000"/>
              </a:solidFill>
              <a:latin typeface="Arial" panose="020B0604020202020204" pitchFamily="34" charset="0"/>
              <a:cs typeface="Arial" panose="020B0604020202020204" pitchFamily="34" charset="0"/>
            </a:endParaRPr>
          </a:p>
          <a:p>
            <a:pPr>
              <a:lnSpc>
                <a:spcPct val="10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 Class 4 (September 22): Government Leadership </a:t>
            </a:r>
            <a:endParaRPr lang="en-US" altLang="ko-KR" sz="1600" dirty="0">
              <a:solidFill>
                <a:srgbClr val="FF0000"/>
              </a:solidFill>
              <a:latin typeface="Arial" panose="020B0604020202020204" pitchFamily="34" charset="0"/>
              <a:cs typeface="Arial" panose="020B0604020202020204" pitchFamily="34" charset="0"/>
            </a:endParaRPr>
          </a:p>
          <a:p>
            <a:pPr lvl="1" latinLnBrk="0">
              <a:lnSpc>
                <a:spcPct val="100000"/>
              </a:lnSpc>
              <a:spcBef>
                <a:spcPts val="0"/>
              </a:spcBef>
              <a:buClr>
                <a:schemeClr val="tx2"/>
              </a:buClr>
            </a:pPr>
            <a:r>
              <a:rPr lang="en-US" altLang="ko-KR" sz="1600" dirty="0">
                <a:latin typeface="Arial" panose="020B0604020202020204" pitchFamily="34" charset="0"/>
                <a:cs typeface="Arial" panose="020B0604020202020204" pitchFamily="34" charset="0"/>
              </a:rPr>
              <a:t>Chapter 2: Korean Government Leadership for National Growth </a:t>
            </a:r>
          </a:p>
          <a:p>
            <a:pPr marL="342900" lvl="1" indent="0" latinLnBrk="0">
              <a:lnSpc>
                <a:spcPct val="100000"/>
              </a:lnSpc>
              <a:spcBef>
                <a:spcPts val="0"/>
              </a:spcBef>
              <a:buClr>
                <a:schemeClr val="tx2"/>
              </a:buClr>
              <a:buNone/>
            </a:pPr>
            <a:r>
              <a:rPr lang="en-US" altLang="ko-KR" sz="1600" dirty="0">
                <a:latin typeface="Arial" panose="020B0604020202020204" pitchFamily="34" charset="0"/>
                <a:cs typeface="Arial" panose="020B0604020202020204" pitchFamily="34" charset="0"/>
              </a:rPr>
              <a:t>   - Major policies and their developments by Korea’s presidents</a:t>
            </a:r>
          </a:p>
          <a:p>
            <a:pPr lvl="1" latinLnBrk="0">
              <a:lnSpc>
                <a:spcPct val="100000"/>
              </a:lnSpc>
              <a:spcBef>
                <a:spcPts val="0"/>
              </a:spcBef>
              <a:buClr>
                <a:schemeClr val="tx2"/>
              </a:buClr>
            </a:pPr>
            <a:endParaRPr lang="en-US" altLang="ko-KR" sz="1600" dirty="0">
              <a:latin typeface="Arial" panose="020B0604020202020204" pitchFamily="34" charset="0"/>
              <a:cs typeface="Arial" panose="020B0604020202020204" pitchFamily="34" charset="0"/>
            </a:endParaRPr>
          </a:p>
        </p:txBody>
      </p:sp>
      <p:sp>
        <p:nvSpPr>
          <p:cNvPr id="6146" name="슬라이드 번호 개체 틀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83B8C15-F8D9-4C23-A732-7D0C865B9460}" type="slidenum">
              <a:rPr lang="en-US" altLang="ko-KR" sz="1200">
                <a:latin typeface="Arial" panose="020B0604020202020204" pitchFamily="34" charset="0"/>
                <a:cs typeface="Arial" panose="020B0604020202020204" pitchFamily="34" charset="0"/>
              </a:rPr>
              <a:pPr eaLnBrk="1" hangingPunct="1"/>
              <a:t>7</a:t>
            </a:fld>
            <a:endParaRPr lang="en-US" altLang="ko-KR" sz="120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a:extLst>
              <a:ext uri="{FF2B5EF4-FFF2-40B4-BE49-F238E27FC236}">
                <a16:creationId xmlns:a16="http://schemas.microsoft.com/office/drawing/2014/main" id="{C66BCEC8-5D28-4DD5-9B6D-2F412D52E6CE}"/>
              </a:ext>
            </a:extLst>
          </p:cNvPr>
          <p:cNvSpPr>
            <a:spLocks noGrp="1"/>
          </p:cNvSpPr>
          <p:nvPr>
            <p:ph type="title"/>
          </p:nvPr>
        </p:nvSpPr>
        <p:spPr/>
        <p:txBody>
          <a:bodyPr>
            <a:normAutofit/>
          </a:bodyPr>
          <a:lstStyle/>
          <a:p>
            <a:r>
              <a:rPr lang="en-US" altLang="ko-KR" dirty="0"/>
              <a:t>Course Schedule (2)</a:t>
            </a:r>
            <a:endParaRPr lang="ko-KR" altLang="en-US" dirty="0"/>
          </a:p>
        </p:txBody>
      </p:sp>
      <p:sp>
        <p:nvSpPr>
          <p:cNvPr id="6146" name="슬라이드 번호 개체 틀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483B8C15-F8D9-4C23-A732-7D0C865B9460}" type="slidenum">
              <a:rPr lang="en-US" altLang="ko-KR" sz="1200">
                <a:latin typeface="Arial" panose="020B0604020202020204" pitchFamily="34" charset="0"/>
                <a:cs typeface="Arial" panose="020B0604020202020204" pitchFamily="34" charset="0"/>
              </a:rPr>
              <a:pPr eaLnBrk="1" hangingPunct="1"/>
              <a:t>8</a:t>
            </a:fld>
            <a:endParaRPr lang="en-US" altLang="ko-KR" sz="1200" dirty="0">
              <a:latin typeface="Arial" panose="020B0604020202020204" pitchFamily="34" charset="0"/>
              <a:cs typeface="Arial" panose="020B0604020202020204" pitchFamily="34" charset="0"/>
            </a:endParaRPr>
          </a:p>
        </p:txBody>
      </p:sp>
      <p:sp>
        <p:nvSpPr>
          <p:cNvPr id="7" name="Rectangle 2"/>
          <p:cNvSpPr txBox="1">
            <a:spLocks noChangeArrowheads="1"/>
          </p:cNvSpPr>
          <p:nvPr/>
        </p:nvSpPr>
        <p:spPr>
          <a:xfrm>
            <a:off x="323528" y="809490"/>
            <a:ext cx="8496944" cy="5884764"/>
          </a:xfrm>
          <a:prstGeom prst="rect">
            <a:avLst/>
          </a:prstGeom>
        </p:spPr>
        <p:txBody>
          <a:bodyPr>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nSpc>
                <a:spcPct val="120000"/>
              </a:lnSpc>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5 (September 29): Business Leadership</a:t>
            </a:r>
            <a:endParaRPr lang="en-US" altLang="ko-KR" sz="1600" dirty="0">
              <a:solidFill>
                <a:srgbClr val="FF0000"/>
              </a:solidFill>
              <a:latin typeface="Arial" panose="020B0604020202020204" pitchFamily="34" charset="0"/>
              <a:cs typeface="Arial" panose="020B0604020202020204" pitchFamily="34" charset="0"/>
            </a:endParaRPr>
          </a:p>
          <a:p>
            <a:pPr lvl="1" latinLnBrk="0">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Chapter 3: Korean Business Leadership for Corporate Growth</a:t>
            </a:r>
          </a:p>
          <a:p>
            <a:pPr marL="342900" lvl="1" indent="0" latinLnBrk="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CEOs of POSCO, Samsung, and Hyundai</a:t>
            </a:r>
          </a:p>
          <a:p>
            <a:pPr marL="342900" lvl="1" indent="0">
              <a:lnSpc>
                <a:spcPct val="110000"/>
              </a:lnSpc>
              <a:spcBef>
                <a:spcPts val="0"/>
              </a:spcBef>
              <a:spcAft>
                <a:spcPts val="600"/>
              </a:spcAft>
              <a:buClr>
                <a:schemeClr val="tx2"/>
              </a:buClr>
              <a:buFont typeface="Arial" panose="020B0604020202020204" pitchFamily="34" charset="0"/>
              <a:buNone/>
            </a:pPr>
            <a:endParaRPr lang="en-US" altLang="ko-KR" sz="1600" dirty="0">
              <a:latin typeface="Arial" panose="020B0604020202020204" pitchFamily="34" charset="0"/>
              <a:cs typeface="Arial" panose="020B0604020202020204" pitchFamily="34" charset="0"/>
            </a:endParaRPr>
          </a:p>
          <a:p>
            <a:pPr latinLnBrk="0">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6 (October 6) New Analytical Framework: The ABCD Model</a:t>
            </a:r>
            <a:endParaRPr lang="en-US" altLang="ko-KR" sz="1600" dirty="0">
              <a:solidFill>
                <a:schemeClr val="accent2"/>
              </a:solidFill>
              <a:latin typeface="Arial" panose="020B0604020202020204" pitchFamily="34" charset="0"/>
              <a:cs typeface="Arial" panose="020B0604020202020204" pitchFamily="34" charset="0"/>
            </a:endParaRPr>
          </a:p>
          <a:p>
            <a:pPr lvl="1" latinLnBrk="0">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Chapter 4: The ABCD Model: The Success Factors of Korea’s Economic Success</a:t>
            </a:r>
          </a:p>
          <a:p>
            <a:pPr marL="342900" lvl="1" indent="0" latinLnBrk="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Basic concepts and introduction of the model</a:t>
            </a:r>
            <a:endParaRPr lang="en-US" altLang="ko-KR" sz="1600" dirty="0">
              <a:solidFill>
                <a:schemeClr val="accent2"/>
              </a:solidFill>
              <a:latin typeface="Arial" panose="020B0604020202020204" pitchFamily="34" charset="0"/>
              <a:cs typeface="Arial" panose="020B0604020202020204" pitchFamily="34" charset="0"/>
            </a:endParaRPr>
          </a:p>
          <a:p>
            <a:pPr marL="457200" lvl="1" indent="0" latinLnBrk="0">
              <a:spcBef>
                <a:spcPts val="0"/>
              </a:spcBef>
              <a:buClr>
                <a:schemeClr val="tx2"/>
              </a:buClr>
              <a:buFont typeface="Arial" panose="020B0604020202020204" pitchFamily="34" charset="0"/>
              <a:buNone/>
            </a:pPr>
            <a:endParaRPr lang="en-US" altLang="ko-KR" sz="1600" dirty="0">
              <a:solidFill>
                <a:schemeClr val="accent2"/>
              </a:solidFill>
              <a:latin typeface="Arial" panose="020B0604020202020204" pitchFamily="34" charset="0"/>
              <a:cs typeface="Arial" panose="020B0604020202020204" pitchFamily="34" charset="0"/>
            </a:endParaRPr>
          </a:p>
          <a:p>
            <a:pPr latinLnBrk="0">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7 (October 13) ABCD Model – Theory</a:t>
            </a:r>
            <a:endParaRPr lang="en-US" altLang="ko-KR" sz="160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Chapter 5: The ABCD Model: Theoretical Foundation</a:t>
            </a:r>
          </a:p>
          <a:p>
            <a:pPr marL="342900" lvl="1" indent="0">
              <a:lnSpc>
                <a:spcPct val="120000"/>
              </a:lnSpc>
              <a:spcBef>
                <a:spcPts val="0"/>
              </a:spcBef>
              <a:buClr>
                <a:schemeClr val="tx2"/>
              </a:buClr>
              <a:buFont typeface="Arial" panose="020B0604020202020204" pitchFamily="34" charset="0"/>
              <a:buNone/>
            </a:pPr>
            <a:r>
              <a:rPr lang="en-US" altLang="ko-KR" sz="1600" dirty="0">
                <a:latin typeface="Arial" panose="020B0604020202020204" pitchFamily="34" charset="0"/>
                <a:cs typeface="Arial" panose="020B0604020202020204" pitchFamily="34" charset="0"/>
              </a:rPr>
              <a:t>   - Evolution from existing business and economic theories</a:t>
            </a:r>
          </a:p>
          <a:p>
            <a:pPr marL="342900" lvl="1" indent="0">
              <a:lnSpc>
                <a:spcPct val="120000"/>
              </a:lnSpc>
              <a:spcBef>
                <a:spcPts val="0"/>
              </a:spcBef>
              <a:buClr>
                <a:schemeClr val="tx2"/>
              </a:buClr>
              <a:buFont typeface="Arial" panose="020B0604020202020204" pitchFamily="34" charset="0"/>
              <a:buNone/>
            </a:pPr>
            <a:endParaRPr lang="en-US" altLang="ko-KR" sz="1600" dirty="0">
              <a:latin typeface="Arial" panose="020B0604020202020204" pitchFamily="34" charset="0"/>
              <a:cs typeface="Arial" panose="020B0604020202020204" pitchFamily="34" charset="0"/>
            </a:endParaRPr>
          </a:p>
          <a:p>
            <a:pPr latinLnBrk="0">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8 (October 20) ABCD Model – Case Studies</a:t>
            </a:r>
            <a:endParaRPr lang="en-US" altLang="ko-KR" sz="160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Chapter 6: The ABCD Model: Applications to Korea’s Three Successful Firms</a:t>
            </a:r>
          </a:p>
          <a:p>
            <a:pPr marL="342900" lvl="1" indent="0">
              <a:lnSpc>
                <a:spcPct val="120000"/>
              </a:lnSpc>
              <a:spcBef>
                <a:spcPts val="0"/>
              </a:spcBef>
              <a:buClr>
                <a:schemeClr val="tx2"/>
              </a:buClr>
              <a:buNone/>
            </a:pPr>
            <a:r>
              <a:rPr lang="en-US" altLang="ko-KR" sz="1600" dirty="0">
                <a:latin typeface="Arial" panose="020B0604020202020204" pitchFamily="34" charset="0"/>
                <a:cs typeface="Arial" panose="020B0604020202020204" pitchFamily="34" charset="0"/>
              </a:rPr>
              <a:t>   - POSCO, Samsung Electronics, and Hyundai Motors</a:t>
            </a:r>
          </a:p>
          <a:p>
            <a:pPr marL="342900" lvl="1" indent="0" latinLnBrk="0">
              <a:lnSpc>
                <a:spcPct val="120000"/>
              </a:lnSpc>
              <a:spcBef>
                <a:spcPts val="0"/>
              </a:spcBef>
              <a:buClr>
                <a:schemeClr val="tx2"/>
              </a:buClr>
              <a:buNone/>
            </a:pPr>
            <a:endParaRPr lang="en-US" altLang="ko-KR" sz="1600" dirty="0">
              <a:solidFill>
                <a:srgbClr val="FF0000"/>
              </a:solidFill>
              <a:latin typeface="Arial" panose="020B0604020202020204" pitchFamily="34" charset="0"/>
              <a:cs typeface="Arial" panose="020B0604020202020204" pitchFamily="34" charset="0"/>
            </a:endParaRPr>
          </a:p>
          <a:p>
            <a:pPr>
              <a:spcBef>
                <a:spcPts val="0"/>
              </a:spcBef>
              <a:buClr>
                <a:schemeClr val="tx2"/>
              </a:buClr>
            </a:pPr>
            <a:r>
              <a:rPr lang="en-US" altLang="ko-KR" sz="1600" b="1" dirty="0">
                <a:solidFill>
                  <a:srgbClr val="2E2ECB"/>
                </a:solidFill>
                <a:latin typeface="Arial" panose="020B0604020202020204" pitchFamily="34" charset="0"/>
                <a:cs typeface="Arial" panose="020B0604020202020204" pitchFamily="34" charset="0"/>
              </a:rPr>
              <a:t>Class 9 (October 27) International Competitiveness – Nation</a:t>
            </a:r>
            <a:endParaRPr lang="en-US" altLang="ko-KR" sz="160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600" dirty="0">
                <a:latin typeface="Arial" panose="020B0604020202020204" pitchFamily="34" charset="0"/>
                <a:cs typeface="Arial" panose="020B0604020202020204" pitchFamily="34" charset="0"/>
              </a:rPr>
              <a:t>Chapter 7: Internationalization at the National Level</a:t>
            </a:r>
          </a:p>
          <a:p>
            <a:pPr marL="342900" lvl="1" indent="0">
              <a:lnSpc>
                <a:spcPct val="120000"/>
              </a:lnSpc>
              <a:spcBef>
                <a:spcPts val="0"/>
              </a:spcBef>
              <a:buClr>
                <a:schemeClr val="tx2"/>
              </a:buClr>
              <a:buNone/>
            </a:pPr>
            <a:r>
              <a:rPr lang="en-US" altLang="ko-KR" sz="1600" dirty="0">
                <a:latin typeface="Arial" panose="020B0604020202020204" pitchFamily="34" charset="0"/>
                <a:cs typeface="Arial" panose="020B0604020202020204" pitchFamily="34" charset="0"/>
              </a:rPr>
              <a:t>   - Open door policies and opportunity for growth</a:t>
            </a:r>
          </a:p>
          <a:p>
            <a:pPr marL="342900" lvl="1" indent="0">
              <a:lnSpc>
                <a:spcPct val="120000"/>
              </a:lnSpc>
              <a:spcBef>
                <a:spcPts val="0"/>
              </a:spcBef>
              <a:buClr>
                <a:schemeClr val="tx2"/>
              </a:buClr>
              <a:buNone/>
            </a:pPr>
            <a:endParaRPr lang="en-US" altLang="ko-KR" sz="1600" dirty="0">
              <a:latin typeface="Arial" panose="020B0604020202020204" pitchFamily="34" charset="0"/>
              <a:cs typeface="Arial" panose="020B0604020202020204" pitchFamily="34" charset="0"/>
            </a:endParaRPr>
          </a:p>
          <a:p>
            <a:pPr lvl="1">
              <a:lnSpc>
                <a:spcPct val="120000"/>
              </a:lnSpc>
              <a:spcBef>
                <a:spcPts val="0"/>
              </a:spcBef>
              <a:buClr>
                <a:srgbClr val="008080"/>
              </a:buClr>
            </a:pPr>
            <a:endParaRPr lang="en-US" altLang="ko-K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8655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9B6AF32-2FDB-46A3-B4FF-4FFA5FEB3090}"/>
              </a:ext>
            </a:extLst>
          </p:cNvPr>
          <p:cNvSpPr>
            <a:spLocks noGrp="1"/>
          </p:cNvSpPr>
          <p:nvPr>
            <p:ph type="title"/>
          </p:nvPr>
        </p:nvSpPr>
        <p:spPr>
          <a:xfrm>
            <a:off x="179388" y="26612"/>
            <a:ext cx="8208962" cy="566717"/>
          </a:xfrm>
        </p:spPr>
        <p:txBody>
          <a:bodyPr>
            <a:normAutofit/>
          </a:bodyPr>
          <a:lstStyle/>
          <a:p>
            <a:r>
              <a:rPr lang="en-US" altLang="ko-KR" dirty="0"/>
              <a:t>Course Schedule (3)</a:t>
            </a:r>
            <a:endParaRPr lang="ko-KR" altLang="en-US" dirty="0"/>
          </a:p>
        </p:txBody>
      </p:sp>
      <p:sp>
        <p:nvSpPr>
          <p:cNvPr id="7170" name="슬라이드 번호 개체 틀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Times New Roman" panose="02020603050405020304" pitchFamily="18" charset="0"/>
                <a:ea typeface="굴림" panose="020B0600000101010101" pitchFamily="50" charset="-127"/>
              </a:defRPr>
            </a:lvl1pPr>
            <a:lvl2pPr marL="742950" indent="-285750" eaLnBrk="0" hangingPunct="0">
              <a:defRPr kumimoji="1" sz="1400">
                <a:solidFill>
                  <a:schemeClr val="tx1"/>
                </a:solidFill>
                <a:latin typeface="Times New Roman" panose="02020603050405020304" pitchFamily="18" charset="0"/>
                <a:ea typeface="굴림" panose="020B0600000101010101" pitchFamily="50" charset="-127"/>
              </a:defRPr>
            </a:lvl2pPr>
            <a:lvl3pPr marL="1143000" indent="-228600" eaLnBrk="0" hangingPunct="0">
              <a:defRPr kumimoji="1" sz="1400">
                <a:solidFill>
                  <a:schemeClr val="tx1"/>
                </a:solidFill>
                <a:latin typeface="Times New Roman" panose="02020603050405020304" pitchFamily="18" charset="0"/>
                <a:ea typeface="굴림" panose="020B0600000101010101" pitchFamily="50" charset="-127"/>
              </a:defRPr>
            </a:lvl3pPr>
            <a:lvl4pPr marL="1600200" indent="-228600" eaLnBrk="0" hangingPunct="0">
              <a:defRPr kumimoji="1" sz="1400">
                <a:solidFill>
                  <a:schemeClr val="tx1"/>
                </a:solidFill>
                <a:latin typeface="Times New Roman" panose="02020603050405020304" pitchFamily="18" charset="0"/>
                <a:ea typeface="굴림" panose="020B0600000101010101" pitchFamily="50" charset="-127"/>
              </a:defRPr>
            </a:lvl4pPr>
            <a:lvl5pPr marL="2057400" indent="-228600" eaLnBrk="0" hangingPunct="0">
              <a:defRPr kumimoji="1" sz="1400">
                <a:solidFill>
                  <a:schemeClr val="tx1"/>
                </a:solidFill>
                <a:latin typeface="Times New Roman" panose="02020603050405020304" pitchFamily="18" charset="0"/>
                <a:ea typeface="굴림" panose="020B0600000101010101" pitchFamily="50" charset="-127"/>
              </a:defRPr>
            </a:lvl5pPr>
            <a:lvl6pPr marL="25146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6pPr>
            <a:lvl7pPr marL="29718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7pPr>
            <a:lvl8pPr marL="34290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8pPr>
            <a:lvl9pPr marL="3886200" indent="-228600" algn="r" eaLnBrk="0" fontAlgn="base" hangingPunct="0">
              <a:spcBef>
                <a:spcPct val="0"/>
              </a:spcBef>
              <a:spcAft>
                <a:spcPct val="0"/>
              </a:spcAft>
              <a:defRPr kumimoji="1" sz="1400">
                <a:solidFill>
                  <a:schemeClr val="tx1"/>
                </a:solidFill>
                <a:latin typeface="Times New Roman" panose="02020603050405020304" pitchFamily="18" charset="0"/>
                <a:ea typeface="굴림" panose="020B0600000101010101" pitchFamily="50" charset="-127"/>
              </a:defRPr>
            </a:lvl9pPr>
          </a:lstStyle>
          <a:p>
            <a:pPr eaLnBrk="1" hangingPunct="1"/>
            <a:fld id="{D8E847E5-7A77-43AB-9E94-3BF762F3A6E1}" type="slidenum">
              <a:rPr lang="en-US" altLang="ko-KR" sz="1200">
                <a:latin typeface="Arial" panose="020B0604020202020204" pitchFamily="34" charset="0"/>
                <a:cs typeface="Arial" panose="020B0604020202020204" pitchFamily="34" charset="0"/>
              </a:rPr>
              <a:pPr eaLnBrk="1" hangingPunct="1"/>
              <a:t>9</a:t>
            </a:fld>
            <a:endParaRPr lang="en-US" altLang="ko-KR" sz="1200">
              <a:latin typeface="Arial" panose="020B0604020202020204" pitchFamily="34" charset="0"/>
              <a:cs typeface="Arial" panose="020B0604020202020204" pitchFamily="34" charset="0"/>
            </a:endParaRPr>
          </a:p>
        </p:txBody>
      </p:sp>
      <p:sp>
        <p:nvSpPr>
          <p:cNvPr id="7" name="Rectangle 2"/>
          <p:cNvSpPr txBox="1">
            <a:spLocks noChangeArrowheads="1"/>
          </p:cNvSpPr>
          <p:nvPr/>
        </p:nvSpPr>
        <p:spPr>
          <a:xfrm>
            <a:off x="323528" y="708810"/>
            <a:ext cx="8640960" cy="5983009"/>
          </a:xfrm>
          <a:prstGeom prst="rect">
            <a:avLst/>
          </a:prstGeom>
        </p:spPr>
        <p:txBody>
          <a:bodyPr anchor="ctr">
            <a:noAutofit/>
          </a:bodyPr>
          <a:lst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Arial Unicode MS" panose="020B0604020202020204"/>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Arial Unicode MS" panose="020B0604020202020204"/>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Arial Unicode MS" panose="020B0604020202020204"/>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Arial Unicode MS" panose="020B0604020202020204"/>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ts val="0"/>
              </a:spcBef>
              <a:buClr>
                <a:schemeClr val="tx2"/>
              </a:buClr>
            </a:pPr>
            <a:r>
              <a:rPr lang="en-US" altLang="ko-KR" sz="1500" b="1" dirty="0">
                <a:solidFill>
                  <a:srgbClr val="2E2ECB"/>
                </a:solidFill>
                <a:latin typeface="Arial" panose="020B0604020202020204" pitchFamily="34" charset="0"/>
                <a:cs typeface="Arial" panose="020B0604020202020204" pitchFamily="34" charset="0"/>
              </a:rPr>
              <a:t>Class 10 (November 3) International Competitiveness – Business</a:t>
            </a:r>
            <a:endParaRPr lang="en-US" altLang="ko-KR" sz="1500" dirty="0">
              <a:solidFill>
                <a:srgbClr val="FF0000"/>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dirty="0">
                <a:latin typeface="Arial" panose="020B0604020202020204" pitchFamily="34" charset="0"/>
                <a:cs typeface="Arial" panose="020B0604020202020204" pitchFamily="34" charset="0"/>
              </a:rPr>
              <a:t>Chapter 8: Internationalization at the Firm Level</a:t>
            </a:r>
          </a:p>
          <a:p>
            <a:pPr marL="342900" lvl="1" indent="0">
              <a:lnSpc>
                <a:spcPct val="120000"/>
              </a:lnSpc>
              <a:spcBef>
                <a:spcPts val="0"/>
              </a:spcBef>
              <a:buClr>
                <a:schemeClr val="tx2"/>
              </a:buClr>
              <a:buFont typeface="Arial" panose="020B0604020202020204" pitchFamily="34" charset="0"/>
              <a:buNone/>
            </a:pPr>
            <a:r>
              <a:rPr lang="en-US" altLang="ko-KR" sz="1500" dirty="0">
                <a:latin typeface="Arial" panose="020B0604020202020204" pitchFamily="34" charset="0"/>
                <a:cs typeface="Arial" panose="020B0604020202020204" pitchFamily="34" charset="0"/>
              </a:rPr>
              <a:t>   - From trade to global value chain (GVC) approach</a:t>
            </a:r>
          </a:p>
          <a:p>
            <a:pPr marL="0" indent="0">
              <a:spcBef>
                <a:spcPts val="0"/>
              </a:spcBef>
              <a:buClr>
                <a:schemeClr val="tx2"/>
              </a:buClr>
              <a:buNone/>
            </a:pPr>
            <a:endParaRPr lang="en-US" altLang="ko-KR" sz="1500" b="1" dirty="0">
              <a:solidFill>
                <a:schemeClr val="tx2"/>
              </a:solidFill>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500" b="1" dirty="0">
                <a:solidFill>
                  <a:srgbClr val="2E2ECB"/>
                </a:solidFill>
                <a:latin typeface="Arial" panose="020B0604020202020204" pitchFamily="34" charset="0"/>
                <a:cs typeface="Arial" panose="020B0604020202020204" pitchFamily="34" charset="0"/>
              </a:rPr>
              <a:t>Class 11 (November 10) Global Mindset </a:t>
            </a:r>
            <a:endParaRPr lang="en-US" altLang="ko-KR" sz="1500" b="1" dirty="0">
              <a:solidFill>
                <a:schemeClr val="tx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dirty="0">
                <a:latin typeface="Arial" panose="020B0604020202020204" pitchFamily="34" charset="0"/>
                <a:cs typeface="Arial" panose="020B0604020202020204" pitchFamily="34" charset="0"/>
              </a:rPr>
              <a:t>Chapter 9: Understanding Internationalization from a Cultural Perspective</a:t>
            </a:r>
          </a:p>
          <a:p>
            <a:pPr marL="342900" lvl="1" indent="0">
              <a:lnSpc>
                <a:spcPct val="120000"/>
              </a:lnSpc>
              <a:spcBef>
                <a:spcPts val="0"/>
              </a:spcBef>
              <a:buClr>
                <a:schemeClr val="tx2"/>
              </a:buClr>
              <a:buFont typeface="Arial" panose="020B0604020202020204" pitchFamily="34" charset="0"/>
              <a:buNone/>
            </a:pPr>
            <a:r>
              <a:rPr lang="en-US" altLang="ko-KR" sz="1500" dirty="0">
                <a:latin typeface="Arial" panose="020B0604020202020204" pitchFamily="34" charset="0"/>
                <a:cs typeface="Arial" panose="020B0604020202020204" pitchFamily="34" charset="0"/>
              </a:rPr>
              <a:t>   - Understanding the role of internationalization</a:t>
            </a:r>
          </a:p>
          <a:p>
            <a:pPr marL="342900" lvl="1" indent="0">
              <a:lnSpc>
                <a:spcPct val="120000"/>
              </a:lnSpc>
              <a:spcBef>
                <a:spcPts val="0"/>
              </a:spcBef>
              <a:buClr>
                <a:schemeClr val="tx2"/>
              </a:buClr>
              <a:buFont typeface="Arial" panose="020B0604020202020204" pitchFamily="34" charset="0"/>
              <a:buNone/>
            </a:pPr>
            <a:endParaRPr lang="en-US" altLang="ko-KR" sz="1500" dirty="0">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500" b="1" dirty="0">
                <a:solidFill>
                  <a:srgbClr val="2E2ECB"/>
                </a:solidFill>
                <a:latin typeface="Arial" panose="020B0604020202020204" pitchFamily="34" charset="0"/>
                <a:cs typeface="Arial" panose="020B0604020202020204" pitchFamily="34" charset="0"/>
              </a:rPr>
              <a:t>Class 12 (November 17) Korea in the Future</a:t>
            </a:r>
            <a:endParaRPr lang="en-US" altLang="ko-KR" sz="150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dirty="0">
                <a:latin typeface="Arial" panose="020B0604020202020204" pitchFamily="34" charset="0"/>
                <a:cs typeface="Arial" panose="020B0604020202020204" pitchFamily="34" charset="0"/>
              </a:rPr>
              <a:t>Chapter 10: New Challenges in Korea</a:t>
            </a:r>
          </a:p>
          <a:p>
            <a:pPr marL="342900" lvl="1" indent="0">
              <a:lnSpc>
                <a:spcPct val="120000"/>
              </a:lnSpc>
              <a:spcBef>
                <a:spcPts val="0"/>
              </a:spcBef>
              <a:buClr>
                <a:schemeClr val="tx2"/>
              </a:buClr>
              <a:buNone/>
            </a:pPr>
            <a:r>
              <a:rPr lang="en-US" altLang="ko-KR" sz="1500" dirty="0">
                <a:latin typeface="Arial" panose="020B0604020202020204" pitchFamily="34" charset="0"/>
                <a:cs typeface="Arial" panose="020B0604020202020204" pitchFamily="34" charset="0"/>
              </a:rPr>
              <a:t>   - Problems of aging, sociopolitical sector, and service industry</a:t>
            </a:r>
          </a:p>
          <a:p>
            <a:pPr marL="342900" lvl="1" indent="0">
              <a:lnSpc>
                <a:spcPct val="120000"/>
              </a:lnSpc>
              <a:spcBef>
                <a:spcPts val="0"/>
              </a:spcBef>
              <a:buClr>
                <a:schemeClr val="tx2"/>
              </a:buClr>
              <a:buNone/>
            </a:pPr>
            <a:endParaRPr lang="en-US" altLang="ko-KR" sz="1500" kern="0" dirty="0">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500" b="1" kern="0" dirty="0">
                <a:solidFill>
                  <a:srgbClr val="2E2ECB"/>
                </a:solidFill>
                <a:latin typeface="Arial" panose="020B0604020202020204" pitchFamily="34" charset="0"/>
                <a:cs typeface="Arial" panose="020B0604020202020204" pitchFamily="34" charset="0"/>
              </a:rPr>
              <a:t>Class 13 (</a:t>
            </a:r>
            <a:r>
              <a:rPr lang="en-US" altLang="ko-KR" sz="1500" b="1" dirty="0">
                <a:solidFill>
                  <a:srgbClr val="2E2ECB"/>
                </a:solidFill>
                <a:latin typeface="Arial" panose="020B0604020202020204" pitchFamily="34" charset="0"/>
                <a:cs typeface="Arial" panose="020B0604020202020204" pitchFamily="34" charset="0"/>
              </a:rPr>
              <a:t>November</a:t>
            </a:r>
            <a:r>
              <a:rPr lang="en-US" altLang="ko-KR" sz="1500" b="1" kern="0" dirty="0">
                <a:solidFill>
                  <a:srgbClr val="2E2ECB"/>
                </a:solidFill>
                <a:latin typeface="Arial" panose="020B0604020202020204" pitchFamily="34" charset="0"/>
                <a:cs typeface="Arial" panose="020B0604020202020204" pitchFamily="34" charset="0"/>
              </a:rPr>
              <a:t> 24) Korea’s Sustainability</a:t>
            </a:r>
            <a:endParaRPr lang="en-US" altLang="ko-KR" sz="1500" kern="0" dirty="0">
              <a:solidFill>
                <a:schemeClr val="accent2"/>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kern="0" dirty="0">
                <a:latin typeface="Arial" panose="020B0604020202020204" pitchFamily="34" charset="0"/>
                <a:cs typeface="Arial" panose="020B0604020202020204" pitchFamily="34" charset="0"/>
              </a:rPr>
              <a:t>Chapter 11: Upgrading Korea’s Competitive Advantages</a:t>
            </a:r>
          </a:p>
          <a:p>
            <a:pPr marL="342900" lvl="1" indent="0">
              <a:lnSpc>
                <a:spcPct val="120000"/>
              </a:lnSpc>
              <a:spcBef>
                <a:spcPts val="0"/>
              </a:spcBef>
              <a:buClr>
                <a:schemeClr val="tx2"/>
              </a:buClr>
              <a:buNone/>
            </a:pPr>
            <a:r>
              <a:rPr lang="en-US" altLang="ko-KR" sz="1500" kern="0" dirty="0">
                <a:latin typeface="Arial" panose="020B0604020202020204" pitchFamily="34" charset="0"/>
                <a:cs typeface="Arial" panose="020B0604020202020204" pitchFamily="34" charset="0"/>
              </a:rPr>
              <a:t>  - The role of innovation and differentiation</a:t>
            </a:r>
          </a:p>
          <a:p>
            <a:pPr marL="342900" lvl="1" indent="0">
              <a:lnSpc>
                <a:spcPct val="120000"/>
              </a:lnSpc>
              <a:spcBef>
                <a:spcPts val="0"/>
              </a:spcBef>
              <a:buClr>
                <a:schemeClr val="tx2"/>
              </a:buClr>
              <a:buNone/>
            </a:pPr>
            <a:endParaRPr lang="en-US" altLang="ko-KR" sz="1500" kern="0" dirty="0">
              <a:solidFill>
                <a:schemeClr val="accent2"/>
              </a:solidFill>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500" b="1" kern="0" dirty="0">
                <a:solidFill>
                  <a:srgbClr val="2E2ECB"/>
                </a:solidFill>
                <a:latin typeface="Arial" panose="020B0604020202020204" pitchFamily="34" charset="0"/>
                <a:cs typeface="Arial" panose="020B0604020202020204" pitchFamily="34" charset="0"/>
              </a:rPr>
              <a:t>Class 14 (December 1) Implications for Other Areas </a:t>
            </a:r>
            <a:endParaRPr lang="en-US" altLang="ko-KR" sz="1500" kern="0" dirty="0">
              <a:solidFill>
                <a:srgbClr val="2E2ECB"/>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kern="0" dirty="0">
                <a:latin typeface="Arial" panose="020B0604020202020204" pitchFamily="34" charset="0"/>
                <a:cs typeface="Arial" panose="020B0604020202020204" pitchFamily="34" charset="0"/>
              </a:rPr>
              <a:t>Chapter 12: The Generalization of the ABCD model</a:t>
            </a:r>
          </a:p>
          <a:p>
            <a:pPr marL="342900" lvl="1" indent="0">
              <a:lnSpc>
                <a:spcPct val="120000"/>
              </a:lnSpc>
              <a:spcBef>
                <a:spcPts val="0"/>
              </a:spcBef>
              <a:buClr>
                <a:schemeClr val="tx2"/>
              </a:buClr>
              <a:buNone/>
            </a:pPr>
            <a:r>
              <a:rPr lang="en-US" altLang="ko-KR" sz="1500" kern="0" dirty="0">
                <a:latin typeface="Arial" panose="020B0604020202020204" pitchFamily="34" charset="0"/>
                <a:cs typeface="Arial" panose="020B0604020202020204" pitchFamily="34" charset="0"/>
              </a:rPr>
              <a:t>  - Applying the ABCD model to other countries and firms</a:t>
            </a:r>
          </a:p>
          <a:p>
            <a:pPr>
              <a:lnSpc>
                <a:spcPct val="120000"/>
              </a:lnSpc>
              <a:spcBef>
                <a:spcPts val="0"/>
              </a:spcBef>
              <a:buClr>
                <a:schemeClr val="tx2"/>
              </a:buClr>
            </a:pPr>
            <a:endParaRPr lang="en-US" altLang="ko-KR" sz="1500" b="1" kern="0" dirty="0">
              <a:solidFill>
                <a:srgbClr val="2E2ECB"/>
              </a:solidFill>
              <a:latin typeface="Arial" panose="020B0604020202020204" pitchFamily="34" charset="0"/>
              <a:cs typeface="Arial" panose="020B0604020202020204" pitchFamily="34" charset="0"/>
            </a:endParaRPr>
          </a:p>
          <a:p>
            <a:pPr>
              <a:lnSpc>
                <a:spcPct val="120000"/>
              </a:lnSpc>
              <a:spcBef>
                <a:spcPts val="0"/>
              </a:spcBef>
              <a:buClr>
                <a:schemeClr val="tx2"/>
              </a:buClr>
            </a:pPr>
            <a:r>
              <a:rPr lang="en-US" altLang="ko-KR" sz="1500" b="1" kern="0" dirty="0">
                <a:solidFill>
                  <a:srgbClr val="2E2ECB"/>
                </a:solidFill>
                <a:latin typeface="Arial" panose="020B0604020202020204" pitchFamily="34" charset="0"/>
                <a:cs typeface="Arial" panose="020B0604020202020204" pitchFamily="34" charset="0"/>
              </a:rPr>
              <a:t>Class 15: (December 8) Final Exam</a:t>
            </a:r>
            <a:endParaRPr lang="en-US" altLang="ko-KR" sz="1500" kern="0" dirty="0">
              <a:solidFill>
                <a:srgbClr val="2E2ECB"/>
              </a:solidFill>
              <a:latin typeface="Arial" panose="020B0604020202020204" pitchFamily="34" charset="0"/>
              <a:cs typeface="Arial" panose="020B0604020202020204" pitchFamily="34" charset="0"/>
            </a:endParaRPr>
          </a:p>
          <a:p>
            <a:pPr lvl="1">
              <a:lnSpc>
                <a:spcPct val="120000"/>
              </a:lnSpc>
              <a:spcBef>
                <a:spcPts val="0"/>
              </a:spcBef>
              <a:buClr>
                <a:schemeClr val="tx2"/>
              </a:buClr>
            </a:pPr>
            <a:r>
              <a:rPr lang="en-US" altLang="ko-KR" sz="1500" kern="0" dirty="0">
                <a:latin typeface="Arial" panose="020B0604020202020204" pitchFamily="34" charset="0"/>
                <a:cs typeface="Arial" panose="020B0604020202020204" pitchFamily="34" charset="0"/>
              </a:rPr>
              <a:t>Final Exam (Open book/note)</a:t>
            </a:r>
            <a:endParaRPr lang="en-US" altLang="ko-KR" sz="1500" dirty="0">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8829</TotalTime>
  <Words>1283</Words>
  <Application>Microsoft Office PowerPoint</Application>
  <PresentationFormat>화면 슬라이드 쇼(4:3)</PresentationFormat>
  <Paragraphs>143</Paragraphs>
  <Slides>9</Slides>
  <Notes>8</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9</vt:i4>
      </vt:variant>
    </vt:vector>
  </HeadingPairs>
  <TitlesOfParts>
    <vt:vector size="16" baseType="lpstr">
      <vt:lpstr>Arial Unicode MS</vt:lpstr>
      <vt:lpstr>굴림</vt:lpstr>
      <vt:lpstr>맑은 고딕</vt:lpstr>
      <vt:lpstr>Arial</vt:lpstr>
      <vt:lpstr>Times New Roman</vt:lpstr>
      <vt:lpstr>Wingdings</vt:lpstr>
      <vt:lpstr>Office 테마</vt:lpstr>
      <vt:lpstr>PowerPoint 프레젠테이션</vt:lpstr>
      <vt:lpstr>Course Description</vt:lpstr>
      <vt:lpstr>Grading Policy</vt:lpstr>
      <vt:lpstr>Weekly Summary Format</vt:lpstr>
      <vt:lpstr>Grading Policy</vt:lpstr>
      <vt:lpstr>Course Materials</vt:lpstr>
      <vt:lpstr>Course Schedule (1)</vt:lpstr>
      <vt:lpstr>Course Schedule (2)</vt:lpstr>
      <vt:lpstr>Course Schedule (3)</vt:lpstr>
    </vt:vector>
  </TitlesOfParts>
  <Company>gsis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L06-IBR</dc:title>
  <dc:creator>cmoon</dc:creator>
  <cp:lastModifiedBy>user</cp:lastModifiedBy>
  <cp:revision>833</cp:revision>
  <cp:lastPrinted>2016-03-02T04:48:48Z</cp:lastPrinted>
  <dcterms:created xsi:type="dcterms:W3CDTF">1999-08-29T12:22:00Z</dcterms:created>
  <dcterms:modified xsi:type="dcterms:W3CDTF">2020-08-04T14:43:47Z</dcterms:modified>
</cp:coreProperties>
</file>