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4"/>
  </p:notesMasterIdLst>
  <p:handoutMasterIdLst>
    <p:handoutMasterId r:id="rId15"/>
  </p:handoutMasterIdLst>
  <p:sldIdLst>
    <p:sldId id="779" r:id="rId2"/>
    <p:sldId id="771" r:id="rId3"/>
    <p:sldId id="790" r:id="rId4"/>
    <p:sldId id="791" r:id="rId5"/>
    <p:sldId id="806" r:id="rId6"/>
    <p:sldId id="772" r:id="rId7"/>
    <p:sldId id="774" r:id="rId8"/>
    <p:sldId id="780" r:id="rId9"/>
    <p:sldId id="775" r:id="rId10"/>
    <p:sldId id="782" r:id="rId11"/>
    <p:sldId id="1361" r:id="rId12"/>
    <p:sldId id="803" r:id="rId13"/>
  </p:sldIdLst>
  <p:sldSz cx="9144000" cy="6858000" type="screen4x3"/>
  <p:notesSz cx="7104063" cy="10234613"/>
  <p:defaultTextStyle>
    <a:defPPr>
      <a:defRPr lang="ko-KR"/>
    </a:defPPr>
    <a:lvl1pPr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1pPr>
    <a:lvl2pPr marL="4572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2pPr>
    <a:lvl3pPr marL="9144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3pPr>
    <a:lvl4pPr marL="13716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4pPr>
    <a:lvl5pPr marL="1828800" algn="r" rtl="0" fontAlgn="base" latinLnBrk="1">
      <a:spcBef>
        <a:spcPct val="0"/>
      </a:spcBef>
      <a:spcAft>
        <a:spcPct val="0"/>
      </a:spcAft>
      <a:defRPr kumimoji="1" sz="14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400" kern="1200">
        <a:solidFill>
          <a:schemeClr val="tx1"/>
        </a:solidFill>
        <a:latin typeface="Times New Roman" panose="02020603050405020304" pitchFamily="18" charset="0"/>
        <a:ea typeface="굴림" panose="020B0600000101010101"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2E2ECB"/>
    <a:srgbClr val="006666"/>
    <a:srgbClr val="FFFFCC"/>
    <a:srgbClr val="66FFFF"/>
    <a:srgbClr val="99FF66"/>
    <a:srgbClr val="CCFFFF"/>
    <a:srgbClr val="FF00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21" autoAdjust="0"/>
    <p:restoredTop sz="93858" autoAdjust="0"/>
  </p:normalViewPr>
  <p:slideViewPr>
    <p:cSldViewPr>
      <p:cViewPr varScale="1">
        <p:scale>
          <a:sx n="83" d="100"/>
          <a:sy n="83" d="100"/>
        </p:scale>
        <p:origin x="1272" y="67"/>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34" d="100"/>
        <a:sy n="34" d="100"/>
      </p:scale>
      <p:origin x="0" y="-180"/>
    </p:cViewPr>
  </p:sorterViewPr>
  <p:notesViewPr>
    <p:cSldViewPr>
      <p:cViewPr varScale="1">
        <p:scale>
          <a:sx n="55" d="100"/>
          <a:sy n="55" d="100"/>
        </p:scale>
        <p:origin x="-1878" y="-84"/>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7.xml"/><Relationship Id="rId7" Type="http://schemas.openxmlformats.org/officeDocument/2006/relationships/slide" Target="slides/slide11.xml"/><Relationship Id="rId2" Type="http://schemas.openxmlformats.org/officeDocument/2006/relationships/slide" Target="slides/slide6.xml"/><Relationship Id="rId1" Type="http://schemas.openxmlformats.org/officeDocument/2006/relationships/slide" Target="slides/slide2.xml"/><Relationship Id="rId6" Type="http://schemas.openxmlformats.org/officeDocument/2006/relationships/slide" Target="slides/slide10.xml"/><Relationship Id="rId5" Type="http://schemas.openxmlformats.org/officeDocument/2006/relationships/slide" Target="slides/slide9.xml"/><Relationship Id="rId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2" y="0"/>
            <a:ext cx="3078095" cy="512304"/>
          </a:xfrm>
          <a:prstGeom prst="rect">
            <a:avLst/>
          </a:prstGeom>
          <a:noFill/>
          <a:ln w="9525">
            <a:noFill/>
            <a:miter lim="800000"/>
            <a:headEnd/>
            <a:tailEnd/>
          </a:ln>
          <a:effectLst/>
        </p:spPr>
        <p:txBody>
          <a:bodyPr vert="horz" wrap="square" lIns="94874" tIns="47436" rIns="94874" bIns="47436" numCol="1" anchor="t" anchorCtr="0" compatLnSpc="1">
            <a:prstTxWarp prst="textNoShape">
              <a:avLst/>
            </a:prstTxWarp>
          </a:bodyPr>
          <a:lstStyle>
            <a:lvl1pPr algn="l">
              <a:defRPr sz="1300" smtClean="0">
                <a:ea typeface="굴림" charset="-127"/>
              </a:defRPr>
            </a:lvl1pPr>
          </a:lstStyle>
          <a:p>
            <a:pPr>
              <a:defRPr/>
            </a:pPr>
            <a:endParaRPr lang="en-US" altLang="ko-KR" dirty="0">
              <a:latin typeface="Arial" panose="020B0604020202020204" pitchFamily="34" charset="0"/>
            </a:endParaRPr>
          </a:p>
        </p:txBody>
      </p:sp>
      <p:sp>
        <p:nvSpPr>
          <p:cNvPr id="14339" name="Rectangle 3"/>
          <p:cNvSpPr>
            <a:spLocks noGrp="1" noChangeArrowheads="1"/>
          </p:cNvSpPr>
          <p:nvPr>
            <p:ph type="dt" sz="quarter" idx="1"/>
          </p:nvPr>
        </p:nvSpPr>
        <p:spPr bwMode="auto">
          <a:xfrm>
            <a:off x="4025969" y="0"/>
            <a:ext cx="3078094" cy="512304"/>
          </a:xfrm>
          <a:prstGeom prst="rect">
            <a:avLst/>
          </a:prstGeom>
          <a:noFill/>
          <a:ln w="9525">
            <a:noFill/>
            <a:miter lim="800000"/>
            <a:headEnd/>
            <a:tailEnd/>
          </a:ln>
          <a:effectLst/>
        </p:spPr>
        <p:txBody>
          <a:bodyPr vert="horz" wrap="square" lIns="94874" tIns="47436" rIns="94874" bIns="47436" numCol="1" anchor="t" anchorCtr="0" compatLnSpc="1">
            <a:prstTxWarp prst="textNoShape">
              <a:avLst/>
            </a:prstTxWarp>
          </a:bodyPr>
          <a:lstStyle>
            <a:lvl1pPr>
              <a:defRPr sz="1300" smtClean="0">
                <a:ea typeface="굴림" charset="-127"/>
              </a:defRPr>
            </a:lvl1pPr>
          </a:lstStyle>
          <a:p>
            <a:pPr>
              <a:defRPr/>
            </a:pPr>
            <a:endParaRPr lang="en-US" altLang="ko-KR" dirty="0">
              <a:latin typeface="Arial" panose="020B0604020202020204" pitchFamily="34" charset="0"/>
            </a:endParaRPr>
          </a:p>
        </p:txBody>
      </p:sp>
      <p:sp>
        <p:nvSpPr>
          <p:cNvPr id="14340" name="Rectangle 4"/>
          <p:cNvSpPr>
            <a:spLocks noGrp="1" noChangeArrowheads="1"/>
          </p:cNvSpPr>
          <p:nvPr>
            <p:ph type="ftr" sz="quarter" idx="2"/>
          </p:nvPr>
        </p:nvSpPr>
        <p:spPr bwMode="auto">
          <a:xfrm>
            <a:off x="2" y="9722309"/>
            <a:ext cx="3078095" cy="512304"/>
          </a:xfrm>
          <a:prstGeom prst="rect">
            <a:avLst/>
          </a:prstGeom>
          <a:noFill/>
          <a:ln w="9525">
            <a:noFill/>
            <a:miter lim="800000"/>
            <a:headEnd/>
            <a:tailEnd/>
          </a:ln>
          <a:effectLst/>
        </p:spPr>
        <p:txBody>
          <a:bodyPr vert="horz" wrap="square" lIns="94874" tIns="47436" rIns="94874" bIns="47436" numCol="1" anchor="b" anchorCtr="0" compatLnSpc="1">
            <a:prstTxWarp prst="textNoShape">
              <a:avLst/>
            </a:prstTxWarp>
          </a:bodyPr>
          <a:lstStyle>
            <a:lvl1pPr algn="l">
              <a:defRPr sz="1300" smtClean="0">
                <a:ea typeface="굴림" charset="-127"/>
              </a:defRPr>
            </a:lvl1pPr>
          </a:lstStyle>
          <a:p>
            <a:pPr>
              <a:defRPr/>
            </a:pPr>
            <a:endParaRPr lang="en-US" altLang="ko-KR" dirty="0">
              <a:latin typeface="Arial" panose="020B0604020202020204" pitchFamily="34" charset="0"/>
            </a:endParaRPr>
          </a:p>
        </p:txBody>
      </p:sp>
      <p:sp>
        <p:nvSpPr>
          <p:cNvPr id="14341" name="Rectangle 5"/>
          <p:cNvSpPr>
            <a:spLocks noGrp="1" noChangeArrowheads="1"/>
          </p:cNvSpPr>
          <p:nvPr>
            <p:ph type="sldNum" sz="quarter" idx="3"/>
          </p:nvPr>
        </p:nvSpPr>
        <p:spPr bwMode="auto">
          <a:xfrm>
            <a:off x="4025969" y="9722309"/>
            <a:ext cx="3078094" cy="512304"/>
          </a:xfrm>
          <a:prstGeom prst="rect">
            <a:avLst/>
          </a:prstGeom>
          <a:noFill/>
          <a:ln w="9525">
            <a:noFill/>
            <a:miter lim="800000"/>
            <a:headEnd/>
            <a:tailEnd/>
          </a:ln>
          <a:effectLst/>
        </p:spPr>
        <p:txBody>
          <a:bodyPr vert="horz" wrap="square" lIns="94874" tIns="47436" rIns="94874" bIns="47436" numCol="1" anchor="b" anchorCtr="0" compatLnSpc="1">
            <a:prstTxWarp prst="textNoShape">
              <a:avLst/>
            </a:prstTxWarp>
          </a:bodyPr>
          <a:lstStyle>
            <a:lvl1pPr>
              <a:defRPr sz="1300"/>
            </a:lvl1pPr>
          </a:lstStyle>
          <a:p>
            <a:fld id="{DD4CF49E-7A1E-4DAC-8BFB-45AB85721888}" type="slidenum">
              <a:rPr lang="en-US" altLang="ko-KR">
                <a:latin typeface="Arial" panose="020B0604020202020204" pitchFamily="34" charset="0"/>
              </a:rPr>
              <a:pPr/>
              <a:t>‹#›</a:t>
            </a:fld>
            <a:endParaRPr lang="en-US" altLang="ko-KR" dirty="0">
              <a:latin typeface="Arial" panose="020B0604020202020204" pitchFamily="34" charset="0"/>
            </a:endParaRPr>
          </a:p>
        </p:txBody>
      </p:sp>
    </p:spTree>
    <p:extLst>
      <p:ext uri="{BB962C8B-B14F-4D97-AF65-F5344CB8AC3E}">
        <p14:creationId xmlns:p14="http://schemas.microsoft.com/office/powerpoint/2010/main" val="401220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2" y="0"/>
            <a:ext cx="3078095" cy="512304"/>
          </a:xfrm>
          <a:prstGeom prst="rect">
            <a:avLst/>
          </a:prstGeom>
          <a:noFill/>
          <a:ln w="9525">
            <a:noFill/>
            <a:miter lim="800000"/>
            <a:headEnd/>
            <a:tailEnd/>
          </a:ln>
          <a:effectLst/>
        </p:spPr>
        <p:txBody>
          <a:bodyPr vert="horz" wrap="square" lIns="94874" tIns="47436" rIns="94874" bIns="47436" numCol="1" anchor="t" anchorCtr="0" compatLnSpc="1">
            <a:prstTxWarp prst="textNoShape">
              <a:avLst/>
            </a:prstTxWarp>
          </a:bodyPr>
          <a:lstStyle>
            <a:lvl1pPr algn="l">
              <a:defRPr sz="1300" smtClean="0">
                <a:latin typeface="Arial" panose="020B0604020202020204" pitchFamily="34" charset="0"/>
                <a:ea typeface="굴림" charset="-127"/>
              </a:defRPr>
            </a:lvl1pPr>
          </a:lstStyle>
          <a:p>
            <a:pPr>
              <a:defRPr/>
            </a:pPr>
            <a:endParaRPr lang="en-US" altLang="ko-KR" dirty="0"/>
          </a:p>
        </p:txBody>
      </p:sp>
      <p:sp>
        <p:nvSpPr>
          <p:cNvPr id="29699" name="Rectangle 3"/>
          <p:cNvSpPr>
            <a:spLocks noGrp="1" noChangeArrowheads="1"/>
          </p:cNvSpPr>
          <p:nvPr>
            <p:ph type="dt" idx="1"/>
          </p:nvPr>
        </p:nvSpPr>
        <p:spPr bwMode="auto">
          <a:xfrm>
            <a:off x="4025969" y="0"/>
            <a:ext cx="3078094" cy="512304"/>
          </a:xfrm>
          <a:prstGeom prst="rect">
            <a:avLst/>
          </a:prstGeom>
          <a:noFill/>
          <a:ln w="9525">
            <a:noFill/>
            <a:miter lim="800000"/>
            <a:headEnd/>
            <a:tailEnd/>
          </a:ln>
          <a:effectLst/>
        </p:spPr>
        <p:txBody>
          <a:bodyPr vert="horz" wrap="square" lIns="94874" tIns="47436" rIns="94874" bIns="47436" numCol="1" anchor="t" anchorCtr="0" compatLnSpc="1">
            <a:prstTxWarp prst="textNoShape">
              <a:avLst/>
            </a:prstTxWarp>
          </a:bodyPr>
          <a:lstStyle>
            <a:lvl1pPr>
              <a:defRPr sz="1300" smtClean="0">
                <a:latin typeface="Arial" panose="020B0604020202020204" pitchFamily="34" charset="0"/>
                <a:ea typeface="굴림" charset="-127"/>
              </a:defRPr>
            </a:lvl1pPr>
          </a:lstStyle>
          <a:p>
            <a:pPr>
              <a:defRPr/>
            </a:pPr>
            <a:endParaRPr lang="en-US" altLang="ko-KR" dirty="0"/>
          </a:p>
        </p:txBody>
      </p:sp>
      <p:sp>
        <p:nvSpPr>
          <p:cNvPr id="10244" name="Rectangle 4"/>
          <p:cNvSpPr>
            <a:spLocks noGrp="1" noRot="1" noChangeAspect="1" noChangeArrowheads="1" noTextEdit="1"/>
          </p:cNvSpPr>
          <p:nvPr>
            <p:ph type="sldImg" idx="2"/>
          </p:nvPr>
        </p:nvSpPr>
        <p:spPr bwMode="auto">
          <a:xfrm>
            <a:off x="993775" y="766763"/>
            <a:ext cx="5119688"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947874" y="4861156"/>
            <a:ext cx="5208316" cy="4605821"/>
          </a:xfrm>
          <a:prstGeom prst="rect">
            <a:avLst/>
          </a:prstGeom>
          <a:noFill/>
          <a:ln w="9525">
            <a:noFill/>
            <a:miter lim="800000"/>
            <a:headEnd/>
            <a:tailEnd/>
          </a:ln>
          <a:effectLst/>
        </p:spPr>
        <p:txBody>
          <a:bodyPr vert="horz" wrap="square" lIns="94874" tIns="47436" rIns="94874" bIns="47436" numCol="1" anchor="t" anchorCtr="0" compatLnSpc="1">
            <a:prstTxWarp prst="textNoShape">
              <a:avLst/>
            </a:prstTxWarp>
          </a:bodyPr>
          <a:lstStyle/>
          <a:p>
            <a:pPr lvl="0"/>
            <a:r>
              <a:rPr lang="ko-KR" altLang="en-US" noProof="0" dirty="0"/>
              <a:t>마스터 문자열 유형을 편집하려면 누르십시오</a:t>
            </a:r>
            <a:r>
              <a:rPr lang="en-US" altLang="ko-KR" noProof="0" dirty="0"/>
              <a:t>.</a:t>
            </a:r>
          </a:p>
          <a:p>
            <a:pPr lvl="1"/>
            <a:r>
              <a:rPr lang="ko-KR" altLang="en-US" noProof="0" dirty="0"/>
              <a:t>둘째 수준</a:t>
            </a:r>
          </a:p>
          <a:p>
            <a:pPr lvl="2"/>
            <a:r>
              <a:rPr lang="ko-KR" altLang="en-US" noProof="0" dirty="0" err="1"/>
              <a:t>세째</a:t>
            </a:r>
            <a:r>
              <a:rPr lang="ko-KR" altLang="en-US" noProof="0" dirty="0"/>
              <a:t> 수준</a:t>
            </a:r>
          </a:p>
          <a:p>
            <a:pPr lvl="3"/>
            <a:r>
              <a:rPr lang="ko-KR" altLang="en-US" noProof="0" dirty="0" err="1"/>
              <a:t>네째</a:t>
            </a:r>
            <a:r>
              <a:rPr lang="ko-KR" altLang="en-US" noProof="0" dirty="0"/>
              <a:t> 수준</a:t>
            </a:r>
          </a:p>
          <a:p>
            <a:pPr lvl="4"/>
            <a:r>
              <a:rPr lang="ko-KR" altLang="en-US" noProof="0" dirty="0"/>
              <a:t>다섯째 수준</a:t>
            </a:r>
          </a:p>
        </p:txBody>
      </p:sp>
      <p:sp>
        <p:nvSpPr>
          <p:cNvPr id="29702" name="Rectangle 6"/>
          <p:cNvSpPr>
            <a:spLocks noGrp="1" noChangeArrowheads="1"/>
          </p:cNvSpPr>
          <p:nvPr>
            <p:ph type="ftr" sz="quarter" idx="4"/>
          </p:nvPr>
        </p:nvSpPr>
        <p:spPr bwMode="auto">
          <a:xfrm>
            <a:off x="2" y="9722309"/>
            <a:ext cx="3078095" cy="512304"/>
          </a:xfrm>
          <a:prstGeom prst="rect">
            <a:avLst/>
          </a:prstGeom>
          <a:noFill/>
          <a:ln w="9525">
            <a:noFill/>
            <a:miter lim="800000"/>
            <a:headEnd/>
            <a:tailEnd/>
          </a:ln>
          <a:effectLst/>
        </p:spPr>
        <p:txBody>
          <a:bodyPr vert="horz" wrap="square" lIns="94874" tIns="47436" rIns="94874" bIns="47436" numCol="1" anchor="b" anchorCtr="0" compatLnSpc="1">
            <a:prstTxWarp prst="textNoShape">
              <a:avLst/>
            </a:prstTxWarp>
          </a:bodyPr>
          <a:lstStyle>
            <a:lvl1pPr algn="l">
              <a:defRPr sz="1300" smtClean="0">
                <a:latin typeface="Arial" panose="020B0604020202020204" pitchFamily="34" charset="0"/>
                <a:ea typeface="굴림" charset="-127"/>
              </a:defRPr>
            </a:lvl1pPr>
          </a:lstStyle>
          <a:p>
            <a:pPr>
              <a:defRPr/>
            </a:pPr>
            <a:endParaRPr lang="en-US" altLang="ko-KR" dirty="0"/>
          </a:p>
        </p:txBody>
      </p:sp>
      <p:sp>
        <p:nvSpPr>
          <p:cNvPr id="29703" name="Rectangle 7"/>
          <p:cNvSpPr>
            <a:spLocks noGrp="1" noChangeArrowheads="1"/>
          </p:cNvSpPr>
          <p:nvPr>
            <p:ph type="sldNum" sz="quarter" idx="5"/>
          </p:nvPr>
        </p:nvSpPr>
        <p:spPr bwMode="auto">
          <a:xfrm>
            <a:off x="4025969" y="9722309"/>
            <a:ext cx="3078094" cy="512304"/>
          </a:xfrm>
          <a:prstGeom prst="rect">
            <a:avLst/>
          </a:prstGeom>
          <a:noFill/>
          <a:ln w="9525">
            <a:noFill/>
            <a:miter lim="800000"/>
            <a:headEnd/>
            <a:tailEnd/>
          </a:ln>
          <a:effectLst/>
        </p:spPr>
        <p:txBody>
          <a:bodyPr vert="horz" wrap="square" lIns="94874" tIns="47436" rIns="94874" bIns="47436" numCol="1" anchor="b" anchorCtr="0" compatLnSpc="1">
            <a:prstTxWarp prst="textNoShape">
              <a:avLst/>
            </a:prstTxWarp>
          </a:bodyPr>
          <a:lstStyle>
            <a:lvl1pPr>
              <a:defRPr sz="1300">
                <a:latin typeface="Arial" panose="020B0604020202020204" pitchFamily="34" charset="0"/>
              </a:defRPr>
            </a:lvl1pPr>
          </a:lstStyle>
          <a:p>
            <a:fld id="{AB5A4E16-59B6-4380-A090-F229DCC25A52}" type="slidenum">
              <a:rPr lang="en-US" altLang="ko-KR" smtClean="0"/>
              <a:pPr/>
              <a:t>‹#›</a:t>
            </a:fld>
            <a:endParaRPr lang="en-US" altLang="ko-KR" dirty="0"/>
          </a:p>
        </p:txBody>
      </p:sp>
    </p:spTree>
    <p:extLst>
      <p:ext uri="{BB962C8B-B14F-4D97-AF65-F5344CB8AC3E}">
        <p14:creationId xmlns:p14="http://schemas.microsoft.com/office/powerpoint/2010/main" val="455448329"/>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1pPr>
    <a:lvl2pPr marL="4572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2pPr>
    <a:lvl3pPr marL="9144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3pPr>
    <a:lvl4pPr marL="13716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4pPr>
    <a:lvl5pPr marL="1828800" algn="l" rtl="0" eaLnBrk="0" fontAlgn="base" latinLnBrk="1" hangingPunct="0">
      <a:spcBef>
        <a:spcPct val="30000"/>
      </a:spcBef>
      <a:spcAft>
        <a:spcPct val="0"/>
      </a:spcAft>
      <a:defRPr kumimoji="1" sz="1200" kern="1200">
        <a:solidFill>
          <a:schemeClr val="tx1"/>
        </a:solidFill>
        <a:latin typeface="Arial" panose="020B0604020202020204" pitchFamily="34" charset="0"/>
        <a:ea typeface="굴림"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4E405A51-0FCF-4C5A-9D2E-EBF423E8C4A1}" type="slidenum">
              <a:rPr lang="en-US" altLang="ko-KR" sz="1300">
                <a:latin typeface="Arial" panose="020B0604020202020204" pitchFamily="34" charset="0"/>
              </a:rPr>
              <a:pPr eaLnBrk="1" hangingPunct="1"/>
              <a:t>1</a:t>
            </a:fld>
            <a:endParaRPr lang="en-US" altLang="ko-KR" sz="1300" dirty="0">
              <a:latin typeface="Arial" panose="020B0604020202020204" pitchFamily="34" charset="0"/>
            </a:endParaRPr>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809148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300">
                <a:latin typeface="Arial" panose="020B0604020202020204" pitchFamily="34" charset="0"/>
              </a:rPr>
              <a:pPr eaLnBrk="1" hangingPunct="1"/>
              <a:t>11</a:t>
            </a:fld>
            <a:endParaRPr lang="en-US" altLang="ko-KR" sz="1300" dirty="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558845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BBAA0163-B2BF-40CC-8033-9B3F747DDC0B}" type="slidenum">
              <a:rPr lang="en-US" altLang="ko-KR" sz="1300">
                <a:latin typeface="Arial" panose="020B0604020202020204" pitchFamily="34" charset="0"/>
              </a:rPr>
              <a:pPr eaLnBrk="1" hangingPunct="1"/>
              <a:t>2</a:t>
            </a:fld>
            <a:endParaRPr lang="en-US" altLang="ko-KR" sz="1300" dirty="0">
              <a:latin typeface="Arial" panose="020B0604020202020204" pitchFamily="34"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97861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sldNum" idx="12"/>
          </p:nvPr>
        </p:nvSpPr>
        <p:spPr>
          <a:xfrm>
            <a:off x="4023990" y="9721107"/>
            <a:ext cx="3078427" cy="513507"/>
          </a:xfrm>
          <a:prstGeom prst="rect">
            <a:avLst/>
          </a:prstGeom>
          <a:noFill/>
          <a:ln>
            <a:noFill/>
          </a:ln>
        </p:spPr>
        <p:txBody>
          <a:bodyPr lIns="95480" tIns="47740" rIns="95480" bIns="47740" anchor="b" anchorCtr="0">
            <a:noAutofit/>
          </a:bodyPr>
          <a:lstStyle/>
          <a:p>
            <a:pPr>
              <a:buSzPct val="25000"/>
            </a:pPr>
            <a:fld id="{00000000-1234-1234-1234-123412341234}" type="slidenum">
              <a:rPr lang="en-US">
                <a:solidFill>
                  <a:prstClr val="black"/>
                </a:solidFill>
              </a:rPr>
              <a:pPr>
                <a:buSzPct val="25000"/>
              </a:pPr>
              <a:t>3</a:t>
            </a:fld>
            <a:endParaRPr lang="en-US">
              <a:solidFill>
                <a:prstClr val="black"/>
              </a:solidFill>
            </a:endParaRPr>
          </a:p>
        </p:txBody>
      </p:sp>
      <p:sp>
        <p:nvSpPr>
          <p:cNvPr id="108" name="Shape 108"/>
          <p:cNvSpPr>
            <a:spLocks noGrp="1" noRot="1" noChangeAspect="1"/>
          </p:cNvSpPr>
          <p:nvPr>
            <p:ph type="sldImg" idx="2"/>
          </p:nvPr>
        </p:nvSpPr>
        <p:spPr>
          <a:xfrm>
            <a:off x="1001713" y="771525"/>
            <a:ext cx="5145087" cy="3859213"/>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953454" y="4887731"/>
            <a:ext cx="5238973" cy="4631001"/>
          </a:xfrm>
          <a:prstGeom prst="rect">
            <a:avLst/>
          </a:prstGeom>
          <a:noFill/>
          <a:ln>
            <a:noFill/>
          </a:ln>
        </p:spPr>
        <p:txBody>
          <a:bodyPr lIns="95480" tIns="47740" rIns="95480" bIns="47740" anchor="t" anchorCtr="0">
            <a:noAutofit/>
          </a:bodyPr>
          <a:lstStyle/>
          <a:p>
            <a:pPr>
              <a:spcBef>
                <a:spcPts val="0"/>
              </a:spcBef>
              <a:buSzPct val="25000"/>
            </a:pPr>
            <a:endParaRPr sz="1300">
              <a:solidFill>
                <a:schemeClr val="dk1"/>
              </a:solidFill>
              <a:latin typeface="Arial"/>
              <a:ea typeface="Arial"/>
              <a:cs typeface="Arial"/>
              <a:sym typeface="Arial"/>
            </a:endParaRPr>
          </a:p>
        </p:txBody>
      </p:sp>
    </p:spTree>
    <p:extLst>
      <p:ext uri="{BB962C8B-B14F-4D97-AF65-F5344CB8AC3E}">
        <p14:creationId xmlns:p14="http://schemas.microsoft.com/office/powerpoint/2010/main" val="4052782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sldNum" idx="12"/>
          </p:nvPr>
        </p:nvSpPr>
        <p:spPr>
          <a:xfrm>
            <a:off x="4023990" y="9721107"/>
            <a:ext cx="3078427" cy="513507"/>
          </a:xfrm>
          <a:prstGeom prst="rect">
            <a:avLst/>
          </a:prstGeom>
          <a:noFill/>
          <a:ln>
            <a:noFill/>
          </a:ln>
        </p:spPr>
        <p:txBody>
          <a:bodyPr lIns="95480" tIns="47740" rIns="95480" bIns="47740" anchor="b" anchorCtr="0">
            <a:noAutofit/>
          </a:bodyPr>
          <a:lstStyle/>
          <a:p>
            <a:pPr>
              <a:buSzPct val="25000"/>
            </a:pPr>
            <a:fld id="{00000000-1234-1234-1234-123412341234}" type="slidenum">
              <a:rPr lang="en-US">
                <a:solidFill>
                  <a:prstClr val="black"/>
                </a:solidFill>
              </a:rPr>
              <a:pPr>
                <a:buSzPct val="25000"/>
              </a:pPr>
              <a:t>4</a:t>
            </a:fld>
            <a:endParaRPr lang="en-US">
              <a:solidFill>
                <a:prstClr val="black"/>
              </a:solidFill>
            </a:endParaRPr>
          </a:p>
        </p:txBody>
      </p:sp>
      <p:sp>
        <p:nvSpPr>
          <p:cNvPr id="116" name="Shape 116"/>
          <p:cNvSpPr>
            <a:spLocks noGrp="1" noRot="1" noChangeAspect="1"/>
          </p:cNvSpPr>
          <p:nvPr>
            <p:ph type="sldImg" idx="2"/>
          </p:nvPr>
        </p:nvSpPr>
        <p:spPr>
          <a:xfrm>
            <a:off x="1250950" y="1281113"/>
            <a:ext cx="4602163" cy="34512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710408" y="4925407"/>
            <a:ext cx="5683249" cy="4029878"/>
          </a:xfrm>
          <a:prstGeom prst="rect">
            <a:avLst/>
          </a:prstGeom>
          <a:noFill/>
          <a:ln>
            <a:noFill/>
          </a:ln>
        </p:spPr>
        <p:txBody>
          <a:bodyPr lIns="95480" tIns="47740" rIns="95480" bIns="47740" anchor="t" anchorCtr="0">
            <a:noAutofit/>
          </a:bodyPr>
          <a:lstStyle/>
          <a:p>
            <a:pPr>
              <a:spcBef>
                <a:spcPts val="0"/>
              </a:spcBef>
              <a:buSzPct val="25000"/>
            </a:pPr>
            <a:endParaRPr sz="1300">
              <a:solidFill>
                <a:schemeClr val="dk1"/>
              </a:solidFill>
              <a:latin typeface="Arial"/>
              <a:ea typeface="Arial"/>
              <a:cs typeface="Arial"/>
              <a:sym typeface="Arial"/>
            </a:endParaRPr>
          </a:p>
        </p:txBody>
      </p:sp>
    </p:spTree>
    <p:extLst>
      <p:ext uri="{BB962C8B-B14F-4D97-AF65-F5344CB8AC3E}">
        <p14:creationId xmlns:p14="http://schemas.microsoft.com/office/powerpoint/2010/main" val="274118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5D2E0CA5-2C7F-4A43-B6E9-009DAE44685A}" type="slidenum">
              <a:rPr lang="en-US" altLang="ko-KR" sz="1300">
                <a:latin typeface="Arial" panose="020B0604020202020204" pitchFamily="34" charset="0"/>
              </a:rPr>
              <a:pPr eaLnBrk="1" hangingPunct="1"/>
              <a:t>6</a:t>
            </a:fld>
            <a:endParaRPr lang="en-US" altLang="ko-KR" sz="1300" dirty="0">
              <a:latin typeface="Arial" panose="020B0604020202020204" pitchFamily="34" charset="0"/>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148128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300">
                <a:latin typeface="Arial" panose="020B0604020202020204" pitchFamily="34" charset="0"/>
              </a:rPr>
              <a:pPr eaLnBrk="1" hangingPunct="1"/>
              <a:t>7</a:t>
            </a:fld>
            <a:endParaRPr lang="en-US" altLang="ko-KR" sz="1300" dirty="0">
              <a:latin typeface="Arial" panose="020B0604020202020204"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403883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300">
                <a:latin typeface="Arial" panose="020B0604020202020204" pitchFamily="34" charset="0"/>
              </a:rPr>
              <a:pPr eaLnBrk="1" hangingPunct="1"/>
              <a:t>8</a:t>
            </a:fld>
            <a:endParaRPr lang="en-US" altLang="ko-KR" sz="1300" dirty="0">
              <a:latin typeface="Arial" panose="020B0604020202020204"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506262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300">
                <a:latin typeface="Arial" panose="020B0604020202020204" pitchFamily="34" charset="0"/>
              </a:rPr>
              <a:pPr eaLnBrk="1" hangingPunct="1"/>
              <a:t>9</a:t>
            </a:fld>
            <a:endParaRPr lang="en-US" altLang="ko-KR" sz="1300" dirty="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511117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500">
                <a:solidFill>
                  <a:schemeClr val="tx1"/>
                </a:solidFill>
                <a:latin typeface="Times New Roman" panose="02020603050405020304" pitchFamily="18" charset="0"/>
                <a:ea typeface="굴림" panose="020B0600000101010101" pitchFamily="50" charset="-127"/>
              </a:defRPr>
            </a:lvl1pPr>
            <a:lvl2pPr marL="770849" indent="-296480" eaLnBrk="0" hangingPunct="0">
              <a:defRPr kumimoji="1" sz="1500">
                <a:solidFill>
                  <a:schemeClr val="tx1"/>
                </a:solidFill>
                <a:latin typeface="Times New Roman" panose="02020603050405020304" pitchFamily="18" charset="0"/>
                <a:ea typeface="굴림" panose="020B0600000101010101" pitchFamily="50" charset="-127"/>
              </a:defRPr>
            </a:lvl2pPr>
            <a:lvl3pPr marL="1185922" indent="-237184" eaLnBrk="0" hangingPunct="0">
              <a:defRPr kumimoji="1" sz="1500">
                <a:solidFill>
                  <a:schemeClr val="tx1"/>
                </a:solidFill>
                <a:latin typeface="Times New Roman" panose="02020603050405020304" pitchFamily="18" charset="0"/>
                <a:ea typeface="굴림" panose="020B0600000101010101" pitchFamily="50" charset="-127"/>
              </a:defRPr>
            </a:lvl3pPr>
            <a:lvl4pPr marL="1660291" indent="-237184" eaLnBrk="0" hangingPunct="0">
              <a:defRPr kumimoji="1" sz="1500">
                <a:solidFill>
                  <a:schemeClr val="tx1"/>
                </a:solidFill>
                <a:latin typeface="Times New Roman" panose="02020603050405020304" pitchFamily="18" charset="0"/>
                <a:ea typeface="굴림" panose="020B0600000101010101" pitchFamily="50" charset="-127"/>
              </a:defRPr>
            </a:lvl4pPr>
            <a:lvl5pPr marL="2134660" indent="-237184" eaLnBrk="0" hangingPunct="0">
              <a:defRPr kumimoji="1" sz="1500">
                <a:solidFill>
                  <a:schemeClr val="tx1"/>
                </a:solidFill>
                <a:latin typeface="Times New Roman" panose="02020603050405020304" pitchFamily="18" charset="0"/>
                <a:ea typeface="굴림" panose="020B0600000101010101" pitchFamily="50" charset="-127"/>
              </a:defRPr>
            </a:lvl5pPr>
            <a:lvl6pPr marL="2609029"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6pPr>
            <a:lvl7pPr marL="3083397"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7pPr>
            <a:lvl8pPr marL="3557766"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8pPr>
            <a:lvl9pPr marL="4032135" indent="-237184" algn="r" eaLnBrk="0" fontAlgn="base" hangingPunct="0">
              <a:spcBef>
                <a:spcPct val="0"/>
              </a:spcBef>
              <a:spcAft>
                <a:spcPct val="0"/>
              </a:spcAft>
              <a:defRPr kumimoji="1" sz="15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300">
                <a:latin typeface="Arial" panose="020B0604020202020204" pitchFamily="34" charset="0"/>
              </a:rPr>
              <a:pPr eaLnBrk="1" hangingPunct="1"/>
              <a:t>10</a:t>
            </a:fld>
            <a:endParaRPr lang="en-US" altLang="ko-KR" sz="1300" dirty="0">
              <a:latin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008546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a:prstGeom prst="rect">
            <a:avLst/>
          </a:prstGeom>
        </p:spPr>
        <p:txBody>
          <a:bodyPr/>
          <a:lstStyle/>
          <a:p>
            <a:r>
              <a:rPr lang="ko-KR" altLang="en-US"/>
              <a:t>마스터 제목 스타일 편집</a:t>
            </a:r>
          </a:p>
        </p:txBody>
      </p:sp>
      <p:sp>
        <p:nvSpPr>
          <p:cNvPr id="3" name="부제목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6" name="Rectangle 6"/>
          <p:cNvSpPr>
            <a:spLocks noGrp="1" noChangeArrowheads="1"/>
          </p:cNvSpPr>
          <p:nvPr>
            <p:ph type="sldNum" sz="quarter" idx="12"/>
          </p:nvPr>
        </p:nvSpPr>
        <p:spPr>
          <a:ln/>
        </p:spPr>
        <p:txBody>
          <a:bodyPr/>
          <a:lstStyle>
            <a:lvl1pPr>
              <a:defRPr/>
            </a:lvl1pPr>
          </a:lstStyle>
          <a:p>
            <a:fld id="{CD765FAE-B4A9-4C60-9693-5587A7BE51A3}" type="slidenum">
              <a:rPr lang="en-US" altLang="ko-KR"/>
              <a:pPr/>
              <a:t>‹#›</a:t>
            </a:fld>
            <a:endParaRPr lang="en-US" altLang="ko-KR"/>
          </a:p>
        </p:txBody>
      </p:sp>
      <p:sp>
        <p:nvSpPr>
          <p:cNvPr id="5" name="직사각형 4">
            <a:extLst>
              <a:ext uri="{FF2B5EF4-FFF2-40B4-BE49-F238E27FC236}">
                <a16:creationId xmlns:a16="http://schemas.microsoft.com/office/drawing/2014/main" id="{C13570A9-F64B-4245-8B20-2288E88BC99F}"/>
              </a:ext>
            </a:extLst>
          </p:cNvPr>
          <p:cNvSpPr/>
          <p:nvPr userDrawn="1"/>
        </p:nvSpPr>
        <p:spPr>
          <a:xfrm>
            <a:off x="3050050" y="6561559"/>
            <a:ext cx="3048783" cy="276999"/>
          </a:xfrm>
          <a:prstGeom prst="rect">
            <a:avLst/>
          </a:prstGeom>
        </p:spPr>
        <p:txBody>
          <a:bodyPr wrap="none">
            <a:spAutoFit/>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kumimoji="0" lang="en-US" altLang="ko-KR"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맑은 고딕" panose="020B0503020000020004" pitchFamily="50" charset="-127"/>
                <a:cs typeface="+mn-cs"/>
              </a:rPr>
              <a:t>ⓒ 2021 Wenyan Yin. All Rights Reserved.</a:t>
            </a:r>
            <a:endParaRPr kumimoji="0" lang="ko-KR"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맑은 고딕" panose="020B0503020000020004" pitchFamily="50" charset="-127"/>
              <a:cs typeface="+mn-cs"/>
            </a:endParaRPr>
          </a:p>
        </p:txBody>
      </p:sp>
    </p:spTree>
    <p:extLst>
      <p:ext uri="{BB962C8B-B14F-4D97-AF65-F5344CB8AC3E}">
        <p14:creationId xmlns:p14="http://schemas.microsoft.com/office/powerpoint/2010/main" val="1032270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a:ln/>
        </p:spPr>
        <p:txBody>
          <a:bodyPr/>
          <a:lstStyle>
            <a:lvl1pPr>
              <a:defRPr/>
            </a:lvl1pPr>
          </a:lstStyle>
          <a:p>
            <a:fld id="{D30134D2-0692-4ABD-A06A-36CAA0349D6B}" type="slidenum">
              <a:rPr lang="en-US" altLang="ko-KR"/>
              <a:pPr/>
              <a:t>‹#›</a:t>
            </a:fld>
            <a:endParaRPr lang="en-US" altLang="ko-KR"/>
          </a:p>
        </p:txBody>
      </p:sp>
      <p:cxnSp>
        <p:nvCxnSpPr>
          <p:cNvPr id="7" name="직선 연결선 6"/>
          <p:cNvCxnSpPr/>
          <p:nvPr userDrawn="1"/>
        </p:nvCxnSpPr>
        <p:spPr bwMode="auto">
          <a:xfrm>
            <a:off x="275400" y="692696"/>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22778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B1318C1-2CED-4FC0-8DEF-B43F6EDDD937}" type="slidenum">
              <a:rPr lang="en-US" altLang="ko-KR" smtClean="0"/>
              <a:pPr/>
              <a:t>‹#›</a:t>
            </a:fld>
            <a:endParaRPr lang="en-US" altLang="ko-KR" dirty="0"/>
          </a:p>
        </p:txBody>
      </p:sp>
      <p:sp>
        <p:nvSpPr>
          <p:cNvPr id="3" name="직사각형 2">
            <a:extLst>
              <a:ext uri="{FF2B5EF4-FFF2-40B4-BE49-F238E27FC236}">
                <a16:creationId xmlns:a16="http://schemas.microsoft.com/office/drawing/2014/main" id="{63E26794-F4B0-4508-94CC-57E43C2B3A6B}"/>
              </a:ext>
            </a:extLst>
          </p:cNvPr>
          <p:cNvSpPr/>
          <p:nvPr userDrawn="1"/>
        </p:nvSpPr>
        <p:spPr>
          <a:xfrm>
            <a:off x="3050050" y="6561559"/>
            <a:ext cx="3048783" cy="276999"/>
          </a:xfrm>
          <a:prstGeom prst="rect">
            <a:avLst/>
          </a:prstGeom>
        </p:spPr>
        <p:txBody>
          <a:bodyPr wrap="none">
            <a:spAutoFit/>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kumimoji="0" lang="en-US" altLang="ko-KR"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맑은 고딕" panose="020B0503020000020004" pitchFamily="50" charset="-127"/>
                <a:cs typeface="+mn-cs"/>
              </a:rPr>
              <a:t>ⓒ 2021 Wenyan Yin. All Rights Reserved.</a:t>
            </a:r>
            <a:endParaRPr kumimoji="0" lang="ko-KR" alt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맑은 고딕" panose="020B0503020000020004" pitchFamily="50" charset="-127"/>
              <a:cs typeface="+mn-cs"/>
            </a:endParaRPr>
          </a:p>
        </p:txBody>
      </p:sp>
    </p:spTree>
    <p:extLst>
      <p:ext uri="{BB962C8B-B14F-4D97-AF65-F5344CB8AC3E}">
        <p14:creationId xmlns:p14="http://schemas.microsoft.com/office/powerpoint/2010/main" val="30221362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70104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panose="020B0604020202020204" pitchFamily="34" charset="0"/>
              </a:defRPr>
            </a:lvl1pPr>
          </a:lstStyle>
          <a:p>
            <a:fld id="{DB1318C1-2CED-4FC0-8DEF-B43F6EDDD937}" type="slidenum">
              <a:rPr lang="en-US" altLang="ko-KR" smtClean="0"/>
              <a:pPr/>
              <a:t>‹#›</a:t>
            </a:fld>
            <a:endParaRPr lang="en-US" altLang="ko-KR"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3" r:id="rId3"/>
  </p:sldLayoutIdLst>
  <p:hf hdr="0" ftr="0" dt="0"/>
  <p:txStyles>
    <p:titleStyle>
      <a:lvl1pPr algn="ctr" rtl="0" eaLnBrk="0" fontAlgn="base" latinLnBrk="1" hangingPunct="0">
        <a:spcBef>
          <a:spcPct val="0"/>
        </a:spcBef>
        <a:spcAft>
          <a:spcPct val="0"/>
        </a:spcAft>
        <a:defRPr kumimoji="1" sz="3200">
          <a:solidFill>
            <a:schemeClr val="tx2"/>
          </a:solidFill>
          <a:latin typeface="Arial" panose="020B0604020202020204" pitchFamily="34" charset="0"/>
          <a:ea typeface="+mj-ea"/>
          <a:cs typeface="+mj-cs"/>
        </a:defRPr>
      </a:lvl1pPr>
      <a:lvl2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2pPr>
      <a:lvl3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3pPr>
      <a:lvl4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4pPr>
      <a:lvl5pPr algn="ctr" rtl="0" eaLnBrk="0" fontAlgn="base" latinLnBrk="1" hangingPunct="0">
        <a:spcBef>
          <a:spcPct val="0"/>
        </a:spcBef>
        <a:spcAft>
          <a:spcPct val="0"/>
        </a:spcAft>
        <a:defRPr kumimoji="1" sz="3200">
          <a:solidFill>
            <a:schemeClr val="tx2"/>
          </a:solidFill>
          <a:latin typeface="Times New Roman" pitchFamily="18" charset="0"/>
          <a:ea typeface="굴림" charset="-127"/>
        </a:defRPr>
      </a:lvl5pPr>
      <a:lvl6pPr marL="457200" algn="ctr" rtl="0" fontAlgn="base" latinLnBrk="1">
        <a:spcBef>
          <a:spcPct val="0"/>
        </a:spcBef>
        <a:spcAft>
          <a:spcPct val="0"/>
        </a:spcAft>
        <a:defRPr kumimoji="1" sz="3200">
          <a:solidFill>
            <a:schemeClr val="tx2"/>
          </a:solidFill>
          <a:latin typeface="Times New Roman" pitchFamily="18" charset="0"/>
          <a:ea typeface="굴림" charset="-127"/>
        </a:defRPr>
      </a:lvl6pPr>
      <a:lvl7pPr marL="914400" algn="ctr" rtl="0" fontAlgn="base" latinLnBrk="1">
        <a:spcBef>
          <a:spcPct val="0"/>
        </a:spcBef>
        <a:spcAft>
          <a:spcPct val="0"/>
        </a:spcAft>
        <a:defRPr kumimoji="1" sz="3200">
          <a:solidFill>
            <a:schemeClr val="tx2"/>
          </a:solidFill>
          <a:latin typeface="Times New Roman" pitchFamily="18" charset="0"/>
          <a:ea typeface="굴림" charset="-127"/>
        </a:defRPr>
      </a:lvl7pPr>
      <a:lvl8pPr marL="1371600" algn="ctr" rtl="0" fontAlgn="base" latinLnBrk="1">
        <a:spcBef>
          <a:spcPct val="0"/>
        </a:spcBef>
        <a:spcAft>
          <a:spcPct val="0"/>
        </a:spcAft>
        <a:defRPr kumimoji="1" sz="3200">
          <a:solidFill>
            <a:schemeClr val="tx2"/>
          </a:solidFill>
          <a:latin typeface="Times New Roman" pitchFamily="18" charset="0"/>
          <a:ea typeface="굴림" charset="-127"/>
        </a:defRPr>
      </a:lvl8pPr>
      <a:lvl9pPr marL="1828800" algn="ctr" rtl="0" fontAlgn="base" latinLnBrk="1">
        <a:spcBef>
          <a:spcPct val="0"/>
        </a:spcBef>
        <a:spcAft>
          <a:spcPct val="0"/>
        </a:spcAft>
        <a:defRPr kumimoji="1" sz="3200">
          <a:solidFill>
            <a:schemeClr val="tx2"/>
          </a:solidFill>
          <a:latin typeface="Times New Roman" pitchFamily="18" charset="0"/>
          <a:ea typeface="굴림" charset="-127"/>
        </a:defRPr>
      </a:lvl9pPr>
    </p:titleStyle>
    <p:body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899592" y="675853"/>
            <a:ext cx="7329488" cy="1575048"/>
          </a:xfrm>
          <a:solidFill>
            <a:schemeClr val="tx2"/>
          </a:solidFill>
        </p:spPr>
        <p:style>
          <a:lnRef idx="1">
            <a:schemeClr val="accent1"/>
          </a:lnRef>
          <a:fillRef idx="2">
            <a:schemeClr val="accent1"/>
          </a:fillRef>
          <a:effectRef idx="1">
            <a:schemeClr val="accent1"/>
          </a:effectRef>
          <a:fontRef idx="minor">
            <a:schemeClr val="dk1"/>
          </a:fontRef>
        </p:style>
        <p:txBody>
          <a:bodyPr anchor="ctr"/>
          <a:lstStyle/>
          <a:p>
            <a:pPr eaLnBrk="1" hangingPunct="1"/>
            <a:r>
              <a:rPr lang="en-US" altLang="ko-KR" b="1" dirty="0">
                <a:solidFill>
                  <a:schemeClr val="bg1"/>
                </a:solidFill>
                <a:latin typeface="Arial" panose="020B0604020202020204" pitchFamily="34" charset="0"/>
                <a:cs typeface="Arial" panose="020B0604020202020204" pitchFamily="34" charset="0"/>
              </a:rPr>
              <a:t>Global Business Strategy</a:t>
            </a:r>
            <a:br>
              <a:rPr lang="en-US" altLang="ko-KR" b="1" dirty="0">
                <a:solidFill>
                  <a:schemeClr val="bg1"/>
                </a:solidFill>
                <a:latin typeface="Arial" panose="020B0604020202020204" pitchFamily="34" charset="0"/>
                <a:cs typeface="Arial" panose="020B0604020202020204" pitchFamily="34" charset="0"/>
              </a:rPr>
            </a:br>
            <a:r>
              <a:rPr lang="en-US" altLang="ko-KR" sz="2400" b="1" dirty="0">
                <a:solidFill>
                  <a:schemeClr val="bg1"/>
                </a:solidFill>
                <a:latin typeface="Arial" panose="020B0604020202020204" pitchFamily="34" charset="0"/>
                <a:cs typeface="Arial" panose="020B0604020202020204" pitchFamily="34" charset="0"/>
              </a:rPr>
              <a:t>Spring</a:t>
            </a:r>
            <a:r>
              <a:rPr lang="en-US" altLang="ko-KR" b="1" dirty="0">
                <a:solidFill>
                  <a:schemeClr val="bg1"/>
                </a:solidFill>
                <a:latin typeface="Arial" panose="020B0604020202020204" pitchFamily="34" charset="0"/>
                <a:cs typeface="Arial" panose="020B0604020202020204" pitchFamily="34" charset="0"/>
              </a:rPr>
              <a:t> </a:t>
            </a:r>
            <a:r>
              <a:rPr lang="en-US" altLang="ko-KR" sz="2400" b="1" dirty="0">
                <a:solidFill>
                  <a:schemeClr val="bg1"/>
                </a:solidFill>
                <a:latin typeface="Arial" panose="020B0604020202020204" pitchFamily="34" charset="0"/>
                <a:cs typeface="Arial" panose="020B0604020202020204" pitchFamily="34" charset="0"/>
              </a:rPr>
              <a:t>2021</a:t>
            </a:r>
            <a:endParaRPr lang="en-US" altLang="ko-KR" sz="1800" b="1" dirty="0">
              <a:solidFill>
                <a:schemeClr val="bg1"/>
              </a:solidFill>
              <a:latin typeface="Arial" panose="020B0604020202020204" pitchFamily="34" charset="0"/>
              <a:cs typeface="Arial" panose="020B0604020202020204" pitchFamily="34" charset="0"/>
            </a:endParaRPr>
          </a:p>
        </p:txBody>
      </p:sp>
      <p:sp>
        <p:nvSpPr>
          <p:cNvPr id="8" name="Rectangle 3"/>
          <p:cNvSpPr txBox="1">
            <a:spLocks noChangeArrowheads="1"/>
          </p:cNvSpPr>
          <p:nvPr/>
        </p:nvSpPr>
        <p:spPr>
          <a:xfrm>
            <a:off x="1017824" y="2931372"/>
            <a:ext cx="7093024" cy="1512168"/>
          </a:xfrm>
          <a:prstGeom prst="rect">
            <a:avLst/>
          </a:prstGeom>
        </p:spPr>
        <p:txBody>
          <a:bodyPr vert="horz" lIns="91440" tIns="45720" rIns="91440" bIns="45720" rtlCol="0" anchor="ctr">
            <a:noAutofit/>
          </a:bodyPr>
          <a:lstStyle>
            <a:lvl1pPr marL="0" indent="0" algn="ctr" defTabSz="685800" rtl="0" eaLnBrk="1" latinLnBrk="1" hangingPunct="1">
              <a:lnSpc>
                <a:spcPct val="90000"/>
              </a:lnSpc>
              <a:spcBef>
                <a:spcPts val="750"/>
              </a:spcBef>
              <a:buFont typeface="Arial" panose="020B0604020202020204" pitchFamily="34" charset="0"/>
              <a:buNone/>
              <a:defRPr sz="1800" kern="1200">
                <a:solidFill>
                  <a:schemeClr val="tx1"/>
                </a:solidFill>
                <a:latin typeface="+mn-lt"/>
                <a:ea typeface="Arial Unicode MS" panose="020B0604020202020204"/>
                <a:cs typeface="+mn-cs"/>
              </a:defRPr>
            </a:lvl1pPr>
            <a:lvl2pPr marL="342900" indent="0" algn="ctr" defTabSz="685800" rtl="0" eaLnBrk="1" latinLnBrk="1" hangingPunct="1">
              <a:lnSpc>
                <a:spcPct val="90000"/>
              </a:lnSpc>
              <a:spcBef>
                <a:spcPts val="375"/>
              </a:spcBef>
              <a:buFont typeface="Arial" panose="020B0604020202020204" pitchFamily="34" charset="0"/>
              <a:buNone/>
              <a:defRPr sz="1500" kern="1200">
                <a:solidFill>
                  <a:schemeClr val="tx1"/>
                </a:solidFill>
                <a:latin typeface="+mn-lt"/>
                <a:ea typeface="Arial Unicode MS" panose="020B0604020202020204"/>
                <a:cs typeface="+mn-cs"/>
              </a:defRPr>
            </a:lvl2pPr>
            <a:lvl3pPr marL="685800" indent="0" algn="ctr" defTabSz="685800" rtl="0" eaLnBrk="1" latinLnBrk="1" hangingPunct="1">
              <a:lnSpc>
                <a:spcPct val="90000"/>
              </a:lnSpc>
              <a:spcBef>
                <a:spcPts val="375"/>
              </a:spcBef>
              <a:buFont typeface="Arial" panose="020B0604020202020204" pitchFamily="34" charset="0"/>
              <a:buNone/>
              <a:defRPr sz="1350" kern="1200">
                <a:solidFill>
                  <a:schemeClr val="tx1"/>
                </a:solidFill>
                <a:latin typeface="+mn-lt"/>
                <a:ea typeface="Arial Unicode MS" panose="020B0604020202020204"/>
                <a:cs typeface="+mn-cs"/>
              </a:defRPr>
            </a:lvl3pPr>
            <a:lvl4pPr marL="10287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4pPr>
            <a:lvl5pPr marL="13716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5pPr>
            <a:lvl6pPr marL="17145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Wenyan Yin (Ph.D.)</a:t>
            </a:r>
          </a:p>
          <a:p>
            <a:pPr fontAlgn="auto">
              <a:lnSpc>
                <a:spcPct val="100000"/>
              </a:lnSpc>
              <a:spcBef>
                <a:spcPts val="0"/>
              </a:spcBef>
              <a:spcAft>
                <a:spcPts val="0"/>
              </a:spcAft>
            </a:pPr>
            <a:r>
              <a:rPr kumimoji="0" lang="en-US" altLang="ko-KR" dirty="0">
                <a:solidFill>
                  <a:prstClr val="black"/>
                </a:solidFill>
                <a:latin typeface="Arial" panose="020B0604020202020204" pitchFamily="34" charset="0"/>
                <a:cs typeface="Arial" panose="020B0604020202020204" pitchFamily="34" charset="0"/>
              </a:rPr>
              <a:t>(wenyanyin2012@gmail.com)</a:t>
            </a:r>
          </a:p>
          <a:p>
            <a:pPr fontAlgn="auto">
              <a:lnSpc>
                <a:spcPct val="100000"/>
              </a:lnSpc>
              <a:spcBef>
                <a:spcPts val="0"/>
              </a:spcBef>
              <a:spcAft>
                <a:spcPts val="0"/>
              </a:spcAft>
            </a:pPr>
            <a:endParaRPr kumimoji="0"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Adjunct Professor, Seoul Business School, </a:t>
            </a:r>
            <a:r>
              <a:rPr kumimoji="0" lang="en-US" altLang="ko-KR" b="1" dirty="0" err="1">
                <a:latin typeface="Arial" panose="020B0604020202020204" pitchFamily="34" charset="0"/>
                <a:cs typeface="Arial" panose="020B0604020202020204" pitchFamily="34" charset="0"/>
              </a:rPr>
              <a:t>aSSIST</a:t>
            </a:r>
            <a:r>
              <a:rPr kumimoji="0" lang="en-US" altLang="ko-KR" b="1" dirty="0">
                <a:latin typeface="Arial" panose="020B0604020202020204" pitchFamily="34" charset="0"/>
                <a:cs typeface="Arial" panose="020B0604020202020204" pitchFamily="34" charset="0"/>
              </a:rPr>
              <a:t> University</a:t>
            </a:r>
          </a:p>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Lecturer, Graduate School of International Studies, SNU</a:t>
            </a:r>
            <a:endParaRPr kumimoji="0" lang="en-US" altLang="ko-KR" dirty="0">
              <a:latin typeface="Arial" panose="020B0604020202020204" pitchFamily="34" charset="0"/>
              <a:cs typeface="Arial" panose="020B0604020202020204" pitchFamily="34" charset="0"/>
            </a:endParaRPr>
          </a:p>
        </p:txBody>
      </p:sp>
      <p:sp>
        <p:nvSpPr>
          <p:cNvPr id="5" name="직사각형 1">
            <a:extLst>
              <a:ext uri="{FF2B5EF4-FFF2-40B4-BE49-F238E27FC236}">
                <a16:creationId xmlns:a16="http://schemas.microsoft.com/office/drawing/2014/main" id="{B2257C2D-AA97-4500-B6E0-989357EE494B}"/>
              </a:ext>
            </a:extLst>
          </p:cNvPr>
          <p:cNvSpPr/>
          <p:nvPr/>
        </p:nvSpPr>
        <p:spPr>
          <a:xfrm>
            <a:off x="1547664" y="5085184"/>
            <a:ext cx="6264696" cy="923330"/>
          </a:xfrm>
          <a:prstGeom prst="rect">
            <a:avLst/>
          </a:prstGeom>
        </p:spPr>
        <p:txBody>
          <a:bodyPr wrap="square">
            <a:spAutoFit/>
          </a:bodyPr>
          <a:lstStyle/>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 Time: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Wed. 2:00 pm – 4:50 pm</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Classroom:</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 Zoom online </a:t>
            </a:r>
            <a:r>
              <a:rPr lang="en-US" altLang="ko-KR" sz="1800" dirty="0">
                <a:solidFill>
                  <a:prstClr val="black"/>
                </a:solidFill>
                <a:latin typeface="Arial" panose="020B0604020202020204" pitchFamily="34" charset="0"/>
                <a:ea typeface="Arial Unicode MS" panose="020B0604020202020204"/>
                <a:cs typeface="Arial" panose="020B0604020202020204" pitchFamily="34" charset="0"/>
              </a:rPr>
              <a:t>c</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lass (or</a:t>
            </a:r>
            <a:r>
              <a:rPr kumimoji="0" lang="ko-KR" altLang="en-US" sz="1800" dirty="0">
                <a:solidFill>
                  <a:prstClr val="black"/>
                </a:solidFill>
                <a:latin typeface="Arial" panose="020B0604020202020204" pitchFamily="34" charset="0"/>
                <a:ea typeface="Arial Unicode MS" panose="020B0604020202020204"/>
                <a:cs typeface="Arial" panose="020B0604020202020204" pitchFamily="34" charset="0"/>
              </a:rPr>
              <a:t>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Bldg. 140-2, Rm 202) </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Office Hours: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by</a:t>
            </a: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appointment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body" idx="4294967295"/>
          </p:nvPr>
        </p:nvSpPr>
        <p:spPr>
          <a:xfrm>
            <a:off x="252480" y="908720"/>
            <a:ext cx="8567992" cy="5472607"/>
          </a:xfrm>
          <a:prstGeom prst="rect">
            <a:avLst/>
          </a:prstGeom>
        </p:spPr>
        <p:txBody>
          <a:bodyPr/>
          <a:lstStyle/>
          <a:p>
            <a:pPr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7: (Apr 14) Measuring and Forecasting</a:t>
            </a:r>
            <a:endParaRPr lang="en-US" altLang="ko-KR" sz="1500" dirty="0">
              <a:solidFill>
                <a:srgbClr val="2E2ECB"/>
              </a:solidFill>
              <a:cs typeface="Arial" panose="020B0604020202020204" pitchFamily="34" charset="0"/>
            </a:endParaRPr>
          </a:p>
          <a:p>
            <a:pPr lvl="1"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6 </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Measuring the Intangible</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Measuring Globalization</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Measuring the Future</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endParaRPr lang="en-US" altLang="ko-KR" sz="1500" b="1" dirty="0">
              <a:solidFill>
                <a:srgbClr val="2E2ECB"/>
              </a:solidFill>
              <a:cs typeface="Arial" panose="020B0604020202020204" pitchFamily="34" charset="0"/>
            </a:endParaRPr>
          </a:p>
          <a:p>
            <a:pPr marL="728662" indent="-285750" eaLnBrk="1" hangingPunct="1">
              <a:spcBef>
                <a:spcPts val="300"/>
              </a:spcBef>
              <a:spcAft>
                <a:spcPts val="0"/>
              </a:spcAft>
              <a:buClrTx/>
              <a:buFont typeface="Arial" panose="020B0604020202020204" pitchFamily="34" charset="0"/>
              <a:buChar char="•"/>
            </a:pPr>
            <a:r>
              <a:rPr lang="en-US" altLang="ko-KR" sz="1500" dirty="0">
                <a:solidFill>
                  <a:prstClr val="black"/>
                </a:solidFill>
                <a:cs typeface="Arial" panose="020B0604020202020204" pitchFamily="34" charset="0"/>
              </a:rPr>
              <a:t>Ernst &amp; Young. 2020. Are You Reframing Your Future or Is the Future Reframing You? June 19. https://www.ey.com/en_gl/megatrends/how-megatrends-can-reframe-your-future.</a:t>
            </a:r>
          </a:p>
          <a:p>
            <a:pPr marL="728662" indent="-285750" eaLnBrk="1" hangingPunct="1">
              <a:spcBef>
                <a:spcPts val="300"/>
              </a:spcBef>
              <a:spcAft>
                <a:spcPts val="0"/>
              </a:spcAft>
              <a:buClrTx/>
              <a:buFont typeface="Arial" panose="020B0604020202020204" pitchFamily="34" charset="0"/>
              <a:buChar cha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(5) </a:t>
            </a:r>
            <a:r>
              <a:rPr lang="en-US" altLang="ko-KR" sz="1500" dirty="0">
                <a:cs typeface="Arial" panose="020B0604020202020204" pitchFamily="34" charset="0"/>
              </a:rPr>
              <a:t>by Apr 13, 2:00 pm</a:t>
            </a:r>
            <a:endParaRPr lang="en-US" altLang="ko-KR" sz="1500" b="1" dirty="0">
              <a:solidFill>
                <a:srgbClr val="2E2ECB"/>
              </a:solidFill>
              <a:cs typeface="Arial" panose="020B0604020202020204" pitchFamily="34" charset="0"/>
            </a:endParaRPr>
          </a:p>
          <a:p>
            <a:pPr eaLnBrk="1" hangingPunct="1">
              <a:spcBef>
                <a:spcPts val="300"/>
              </a:spcBef>
              <a:spcAft>
                <a:spcPts val="0"/>
              </a:spcAft>
              <a:buClr>
                <a:srgbClr val="2E2ECB"/>
              </a:buClr>
            </a:pPr>
            <a:endParaRPr lang="en-US" altLang="ko-KR" sz="1500" b="1" dirty="0">
              <a:solidFill>
                <a:srgbClr val="2E2ECB"/>
              </a:solidFill>
              <a:cs typeface="Arial" panose="020B0604020202020204" pitchFamily="34" charset="0"/>
            </a:endParaRPr>
          </a:p>
          <a:p>
            <a:pPr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8: (Apr 21) Global Perspectives on Strategy</a:t>
            </a:r>
            <a:endParaRPr lang="en-US" altLang="ko-KR" sz="1500" dirty="0">
              <a:solidFill>
                <a:srgbClr val="2E2ECB"/>
              </a:solidFill>
              <a:cs typeface="Arial" panose="020B0604020202020204" pitchFamily="34" charset="0"/>
            </a:endParaRPr>
          </a:p>
          <a:p>
            <a:pPr lvl="1"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7 </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Global Competitive Strategy</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Global Cooperative Strategy</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Comprehensive Synthesis?</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p>
          <a:p>
            <a:pPr lvl="1" eaLnBrk="1" hangingPunct="1">
              <a:spcBef>
                <a:spcPts val="300"/>
              </a:spcBef>
              <a:spcAft>
                <a:spcPts val="0"/>
              </a:spcAft>
              <a:buClr>
                <a:srgbClr val="2E2ECB"/>
              </a:buClr>
              <a:buFont typeface="Arial" panose="020B0604020202020204" pitchFamily="34" charset="0"/>
              <a:buChar char="•"/>
            </a:pPr>
            <a:r>
              <a:rPr lang="en-US" altLang="ko-KR" sz="1500" dirty="0" err="1">
                <a:solidFill>
                  <a:prstClr val="black"/>
                </a:solidFill>
                <a:cs typeface="Arial" panose="020B0604020202020204" pitchFamily="34" charset="0"/>
              </a:rPr>
              <a:t>Brandenburger</a:t>
            </a:r>
            <a:r>
              <a:rPr lang="en-US" altLang="ko-KR" sz="1500" dirty="0">
                <a:solidFill>
                  <a:prstClr val="black"/>
                </a:solidFill>
                <a:cs typeface="Arial" panose="020B0604020202020204" pitchFamily="34" charset="0"/>
              </a:rPr>
              <a:t>, A. and Nalebuff, B. 2021. The Rules of Co-opetition. </a:t>
            </a:r>
            <a:r>
              <a:rPr lang="en-US" altLang="ko-KR" sz="1500" i="1" dirty="0">
                <a:solidFill>
                  <a:prstClr val="black"/>
                </a:solidFill>
                <a:cs typeface="Arial" panose="020B0604020202020204" pitchFamily="34" charset="0"/>
              </a:rPr>
              <a:t>Harvard Business Review</a:t>
            </a:r>
            <a:r>
              <a:rPr lang="en-US" altLang="ko-KR" sz="1500" dirty="0">
                <a:solidFill>
                  <a:prstClr val="black"/>
                </a:solidFill>
                <a:cs typeface="Arial" panose="020B0604020202020204" pitchFamily="34" charset="0"/>
              </a:rPr>
              <a:t>, 99(1): 49-57.</a:t>
            </a:r>
          </a:p>
          <a:p>
            <a:pPr lvl="1"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(6) </a:t>
            </a:r>
            <a:r>
              <a:rPr lang="en-US" altLang="ko-KR" sz="1500" dirty="0">
                <a:cs typeface="Arial" panose="020B0604020202020204" pitchFamily="34" charset="0"/>
              </a:rPr>
              <a:t>by Apr 20, 2:00 pm</a:t>
            </a: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(4)</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10</a:t>
            </a:fld>
            <a:endParaRPr lang="en-US" altLang="ko-KR" dirty="0"/>
          </a:p>
        </p:txBody>
      </p:sp>
    </p:spTree>
    <p:extLst>
      <p:ext uri="{BB962C8B-B14F-4D97-AF65-F5344CB8AC3E}">
        <p14:creationId xmlns:p14="http://schemas.microsoft.com/office/powerpoint/2010/main" val="3524057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body" idx="4294967295"/>
          </p:nvPr>
        </p:nvSpPr>
        <p:spPr>
          <a:xfrm>
            <a:off x="252480" y="836712"/>
            <a:ext cx="8567992" cy="5544616"/>
          </a:xfrm>
          <a:prstGeom prst="rect">
            <a:avLst/>
          </a:prstGeom>
        </p:spPr>
        <p:txBody>
          <a:bodyPr/>
          <a:lstStyle/>
          <a:p>
            <a:pPr lvl="0" algn="just">
              <a:spcBef>
                <a:spcPts val="300"/>
              </a:spcBef>
              <a:spcAft>
                <a:spcPts val="0"/>
              </a:spcAft>
              <a:buClr>
                <a:srgbClr val="2E2ECB"/>
              </a:buClr>
            </a:pPr>
            <a:r>
              <a:rPr lang="en-US" altLang="ko-KR" sz="1450" b="1" dirty="0">
                <a:solidFill>
                  <a:srgbClr val="2E2ECB"/>
                </a:solidFill>
                <a:cs typeface="Arial" panose="020B0604020202020204" pitchFamily="34" charset="0"/>
              </a:rPr>
              <a:t>Class 9: (Apr 28) Developing and Extending Analytical Models</a:t>
            </a:r>
          </a:p>
          <a:p>
            <a:pPr lvl="1" algn="just">
              <a:spcBef>
                <a:spcPts val="300"/>
              </a:spcBef>
              <a:spcAft>
                <a:spcPts val="0"/>
              </a:spcAft>
              <a:buClr>
                <a:srgbClr val="2E2ECB"/>
              </a:buClr>
              <a:buFont typeface="Arial" panose="020B0604020202020204" pitchFamily="34" charset="0"/>
              <a:buChar char="•"/>
            </a:pPr>
            <a:r>
              <a:rPr lang="en-US" altLang="ko-KR" sz="1450" b="1" dirty="0">
                <a:solidFill>
                  <a:srgbClr val="FF0000"/>
                </a:solidFill>
                <a:cs typeface="Arial" panose="020B0604020202020204" pitchFamily="34" charset="0"/>
              </a:rPr>
              <a:t>Moon (2010): Chapter 8 </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Configuration-Coordination Model</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Three-Dimensional Global Model</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Dynamic Diversification-Coordination Model</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Case Studies</a:t>
            </a:r>
          </a:p>
          <a:p>
            <a:pPr lvl="1" algn="just">
              <a:spcBef>
                <a:spcPts val="300"/>
              </a:spcBef>
              <a:spcAft>
                <a:spcPts val="0"/>
              </a:spcAft>
              <a:buClr>
                <a:srgbClr val="2E2ECB"/>
              </a:buClr>
              <a:buFont typeface="Arial" panose="020B0604020202020204" pitchFamily="34" charset="0"/>
              <a:buChar char="•"/>
            </a:pPr>
            <a:r>
              <a:rPr lang="en-US" altLang="ko-KR" sz="1450" dirty="0">
                <a:solidFill>
                  <a:prstClr val="black"/>
                </a:solidFill>
                <a:cs typeface="Arial" panose="020B0604020202020204" pitchFamily="34" charset="0"/>
              </a:rPr>
              <a:t>Rosa, B., </a:t>
            </a:r>
            <a:r>
              <a:rPr lang="en-US" altLang="ko-KR" sz="1450" dirty="0" err="1">
                <a:solidFill>
                  <a:prstClr val="black"/>
                </a:solidFill>
                <a:cs typeface="Arial" panose="020B0604020202020204" pitchFamily="34" charset="0"/>
              </a:rPr>
              <a:t>Gugler</a:t>
            </a:r>
            <a:r>
              <a:rPr lang="en-US" altLang="ko-KR" sz="1450" dirty="0">
                <a:solidFill>
                  <a:prstClr val="black"/>
                </a:solidFill>
                <a:cs typeface="Arial" panose="020B0604020202020204" pitchFamily="34" charset="0"/>
              </a:rPr>
              <a:t>, P. and Verbeke, A. 2020. Regional and Global Strategies of MNEs: Revisiting Rugman &amp; Verbeke (2004). </a:t>
            </a:r>
            <a:r>
              <a:rPr lang="en-US" altLang="ko-KR" sz="1450" i="1" dirty="0">
                <a:solidFill>
                  <a:prstClr val="black"/>
                </a:solidFill>
                <a:cs typeface="Arial" panose="020B0604020202020204" pitchFamily="34" charset="0"/>
              </a:rPr>
              <a:t>Journal of International Business Studies, </a:t>
            </a:r>
            <a:r>
              <a:rPr lang="en-US" altLang="ko-KR" sz="1450" dirty="0">
                <a:solidFill>
                  <a:prstClr val="black"/>
                </a:solidFill>
                <a:cs typeface="Arial" panose="020B0604020202020204" pitchFamily="34" charset="0"/>
              </a:rPr>
              <a:t>51(7): 1045-1053.</a:t>
            </a:r>
          </a:p>
          <a:p>
            <a:pPr lvl="1" algn="just">
              <a:spcBef>
                <a:spcPts val="300"/>
              </a:spcBef>
              <a:spcAft>
                <a:spcPts val="0"/>
              </a:spcAft>
              <a:buClr>
                <a:srgbClr val="2E2ECB"/>
              </a:buClr>
              <a:buFont typeface="Arial" panose="020B0604020202020204" pitchFamily="34" charset="0"/>
              <a:buChar char="•"/>
            </a:pPr>
            <a:r>
              <a:rPr lang="en-US" altLang="ko-KR" sz="1450" dirty="0">
                <a:solidFill>
                  <a:prstClr val="black"/>
                </a:solidFill>
                <a:cs typeface="Arial" panose="020B0604020202020204" pitchFamily="34" charset="0"/>
              </a:rPr>
              <a:t>Submit via </a:t>
            </a:r>
            <a:r>
              <a:rPr lang="en-US" altLang="ko-KR" sz="1450" dirty="0" err="1">
                <a:solidFill>
                  <a:prstClr val="black"/>
                </a:solidFill>
                <a:cs typeface="Arial" panose="020B0604020202020204" pitchFamily="34" charset="0"/>
              </a:rPr>
              <a:t>eTL</a:t>
            </a:r>
            <a:r>
              <a:rPr lang="en-US" altLang="ko-KR" sz="1450" dirty="0">
                <a:solidFill>
                  <a:prstClr val="black"/>
                </a:solidFill>
                <a:cs typeface="Arial" panose="020B0604020202020204" pitchFamily="34" charset="0"/>
              </a:rPr>
              <a:t>: One-page summary (7) by Apr 27, 2:00 pm</a:t>
            </a:r>
            <a:endParaRPr lang="en-US" altLang="ko-KR" sz="1450" dirty="0">
              <a:solidFill>
                <a:srgbClr val="FF0000"/>
              </a:solidFill>
              <a:cs typeface="Arial" panose="020B0604020202020204" pitchFamily="34" charset="0"/>
            </a:endParaRPr>
          </a:p>
          <a:p>
            <a:pPr marL="0" lvl="2" indent="0" algn="just" eaLnBrk="1" hangingPunct="1">
              <a:spcBef>
                <a:spcPts val="300"/>
              </a:spcBef>
              <a:spcAft>
                <a:spcPts val="0"/>
              </a:spcAft>
              <a:buClr>
                <a:srgbClr val="2E2ECB"/>
              </a:buClr>
              <a:buNone/>
              <a:defRPr/>
            </a:pPr>
            <a:endParaRPr lang="en-US" altLang="ko-KR" sz="1450" b="1" dirty="0">
              <a:solidFill>
                <a:srgbClr val="2E2ECB"/>
              </a:solidFill>
              <a:cs typeface="Arial" panose="020B0604020202020204" pitchFamily="34" charset="0"/>
            </a:endParaRPr>
          </a:p>
          <a:p>
            <a:pPr marL="285750" lvl="2" indent="-285750" algn="just" eaLnBrk="1" hangingPunct="1">
              <a:spcBef>
                <a:spcPts val="300"/>
              </a:spcBef>
              <a:spcAft>
                <a:spcPts val="0"/>
              </a:spcAft>
              <a:buClr>
                <a:srgbClr val="2E2ECB"/>
              </a:buClr>
              <a:buFont typeface="Wingdings" panose="05000000000000000000" pitchFamily="2" charset="2"/>
              <a:buChar char="v"/>
              <a:defRPr/>
            </a:pPr>
            <a:r>
              <a:rPr lang="en-US" altLang="ko-KR" sz="1450" b="1" dirty="0">
                <a:solidFill>
                  <a:srgbClr val="2E2ECB"/>
                </a:solidFill>
                <a:cs typeface="Arial" panose="020B0604020202020204" pitchFamily="34" charset="0"/>
              </a:rPr>
              <a:t>Class 10: (May 5) National Holiday (No Class)</a:t>
            </a:r>
          </a:p>
          <a:p>
            <a:pPr marL="285750" lvl="2" indent="-285750" algn="just" eaLnBrk="1" hangingPunct="1">
              <a:spcBef>
                <a:spcPts val="300"/>
              </a:spcBef>
              <a:spcAft>
                <a:spcPts val="0"/>
              </a:spcAft>
              <a:buClr>
                <a:srgbClr val="2E2ECB"/>
              </a:buClr>
              <a:buFont typeface="Wingdings" panose="05000000000000000000" pitchFamily="2" charset="2"/>
              <a:buChar char="v"/>
              <a:defRPr/>
            </a:pPr>
            <a:endParaRPr lang="en-US" altLang="ko-KR" sz="1450" b="1" dirty="0">
              <a:solidFill>
                <a:srgbClr val="2E2ECB"/>
              </a:solidFill>
              <a:cs typeface="Arial" panose="020B0604020202020204" pitchFamily="34" charset="0"/>
            </a:endParaRPr>
          </a:p>
          <a:p>
            <a:pPr marL="268288" lvl="0" indent="-268288" algn="just">
              <a:spcBef>
                <a:spcPts val="300"/>
              </a:spcBef>
              <a:spcAft>
                <a:spcPts val="0"/>
              </a:spcAft>
              <a:buClr>
                <a:srgbClr val="2E2ECB"/>
              </a:buClr>
            </a:pPr>
            <a:r>
              <a:rPr lang="en-US" altLang="ko-KR" sz="1450" b="1" dirty="0">
                <a:solidFill>
                  <a:srgbClr val="2E2ECB"/>
                </a:solidFill>
                <a:cs typeface="Arial" panose="020B0604020202020204" pitchFamily="34" charset="0"/>
              </a:rPr>
              <a:t>Class 11: (May </a:t>
            </a:r>
            <a:r>
              <a:rPr lang="en-US" altLang="zh-CN" sz="1450" b="1" dirty="0">
                <a:solidFill>
                  <a:srgbClr val="2E2ECB"/>
                </a:solidFill>
                <a:cs typeface="Arial" panose="020B0604020202020204" pitchFamily="34" charset="0"/>
              </a:rPr>
              <a:t>12</a:t>
            </a:r>
            <a:r>
              <a:rPr lang="en-US" altLang="ko-KR" sz="1450" b="1" dirty="0">
                <a:solidFill>
                  <a:srgbClr val="2E2ECB"/>
                </a:solidFill>
                <a:cs typeface="Arial" panose="020B0604020202020204" pitchFamily="34" charset="0"/>
              </a:rPr>
              <a:t>) The Grand Debate Over Standardization Strategy</a:t>
            </a:r>
          </a:p>
          <a:p>
            <a:pPr lvl="1" algn="just">
              <a:spcBef>
                <a:spcPts val="300"/>
              </a:spcBef>
              <a:spcAft>
                <a:spcPts val="0"/>
              </a:spcAft>
              <a:buClr>
                <a:srgbClr val="2E2ECB"/>
              </a:buClr>
              <a:buFont typeface="Arial" panose="020B0604020202020204" pitchFamily="34" charset="0"/>
              <a:buChar char="•"/>
            </a:pPr>
            <a:r>
              <a:rPr lang="en-US" altLang="ko-KR" sz="1450" b="1" dirty="0">
                <a:solidFill>
                  <a:srgbClr val="FF0000"/>
                </a:solidFill>
                <a:cs typeface="Arial" panose="020B0604020202020204" pitchFamily="34" charset="0"/>
              </a:rPr>
              <a:t>Moon (2010): Chapter 9 </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The Grand Thesis: The World Is Flat?</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Antithesis: The World Is Spiky?</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Another Antithesis: The World Is Not Flat</a:t>
            </a:r>
          </a:p>
          <a:p>
            <a:pPr lvl="2" algn="just">
              <a:spcBef>
                <a:spcPts val="300"/>
              </a:spcBef>
              <a:spcAft>
                <a:spcPts val="0"/>
              </a:spcAft>
              <a:buClr>
                <a:srgbClr val="2E2ECB"/>
              </a:buClr>
              <a:buFont typeface="Arial" panose="020B0604020202020204" pitchFamily="34" charset="0"/>
              <a:buChar char="‒"/>
              <a:defRPr/>
            </a:pPr>
            <a:r>
              <a:rPr lang="en-US" altLang="ko-KR" sz="1450" dirty="0">
                <a:solidFill>
                  <a:prstClr val="black"/>
                </a:solidFill>
                <a:cs typeface="Arial" panose="020B0604020202020204" pitchFamily="34" charset="0"/>
              </a:rPr>
              <a:t>Case Studies</a:t>
            </a:r>
          </a:p>
          <a:p>
            <a:pPr lvl="1" algn="just">
              <a:spcBef>
                <a:spcPts val="300"/>
              </a:spcBef>
              <a:spcAft>
                <a:spcPts val="0"/>
              </a:spcAft>
              <a:buClr>
                <a:srgbClr val="2E2ECB"/>
              </a:buClr>
              <a:buFont typeface="Arial" panose="020B0604020202020204" pitchFamily="34" charset="0"/>
              <a:buChar char="•"/>
            </a:pPr>
            <a:r>
              <a:rPr lang="en-US" altLang="ko-KR" sz="1450" dirty="0">
                <a:solidFill>
                  <a:prstClr val="black"/>
                </a:solidFill>
                <a:cs typeface="Arial" panose="020B0604020202020204" pitchFamily="34" charset="0"/>
              </a:rPr>
              <a:t>Ghemawat, P. 2018. Book highlight: Globalization in the Long Run. </a:t>
            </a:r>
            <a:r>
              <a:rPr lang="en-US" altLang="ko-KR" sz="1450" i="1" dirty="0">
                <a:solidFill>
                  <a:prstClr val="black"/>
                </a:solidFill>
                <a:cs typeface="Arial" panose="020B0604020202020204" pitchFamily="34" charset="0"/>
              </a:rPr>
              <a:t>Global Business and Organizational Excellence,</a:t>
            </a:r>
            <a:r>
              <a:rPr lang="en-US" altLang="ko-KR" sz="1450" dirty="0">
                <a:solidFill>
                  <a:prstClr val="black"/>
                </a:solidFill>
                <a:cs typeface="Arial" panose="020B0604020202020204" pitchFamily="34" charset="0"/>
              </a:rPr>
              <a:t> 37: 69–83.</a:t>
            </a:r>
          </a:p>
          <a:p>
            <a:pPr lvl="1" algn="just">
              <a:spcBef>
                <a:spcPts val="300"/>
              </a:spcBef>
              <a:spcAft>
                <a:spcPts val="0"/>
              </a:spcAft>
              <a:buClr>
                <a:srgbClr val="2E2ECB"/>
              </a:buClr>
              <a:buFont typeface="Arial" panose="020B0604020202020204" pitchFamily="34" charset="0"/>
              <a:buChar char="•"/>
            </a:pPr>
            <a:r>
              <a:rPr lang="en-US" altLang="ko-KR" sz="1450" dirty="0">
                <a:solidFill>
                  <a:prstClr val="black"/>
                </a:solidFill>
                <a:cs typeface="Arial" panose="020B0604020202020204" pitchFamily="34" charset="0"/>
              </a:rPr>
              <a:t>Submit via </a:t>
            </a:r>
            <a:r>
              <a:rPr lang="en-US" altLang="ko-KR" sz="1450" dirty="0" err="1">
                <a:solidFill>
                  <a:prstClr val="black"/>
                </a:solidFill>
                <a:cs typeface="Arial" panose="020B0604020202020204" pitchFamily="34" charset="0"/>
              </a:rPr>
              <a:t>eTL</a:t>
            </a:r>
            <a:r>
              <a:rPr lang="en-US" altLang="ko-KR" sz="1450" dirty="0">
                <a:solidFill>
                  <a:prstClr val="black"/>
                </a:solidFill>
                <a:cs typeface="Arial" panose="020B0604020202020204" pitchFamily="34" charset="0"/>
              </a:rPr>
              <a:t>: One-page summary (8) by May 11, 2:00 pm</a:t>
            </a:r>
            <a:endParaRPr lang="en-US" altLang="ko-KR" sz="1450" dirty="0">
              <a:cs typeface="Arial" panose="020B0604020202020204" pitchFamily="34" charset="0"/>
            </a:endParaRPr>
          </a:p>
          <a:p>
            <a:pPr marL="914400" lvl="2" indent="0" algn="just" eaLnBrk="1" hangingPunct="1">
              <a:spcBef>
                <a:spcPts val="300"/>
              </a:spcBef>
              <a:spcAft>
                <a:spcPts val="0"/>
              </a:spcAft>
              <a:buClr>
                <a:srgbClr val="2E2ECB"/>
              </a:buClr>
              <a:buNone/>
              <a:defRPr/>
            </a:pPr>
            <a:endParaRPr lang="en-US" altLang="ko-KR" sz="1450" dirty="0">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(5)</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11</a:t>
            </a:fld>
            <a:endParaRPr lang="en-US" altLang="ko-KR" dirty="0"/>
          </a:p>
        </p:txBody>
      </p:sp>
    </p:spTree>
    <p:extLst>
      <p:ext uri="{BB962C8B-B14F-4D97-AF65-F5344CB8AC3E}">
        <p14:creationId xmlns:p14="http://schemas.microsoft.com/office/powerpoint/2010/main" val="1333228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251520" y="764704"/>
            <a:ext cx="8640000" cy="2746906"/>
          </a:xfrm>
          <a:prstGeom prst="rect">
            <a:avLst/>
          </a:prstGeom>
        </p:spPr>
        <p:txBody>
          <a:bodyPr wrap="square">
            <a:spAutoFit/>
          </a:bodyPr>
          <a:lstStyle/>
          <a:p>
            <a:pPr marL="285750" lvl="0" indent="-285750" algn="l">
              <a:spcBef>
                <a:spcPts val="300"/>
              </a:spcBef>
              <a:spcAft>
                <a:spcPts val="0"/>
              </a:spcAft>
              <a:buClr>
                <a:srgbClr val="2E2ECB"/>
              </a:buClr>
              <a:buFont typeface="Wingdings" panose="05000000000000000000" pitchFamily="2" charset="2"/>
              <a:buChar char="v"/>
            </a:pPr>
            <a:r>
              <a:rPr lang="en-US" altLang="ko-KR" sz="1500" b="1" kern="0" dirty="0">
                <a:solidFill>
                  <a:srgbClr val="2E2ECB"/>
                </a:solidFill>
                <a:latin typeface="Arial" panose="020B0604020202020204" pitchFamily="34" charset="0"/>
                <a:ea typeface="굴림"/>
                <a:cs typeface="Arial" panose="020B0604020202020204" pitchFamily="34" charset="0"/>
              </a:rPr>
              <a:t>Class 12: (May </a:t>
            </a:r>
            <a:r>
              <a:rPr lang="en-US" altLang="zh-CN" sz="1500" b="1" kern="0" dirty="0">
                <a:solidFill>
                  <a:srgbClr val="2E2ECB"/>
                </a:solidFill>
                <a:latin typeface="Arial" panose="020B0604020202020204" pitchFamily="34" charset="0"/>
                <a:ea typeface="굴림"/>
                <a:cs typeface="Arial" panose="020B0604020202020204" pitchFamily="34" charset="0"/>
              </a:rPr>
              <a:t>19</a:t>
            </a:r>
            <a:r>
              <a:rPr lang="en-US" altLang="ko-KR" sz="1500" b="1" kern="0" dirty="0">
                <a:solidFill>
                  <a:srgbClr val="2E2ECB"/>
                </a:solidFill>
                <a:latin typeface="Arial" panose="020B0604020202020204" pitchFamily="34" charset="0"/>
                <a:ea typeface="굴림"/>
                <a:cs typeface="Arial" panose="020B0604020202020204" pitchFamily="34" charset="0"/>
              </a:rPr>
              <a:t>) National Holiday (No Class)</a:t>
            </a:r>
          </a:p>
          <a:p>
            <a:pPr marL="285750" lvl="0" indent="-285750" algn="l">
              <a:spcBef>
                <a:spcPts val="300"/>
              </a:spcBef>
              <a:spcAft>
                <a:spcPts val="0"/>
              </a:spcAft>
              <a:buClr>
                <a:srgbClr val="2E2ECB"/>
              </a:buClr>
              <a:buFont typeface="Wingdings" panose="05000000000000000000" pitchFamily="2" charset="2"/>
              <a:buChar char="v"/>
            </a:pPr>
            <a:endParaRPr lang="en-US" altLang="ko-KR" sz="1100" b="1" kern="0" dirty="0">
              <a:solidFill>
                <a:srgbClr val="2E2ECB"/>
              </a:solidFill>
              <a:latin typeface="Arial" panose="020B0604020202020204" pitchFamily="34" charset="0"/>
              <a:ea typeface="굴림"/>
              <a:cs typeface="Arial" panose="020B0604020202020204" pitchFamily="34" charset="0"/>
            </a:endParaRPr>
          </a:p>
          <a:p>
            <a:pPr marL="285750" indent="-285750" algn="l">
              <a:spcBef>
                <a:spcPts val="300"/>
              </a:spcBef>
              <a:spcAft>
                <a:spcPts val="0"/>
              </a:spcAft>
              <a:buClr>
                <a:srgbClr val="2E2ECB"/>
              </a:buClr>
              <a:buFont typeface="Wingdings" panose="05000000000000000000" pitchFamily="2" charset="2"/>
              <a:buChar char="v"/>
            </a:pPr>
            <a:r>
              <a:rPr lang="en-US" altLang="ko-KR" sz="1500" b="1" kern="0" dirty="0">
                <a:solidFill>
                  <a:srgbClr val="2E2ECB"/>
                </a:solidFill>
                <a:latin typeface="Arial" panose="020B0604020202020204" pitchFamily="34" charset="0"/>
                <a:ea typeface="굴림"/>
                <a:cs typeface="Arial" panose="020B0604020202020204" pitchFamily="34" charset="0"/>
              </a:rPr>
              <a:t>Class 13: (May </a:t>
            </a:r>
            <a:r>
              <a:rPr lang="en-US" altLang="zh-CN" sz="1500" b="1" kern="0" dirty="0">
                <a:solidFill>
                  <a:srgbClr val="2E2ECB"/>
                </a:solidFill>
                <a:latin typeface="Arial" panose="020B0604020202020204" pitchFamily="34" charset="0"/>
                <a:ea typeface="굴림"/>
                <a:cs typeface="Arial" panose="020B0604020202020204" pitchFamily="34" charset="0"/>
              </a:rPr>
              <a:t>26</a:t>
            </a:r>
            <a:r>
              <a:rPr lang="en-US" altLang="ko-KR" sz="1500" b="1" kern="0" dirty="0">
                <a:solidFill>
                  <a:srgbClr val="2E2ECB"/>
                </a:solidFill>
                <a:latin typeface="Arial" panose="020B0604020202020204" pitchFamily="34" charset="0"/>
                <a:ea typeface="굴림"/>
                <a:cs typeface="Arial" panose="020B0604020202020204" pitchFamily="34" charset="0"/>
              </a:rPr>
              <a:t>) All Together Now…</a:t>
            </a:r>
          </a:p>
          <a:p>
            <a:pPr marL="800100" lvl="1" indent="-342900" algn="l">
              <a:spcBef>
                <a:spcPts val="300"/>
              </a:spcBef>
              <a:spcAft>
                <a:spcPts val="0"/>
              </a:spcAft>
              <a:buClr>
                <a:srgbClr val="2E2ECB"/>
              </a:buClr>
              <a:buFont typeface="Arial" panose="020B0604020202020204" pitchFamily="34" charset="0"/>
              <a:buChar char="•"/>
            </a:pPr>
            <a:r>
              <a:rPr lang="en-US" altLang="ko-KR" sz="1500" b="1" kern="0" dirty="0">
                <a:solidFill>
                  <a:srgbClr val="FF0000"/>
                </a:solidFill>
                <a:latin typeface="Arial" panose="020B0604020202020204" pitchFamily="34" charset="0"/>
                <a:ea typeface="굴림"/>
                <a:cs typeface="Arial" panose="020B0604020202020204" pitchFamily="34" charset="0"/>
              </a:rPr>
              <a:t>Moon (2010): Chapter 10 </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Global Strategy: The Context</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Global Strategy: The Firm</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Global Strategy: The Manager</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Case Studies</a:t>
            </a:r>
            <a:endParaRPr lang="en-US" altLang="ko-KR" sz="1500" kern="0" dirty="0">
              <a:solidFill>
                <a:srgbClr val="FF0000"/>
              </a:solidFill>
              <a:latin typeface="Arial" panose="020B0604020202020204" pitchFamily="34" charset="0"/>
              <a:ea typeface="굴림"/>
              <a:cs typeface="Arial" panose="020B0604020202020204" pitchFamily="34" charset="0"/>
            </a:endParaRPr>
          </a:p>
          <a:p>
            <a:pPr marL="742950" lvl="1" indent="-285750" algn="l">
              <a:spcBef>
                <a:spcPts val="300"/>
              </a:spcBef>
              <a:spcAft>
                <a:spcPts val="0"/>
              </a:spcAft>
              <a:buClr>
                <a:srgbClr val="2E2ECB"/>
              </a:buClr>
              <a:buFont typeface="Arial" panose="020B0604020202020204" pitchFamily="34" charset="0"/>
              <a:buChar char="•"/>
            </a:pPr>
            <a:r>
              <a:rPr lang="en-US" altLang="ko-KR" sz="1500" kern="0" dirty="0">
                <a:solidFill>
                  <a:prstClr val="black"/>
                </a:solidFill>
                <a:latin typeface="Arial" panose="020B0604020202020204" pitchFamily="34" charset="0"/>
                <a:ea typeface="굴림"/>
                <a:cs typeface="Arial" panose="020B0604020202020204" pitchFamily="34" charset="0"/>
              </a:rPr>
              <a:t>Economist. 2019. The Steam Has Gone Out of Globalization. January 24.</a:t>
            </a:r>
          </a:p>
          <a:p>
            <a:pPr marL="742950" lvl="1" indent="-285750" algn="l">
              <a:spcBef>
                <a:spcPts val="300"/>
              </a:spcBef>
              <a:spcAft>
                <a:spcPts val="0"/>
              </a:spcAft>
              <a:buClr>
                <a:srgbClr val="2E2ECB"/>
              </a:buClr>
              <a:buFont typeface="Arial" panose="020B0604020202020204" pitchFamily="34" charset="0"/>
              <a:buChar char="•"/>
            </a:pPr>
            <a:r>
              <a:rPr lang="en-US" altLang="ko-KR" sz="1500" kern="0" dirty="0">
                <a:solidFill>
                  <a:prstClr val="black"/>
                </a:solidFill>
                <a:latin typeface="Arial" panose="020B0604020202020204" pitchFamily="34" charset="0"/>
                <a:ea typeface="굴림"/>
                <a:cs typeface="Arial" panose="020B0604020202020204" pitchFamily="34" charset="0"/>
              </a:rPr>
              <a:t>Submit via </a:t>
            </a:r>
            <a:r>
              <a:rPr lang="en-US" altLang="ko-KR" sz="1500" kern="0" dirty="0" err="1">
                <a:solidFill>
                  <a:prstClr val="black"/>
                </a:solidFill>
                <a:latin typeface="Arial" panose="020B0604020202020204" pitchFamily="34" charset="0"/>
                <a:ea typeface="굴림"/>
                <a:cs typeface="Arial" panose="020B0604020202020204" pitchFamily="34" charset="0"/>
              </a:rPr>
              <a:t>eTL</a:t>
            </a:r>
            <a:r>
              <a:rPr lang="en-US" altLang="ko-KR" sz="1500" kern="0" dirty="0">
                <a:solidFill>
                  <a:prstClr val="black"/>
                </a:solidFill>
                <a:latin typeface="Arial" panose="020B0604020202020204" pitchFamily="34" charset="0"/>
                <a:ea typeface="굴림"/>
                <a:cs typeface="Arial" panose="020B0604020202020204" pitchFamily="34" charset="0"/>
              </a:rPr>
              <a:t>: One-page summary (9) by May 25, 2:00 pm</a:t>
            </a:r>
          </a:p>
        </p:txBody>
      </p:sp>
      <p:cxnSp>
        <p:nvCxnSpPr>
          <p:cNvPr id="5" name="직선 연결선 4"/>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TextBox 5"/>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(6)</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12</a:t>
            </a:fld>
            <a:endParaRPr lang="en-US" altLang="ko-KR" dirty="0"/>
          </a:p>
        </p:txBody>
      </p:sp>
      <p:sp>
        <p:nvSpPr>
          <p:cNvPr id="7" name="직사각형 2">
            <a:extLst>
              <a:ext uri="{FF2B5EF4-FFF2-40B4-BE49-F238E27FC236}">
                <a16:creationId xmlns:a16="http://schemas.microsoft.com/office/drawing/2014/main" id="{F477259E-7AAA-432F-B21D-6583DE5539D2}"/>
              </a:ext>
            </a:extLst>
          </p:cNvPr>
          <p:cNvSpPr/>
          <p:nvPr/>
        </p:nvSpPr>
        <p:spPr>
          <a:xfrm>
            <a:off x="251520" y="3491772"/>
            <a:ext cx="8280920" cy="2439129"/>
          </a:xfrm>
          <a:prstGeom prst="rect">
            <a:avLst/>
          </a:prstGeom>
        </p:spPr>
        <p:txBody>
          <a:bodyPr wrap="square">
            <a:spAutoFit/>
          </a:bodyPr>
          <a:lstStyle/>
          <a:p>
            <a:pPr marL="342900" lvl="0" indent="-342900" algn="l">
              <a:spcBef>
                <a:spcPts val="300"/>
              </a:spcBef>
              <a:spcAft>
                <a:spcPts val="0"/>
              </a:spcAft>
              <a:buClr>
                <a:srgbClr val="2E2ECB"/>
              </a:buClr>
              <a:buFont typeface="Wingdings" panose="05000000000000000000" pitchFamily="2" charset="2"/>
              <a:buChar char="v"/>
            </a:pPr>
            <a:r>
              <a:rPr lang="en-US" altLang="ko-KR" sz="1500" b="1" kern="0" dirty="0">
                <a:solidFill>
                  <a:srgbClr val="2E2ECB"/>
                </a:solidFill>
                <a:latin typeface="Arial" panose="020B0604020202020204" pitchFamily="34" charset="0"/>
                <a:ea typeface="굴림"/>
                <a:cs typeface="Arial" panose="020B0604020202020204" pitchFamily="34" charset="0"/>
              </a:rPr>
              <a:t>Class 14: (Jun 2) Dynamic Perspectives on Globalization</a:t>
            </a:r>
            <a:endParaRPr lang="en-US" altLang="ko-KR" sz="1500" kern="0" dirty="0">
              <a:solidFill>
                <a:srgbClr val="2E2ECB"/>
              </a:solidFill>
              <a:latin typeface="Arial" panose="020B0604020202020204" pitchFamily="34" charset="0"/>
              <a:ea typeface="굴림"/>
              <a:cs typeface="Arial" panose="020B0604020202020204" pitchFamily="34" charset="0"/>
            </a:endParaRPr>
          </a:p>
          <a:p>
            <a:pPr marL="742950" lvl="1" indent="-285750" algn="l">
              <a:spcBef>
                <a:spcPts val="300"/>
              </a:spcBef>
              <a:spcAft>
                <a:spcPts val="0"/>
              </a:spcAft>
              <a:buClr>
                <a:srgbClr val="2E2ECB"/>
              </a:buClr>
              <a:buFont typeface="Arial" panose="020B0604020202020204" pitchFamily="34" charset="0"/>
              <a:buChar char="•"/>
            </a:pPr>
            <a:r>
              <a:rPr lang="en-US" altLang="ko-KR" sz="1500" b="1" kern="0" dirty="0">
                <a:solidFill>
                  <a:srgbClr val="FF0000"/>
                </a:solidFill>
                <a:latin typeface="Arial" panose="020B0604020202020204" pitchFamily="34" charset="0"/>
                <a:ea typeface="굴림"/>
                <a:cs typeface="Arial" panose="020B0604020202020204" pitchFamily="34" charset="0"/>
              </a:rPr>
              <a:t>Moon (2010): Chapter 11</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Controlling the Uncontrollable</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Standardization: Key to Success?</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The World Is Not Flat … But You Can Flatten It!</a:t>
            </a:r>
          </a:p>
          <a:p>
            <a:pPr marL="1200150" lvl="2" indent="-285750" algn="l">
              <a:spcBef>
                <a:spcPts val="300"/>
              </a:spcBef>
              <a:spcAft>
                <a:spcPts val="0"/>
              </a:spcAft>
              <a:buClr>
                <a:srgbClr val="2E2ECB"/>
              </a:buClr>
              <a:buFont typeface="Arial" panose="020B0604020202020204" pitchFamily="34" charset="0"/>
              <a:buChar char="‒"/>
              <a:defRPr/>
            </a:pPr>
            <a:r>
              <a:rPr lang="en-US" altLang="ko-KR" sz="1500" kern="0" dirty="0">
                <a:solidFill>
                  <a:prstClr val="black"/>
                </a:solidFill>
                <a:latin typeface="Arial" panose="020B0604020202020204" pitchFamily="34" charset="0"/>
                <a:ea typeface="굴림"/>
                <a:cs typeface="Arial" panose="020B0604020202020204" pitchFamily="34" charset="0"/>
              </a:rPr>
              <a:t>Case Studies</a:t>
            </a:r>
          </a:p>
          <a:p>
            <a:pPr marL="742950" lvl="1" indent="-285750" algn="l">
              <a:spcBef>
                <a:spcPts val="300"/>
              </a:spcBef>
              <a:spcAft>
                <a:spcPts val="0"/>
              </a:spcAft>
              <a:buClr>
                <a:srgbClr val="2E2ECB"/>
              </a:buClr>
              <a:buFont typeface="Arial" panose="020B0604020202020204" pitchFamily="34" charset="0"/>
              <a:buChar char="•"/>
            </a:pPr>
            <a:r>
              <a:rPr lang="en-US" altLang="ko-KR" sz="1500" kern="0" dirty="0">
                <a:solidFill>
                  <a:prstClr val="black"/>
                </a:solidFill>
                <a:latin typeface="Arial" panose="020B0604020202020204" pitchFamily="34" charset="0"/>
                <a:ea typeface="굴림"/>
                <a:cs typeface="Arial" panose="020B0604020202020204" pitchFamily="34" charset="0"/>
              </a:rPr>
              <a:t>Edinger, S. 2020. 4 Ways to Reconfigure Your Sales Strategy During the Pandemic. </a:t>
            </a:r>
            <a:r>
              <a:rPr lang="en-US" altLang="ko-KR" sz="1500" i="1" kern="0" dirty="0">
                <a:solidFill>
                  <a:prstClr val="black"/>
                </a:solidFill>
                <a:latin typeface="Arial" panose="020B0604020202020204" pitchFamily="34" charset="0"/>
                <a:ea typeface="굴림"/>
                <a:cs typeface="Arial" panose="020B0604020202020204" pitchFamily="34" charset="0"/>
              </a:rPr>
              <a:t>Harvard Business Review, </a:t>
            </a:r>
            <a:r>
              <a:rPr lang="en-US" altLang="ko-KR" sz="1500" kern="0" dirty="0">
                <a:solidFill>
                  <a:prstClr val="black"/>
                </a:solidFill>
                <a:latin typeface="Arial" panose="020B0604020202020204" pitchFamily="34" charset="0"/>
                <a:ea typeface="굴림"/>
                <a:cs typeface="Arial" panose="020B0604020202020204" pitchFamily="34" charset="0"/>
              </a:rPr>
              <a:t>October 2. </a:t>
            </a:r>
          </a:p>
          <a:p>
            <a:pPr marL="742950" lvl="1" indent="-285750" algn="l">
              <a:spcBef>
                <a:spcPts val="300"/>
              </a:spcBef>
              <a:spcAft>
                <a:spcPts val="0"/>
              </a:spcAft>
              <a:buClr>
                <a:srgbClr val="2E2ECB"/>
              </a:buClr>
              <a:buFont typeface="Arial" panose="020B0604020202020204" pitchFamily="34" charset="0"/>
              <a:buChar char="•"/>
            </a:pPr>
            <a:r>
              <a:rPr lang="en-US" altLang="ko-KR" sz="1500" kern="0" dirty="0">
                <a:solidFill>
                  <a:prstClr val="black"/>
                </a:solidFill>
                <a:latin typeface="Arial" panose="020B0604020202020204" pitchFamily="34" charset="0"/>
                <a:ea typeface="굴림"/>
                <a:cs typeface="Arial" panose="020B0604020202020204" pitchFamily="34" charset="0"/>
              </a:rPr>
              <a:t>Submit via </a:t>
            </a:r>
            <a:r>
              <a:rPr lang="en-US" altLang="ko-KR" sz="1500" kern="0" dirty="0" err="1">
                <a:solidFill>
                  <a:prstClr val="black"/>
                </a:solidFill>
                <a:latin typeface="Arial" panose="020B0604020202020204" pitchFamily="34" charset="0"/>
                <a:ea typeface="굴림"/>
                <a:cs typeface="Arial" panose="020B0604020202020204" pitchFamily="34" charset="0"/>
              </a:rPr>
              <a:t>eTL</a:t>
            </a:r>
            <a:r>
              <a:rPr lang="en-US" altLang="ko-KR" sz="1500" kern="0" dirty="0">
                <a:solidFill>
                  <a:prstClr val="black"/>
                </a:solidFill>
                <a:latin typeface="Arial" panose="020B0604020202020204" pitchFamily="34" charset="0"/>
                <a:ea typeface="굴림"/>
                <a:cs typeface="Arial" panose="020B0604020202020204" pitchFamily="34" charset="0"/>
              </a:rPr>
              <a:t>: One-page summary (10) by Jun 1, 2:00 pm</a:t>
            </a:r>
          </a:p>
        </p:txBody>
      </p:sp>
      <p:sp>
        <p:nvSpPr>
          <p:cNvPr id="8" name="Rectangle 2">
            <a:extLst>
              <a:ext uri="{FF2B5EF4-FFF2-40B4-BE49-F238E27FC236}">
                <a16:creationId xmlns:a16="http://schemas.microsoft.com/office/drawing/2014/main" id="{661724D7-9803-4E2A-B970-2F34946990F5}"/>
              </a:ext>
            </a:extLst>
          </p:cNvPr>
          <p:cNvSpPr/>
          <p:nvPr/>
        </p:nvSpPr>
        <p:spPr>
          <a:xfrm>
            <a:off x="251520" y="5933841"/>
            <a:ext cx="6246440" cy="897875"/>
          </a:xfrm>
          <a:prstGeom prst="rect">
            <a:avLst/>
          </a:prstGeom>
        </p:spPr>
        <p:txBody>
          <a:bodyPr wrap="square">
            <a:spAutoFit/>
          </a:bodyPr>
          <a:lstStyle/>
          <a:p>
            <a:pPr marL="342900" lvl="0" indent="-342900" algn="l">
              <a:lnSpc>
                <a:spcPct val="120000"/>
              </a:lnSpc>
              <a:spcBef>
                <a:spcPts val="0"/>
              </a:spcBef>
              <a:buClr>
                <a:srgbClr val="2E2ECB"/>
              </a:buClr>
              <a:buFont typeface="Wingdings" panose="05000000000000000000" pitchFamily="2" charset="2"/>
              <a:buChar char="v"/>
            </a:pPr>
            <a:r>
              <a:rPr lang="en-US" altLang="ko-KR" sz="1500" b="1" kern="0" dirty="0">
                <a:solidFill>
                  <a:srgbClr val="2E2ECB"/>
                </a:solidFill>
                <a:latin typeface="Arial" panose="020B0604020202020204" pitchFamily="34" charset="0"/>
                <a:ea typeface="굴림"/>
                <a:cs typeface="Arial" panose="020B0604020202020204" pitchFamily="34" charset="0"/>
              </a:rPr>
              <a:t>Class 15: (Jun </a:t>
            </a:r>
            <a:r>
              <a:rPr lang="en-US" altLang="zh-CN" sz="1500" b="1" kern="0" dirty="0">
                <a:solidFill>
                  <a:srgbClr val="2E2ECB"/>
                </a:solidFill>
                <a:latin typeface="Arial" panose="020B0604020202020204" pitchFamily="34" charset="0"/>
                <a:ea typeface="굴림"/>
                <a:cs typeface="Arial" panose="020B0604020202020204" pitchFamily="34" charset="0"/>
              </a:rPr>
              <a:t>9</a:t>
            </a:r>
            <a:r>
              <a:rPr lang="en-US" altLang="ko-KR" sz="1500" b="1" kern="0" dirty="0">
                <a:solidFill>
                  <a:srgbClr val="2E2ECB"/>
                </a:solidFill>
                <a:latin typeface="Arial" panose="020B0604020202020204" pitchFamily="34" charset="0"/>
                <a:ea typeface="굴림"/>
                <a:cs typeface="Arial" panose="020B0604020202020204" pitchFamily="34" charset="0"/>
              </a:rPr>
              <a:t>) Final Exam</a:t>
            </a:r>
            <a:endParaRPr lang="en-US" altLang="ko-KR" sz="1500" kern="0" dirty="0">
              <a:solidFill>
                <a:srgbClr val="2E2ECB"/>
              </a:solidFill>
              <a:latin typeface="Arial" panose="020B0604020202020204" pitchFamily="34" charset="0"/>
              <a:ea typeface="굴림"/>
              <a:cs typeface="Arial" panose="020B0604020202020204" pitchFamily="34" charset="0"/>
            </a:endParaRPr>
          </a:p>
          <a:p>
            <a:pPr marL="742950" lvl="1" indent="-285750" algn="l">
              <a:lnSpc>
                <a:spcPct val="120000"/>
              </a:lnSpc>
              <a:spcBef>
                <a:spcPts val="0"/>
              </a:spcBef>
              <a:buClr>
                <a:srgbClr val="2E2ECB"/>
              </a:buClr>
              <a:buFontTx/>
              <a:buChar char="–"/>
            </a:pPr>
            <a:r>
              <a:rPr lang="en-US" altLang="ko-KR" sz="1500" kern="0" dirty="0">
                <a:solidFill>
                  <a:prstClr val="black"/>
                </a:solidFill>
                <a:latin typeface="Arial" panose="020B0604020202020204" pitchFamily="34" charset="0"/>
                <a:ea typeface="굴림"/>
                <a:cs typeface="Arial" panose="020B0604020202020204" pitchFamily="34" charset="0"/>
              </a:rPr>
              <a:t>Take-home exam (2:00 – 5:00 pm) </a:t>
            </a:r>
          </a:p>
          <a:p>
            <a:pPr lvl="1" algn="l">
              <a:lnSpc>
                <a:spcPct val="120000"/>
              </a:lnSpc>
              <a:spcBef>
                <a:spcPts val="0"/>
              </a:spcBef>
              <a:buClr>
                <a:srgbClr val="2E2ECB"/>
              </a:buClr>
            </a:pPr>
            <a:endParaRPr lang="en-US" altLang="ko-KR" sz="1500" kern="0" dirty="0">
              <a:solidFill>
                <a:prstClr val="black"/>
              </a:solidFill>
              <a:latin typeface="Arial" panose="020B0604020202020204" pitchFamily="34" charset="0"/>
              <a:ea typeface="굴림"/>
              <a:cs typeface="Arial" panose="020B0604020202020204" pitchFamily="34" charset="0"/>
            </a:endParaRPr>
          </a:p>
        </p:txBody>
      </p:sp>
    </p:spTree>
    <p:extLst>
      <p:ext uri="{BB962C8B-B14F-4D97-AF65-F5344CB8AC3E}">
        <p14:creationId xmlns:p14="http://schemas.microsoft.com/office/powerpoint/2010/main" val="20178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직선 연결선 2"/>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Description</a:t>
            </a:r>
            <a:endParaRPr lang="ko-KR" altLang="en-US" sz="1800" b="1" dirty="0">
              <a:latin typeface="Arial" panose="020B0604020202020204" pitchFamily="34" charset="0"/>
              <a:cs typeface="Arial" panose="020B0604020202020204" pitchFamily="34" charset="0"/>
            </a:endParaRPr>
          </a:p>
        </p:txBody>
      </p:sp>
      <p:sp>
        <p:nvSpPr>
          <p:cNvPr id="7" name="직사각형 6"/>
          <p:cNvSpPr/>
          <p:nvPr/>
        </p:nvSpPr>
        <p:spPr>
          <a:xfrm>
            <a:off x="323528" y="1251481"/>
            <a:ext cx="8279960" cy="4632037"/>
          </a:xfrm>
          <a:prstGeom prst="rect">
            <a:avLst/>
          </a:prstGeom>
        </p:spPr>
        <p:txBody>
          <a:bodyPr wrap="square">
            <a:spAutoFit/>
          </a:bodyPr>
          <a:lstStyle/>
          <a:p>
            <a:pPr marL="228600" lvl="0" indent="-228600" algn="just" fontAlgn="auto">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In today’s global economy, global strategy is a must rather than a choice. Given the rapid growth and importance of global value chains, in almost all areas of economy and business, the question is not </a:t>
            </a:r>
            <a:r>
              <a:rPr kumimoji="0" lang="en-US" altLang="ko-KR" sz="1800" i="1" dirty="0">
                <a:solidFill>
                  <a:prstClr val="black"/>
                </a:solidFill>
                <a:latin typeface="Arial" panose="020B0604020202020204" pitchFamily="34" charset="0"/>
                <a:ea typeface="맑은 고딕" panose="020B0503020000020004" pitchFamily="50" charset="-127"/>
              </a:rPr>
              <a:t>whether</a:t>
            </a:r>
            <a:r>
              <a:rPr kumimoji="0" lang="en-US" altLang="ko-KR" sz="1800" dirty="0">
                <a:solidFill>
                  <a:prstClr val="black"/>
                </a:solidFill>
                <a:latin typeface="Arial" panose="020B0604020202020204" pitchFamily="34" charset="0"/>
                <a:ea typeface="맑은 고딕" panose="020B0503020000020004" pitchFamily="50" charset="-127"/>
              </a:rPr>
              <a:t> to globalize or not, but </a:t>
            </a:r>
            <a:r>
              <a:rPr kumimoji="0" lang="en-US" altLang="ko-KR" sz="1800" i="1" dirty="0">
                <a:solidFill>
                  <a:prstClr val="black"/>
                </a:solidFill>
                <a:latin typeface="Arial" panose="020B0604020202020204" pitchFamily="34" charset="0"/>
                <a:ea typeface="맑은 고딕" panose="020B0503020000020004" pitchFamily="50" charset="-127"/>
              </a:rPr>
              <a:t>how</a:t>
            </a:r>
            <a:r>
              <a:rPr kumimoji="0" lang="en-US" altLang="ko-KR" sz="1800" dirty="0">
                <a:solidFill>
                  <a:prstClr val="black"/>
                </a:solidFill>
                <a:latin typeface="Arial" panose="020B0604020202020204" pitchFamily="34" charset="0"/>
                <a:ea typeface="맑은 고딕" panose="020B0503020000020004" pitchFamily="50" charset="-127"/>
              </a:rPr>
              <a:t> to globalize most effectively. </a:t>
            </a:r>
          </a:p>
          <a:p>
            <a:pPr marL="228600" lvl="0" indent="-228600" algn="just" fontAlgn="auto">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However, the precise definition of globalization is unclear to many people and the term itself has become a buzzword. Therefore, we need to understand the correct meaning of globalization before we pursue a global strategy. </a:t>
            </a:r>
          </a:p>
          <a:p>
            <a:pPr marL="228600" lvl="0" indent="-228600" algn="just" fontAlgn="auto">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This course helps students understand globalization and global strategy, and learn skills necessary for formulating and implementing successful global strategies. Different perspectives on global strategies are compared and contrasted. </a:t>
            </a:r>
          </a:p>
          <a:p>
            <a:pPr marL="228600" lvl="0" indent="-228600" algn="just" fontAlgn="auto">
              <a:spcBef>
                <a:spcPts val="1000"/>
              </a:spcBef>
              <a:spcAft>
                <a:spcPts val="0"/>
              </a:spcAft>
              <a:buFont typeface="Arial" panose="020B0604020202020204" pitchFamily="34" charset="0"/>
              <a:buChar char="•"/>
            </a:pPr>
            <a:r>
              <a:rPr kumimoji="0" lang="en-US" altLang="ko-KR" sz="1800" dirty="0">
                <a:solidFill>
                  <a:prstClr val="black"/>
                </a:solidFill>
                <a:latin typeface="Arial" panose="020B0604020202020204" pitchFamily="34" charset="0"/>
                <a:ea typeface="맑은 고딕" panose="020B0503020000020004" pitchFamily="50" charset="-127"/>
              </a:rPr>
              <a:t>Students are required to learn business models to better analyze the real world business cases. In addition, students should learn how to professionally present them. This course is designed to help students develop analytical and presentation skills. </a:t>
            </a:r>
          </a:p>
        </p:txBody>
      </p:sp>
      <p:sp>
        <p:nvSpPr>
          <p:cNvPr id="5" name="Slide Number Placeholder 4"/>
          <p:cNvSpPr>
            <a:spLocks noGrp="1"/>
          </p:cNvSpPr>
          <p:nvPr>
            <p:ph type="sldNum" sz="quarter" idx="12"/>
          </p:nvPr>
        </p:nvSpPr>
        <p:spPr>
          <a:xfrm>
            <a:off x="7020272" y="6434481"/>
            <a:ext cx="1905000" cy="457200"/>
          </a:xfrm>
        </p:spPr>
        <p:txBody>
          <a:bodyPr/>
          <a:lstStyle/>
          <a:p>
            <a:fld id="{DB1318C1-2CED-4FC0-8DEF-B43F6EDDD937}" type="slidenum">
              <a:rPr lang="en-US" altLang="ko-KR" smtClean="0"/>
              <a:pPr/>
              <a:t>2</a:t>
            </a:fld>
            <a:endParaRPr lang="en-US" altLang="ko-K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cxnSp>
        <p:nvCxnSpPr>
          <p:cNvPr id="5" name="직선 연결선 4"/>
          <p:cNvCxnSpPr/>
          <p:nvPr/>
        </p:nvCxnSpPr>
        <p:spPr bwMode="auto">
          <a:xfrm>
            <a:off x="25152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 name="TextBox 6"/>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Grading Policy</a:t>
            </a:r>
            <a:endParaRPr lang="ko-KR" altLang="en-US" sz="1800" b="1" dirty="0">
              <a:latin typeface="Arial" panose="020B0604020202020204" pitchFamily="34" charset="0"/>
              <a:cs typeface="Arial" panose="020B0604020202020204" pitchFamily="34" charset="0"/>
            </a:endParaRPr>
          </a:p>
        </p:txBody>
      </p:sp>
      <p:sp>
        <p:nvSpPr>
          <p:cNvPr id="8" name="Shape 112"/>
          <p:cNvSpPr txBox="1">
            <a:spLocks/>
          </p:cNvSpPr>
          <p:nvPr/>
        </p:nvSpPr>
        <p:spPr>
          <a:xfrm>
            <a:off x="395536" y="908720"/>
            <a:ext cx="8352928" cy="5564189"/>
          </a:xfrm>
          <a:prstGeom prst="rect">
            <a:avLst/>
          </a:prstGeom>
          <a:noFill/>
          <a:ln>
            <a:noFill/>
          </a:ln>
        </p:spPr>
        <p:txBody>
          <a:bodyPr vert="horz" lIns="0" tIns="0" rIns="0" bIns="0" rtlCol="0" anchor="t" anchorCtr="0">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600" indent="-228600" latinLnBrk="0">
              <a:lnSpc>
                <a:spcPct val="120000"/>
              </a:lnSpc>
              <a:spcBef>
                <a:spcPts val="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Grading [total 100%]</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Professionalism: Attitude, attendance, and participation: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Weekly summary of readings for each class: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Group presentations: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Final exam: 25%</a:t>
            </a:r>
          </a:p>
          <a:p>
            <a:pPr marL="685800" lvl="1" indent="-228600" latinLnBrk="0">
              <a:lnSpc>
                <a:spcPct val="120000"/>
              </a:lnSpc>
              <a:spcBef>
                <a:spcPts val="0"/>
              </a:spcBef>
              <a:buClr>
                <a:schemeClr val="dk2"/>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Professionalism (25%)</a:t>
            </a: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should attend all classes. Those who miss more than two classes may not receive a grade. Tardiness and class disturbances may be reflected in the grade. </a:t>
            </a:r>
            <a:endParaRPr lang="en-US" sz="1500" dirty="0">
              <a:latin typeface="Arial" panose="020B0604020202020204" pitchFamily="34" charset="0"/>
              <a:cs typeface="Arial" panose="020B0604020202020204" pitchFamily="34" charset="0"/>
              <a:sym typeface="Arial"/>
            </a:endParaRP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are also required to know the Honor Code and apply it to all work and behavior in the class.</a:t>
            </a:r>
          </a:p>
          <a:p>
            <a:pPr marL="673100" indent="-228600" latinLnBrk="0">
              <a:lnSpc>
                <a:spcPct val="120000"/>
              </a:lnSpc>
              <a:spcBef>
                <a:spcPts val="0"/>
              </a:spcBef>
              <a:buClr>
                <a:schemeClr val="dk1"/>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Weekly summary (25%)</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Students are required to submit a one-page summary based on assigned each class readings (Classes 3-14). Summaries should be submitted via </a:t>
            </a:r>
            <a:r>
              <a:rPr lang="en-US" sz="1500" dirty="0" err="1">
                <a:solidFill>
                  <a:schemeClr val="dk1"/>
                </a:solidFill>
                <a:latin typeface="Arial" panose="020B0604020202020204" pitchFamily="34" charset="0"/>
                <a:cs typeface="Arial" panose="020B0604020202020204" pitchFamily="34" charset="0"/>
                <a:sym typeface="Arial"/>
              </a:rPr>
              <a:t>eTL</a:t>
            </a:r>
            <a:r>
              <a:rPr lang="en-US" sz="1500" dirty="0">
                <a:solidFill>
                  <a:schemeClr val="dk1"/>
                </a:solidFill>
                <a:latin typeface="Arial" panose="020B0604020202020204" pitchFamily="34" charset="0"/>
                <a:cs typeface="Arial" panose="020B0604020202020204" pitchFamily="34" charset="0"/>
                <a:sym typeface="Arial"/>
              </a:rPr>
              <a:t> to at least 24 hours before class (by 2:00 pm on Tuesday). </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The weekly summary should (</a:t>
            </a:r>
            <a:r>
              <a:rPr lang="en-US" sz="1500" dirty="0" err="1">
                <a:solidFill>
                  <a:schemeClr val="dk1"/>
                </a:solidFill>
                <a:latin typeface="Arial" panose="020B0604020202020204" pitchFamily="34" charset="0"/>
                <a:cs typeface="Arial" panose="020B0604020202020204" pitchFamily="34" charset="0"/>
                <a:sym typeface="Arial"/>
              </a:rPr>
              <a:t>i</a:t>
            </a:r>
            <a:r>
              <a:rPr lang="en-US" sz="1500" dirty="0">
                <a:solidFill>
                  <a:schemeClr val="dk1"/>
                </a:solidFill>
                <a:latin typeface="Arial" panose="020B0604020202020204" pitchFamily="34" charset="0"/>
                <a:cs typeface="Arial" panose="020B0604020202020204" pitchFamily="34" charset="0"/>
                <a:sym typeface="Arial"/>
              </a:rPr>
              <a:t>) discuss the most interesting points in the readings, and (ii) provide constructive criticism. The one-page summary should be approximately 400 to 500 words in length. </a:t>
            </a: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3</a:t>
            </a:fld>
            <a:endParaRPr lang="en-US" altLang="ko-KR" dirty="0"/>
          </a:p>
        </p:txBody>
      </p:sp>
    </p:spTree>
    <p:extLst>
      <p:ext uri="{BB962C8B-B14F-4D97-AF65-F5344CB8AC3E}">
        <p14:creationId xmlns:p14="http://schemas.microsoft.com/office/powerpoint/2010/main" val="361703157"/>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Shape 120"/>
          <p:cNvSpPr txBox="1">
            <a:spLocks noGrp="1"/>
          </p:cNvSpPr>
          <p:nvPr>
            <p:ph type="body" idx="4294967295"/>
          </p:nvPr>
        </p:nvSpPr>
        <p:spPr>
          <a:xfrm>
            <a:off x="827608" y="2463538"/>
            <a:ext cx="7416800" cy="3241675"/>
          </a:xfrm>
          <a:prstGeom prst="rect">
            <a:avLst/>
          </a:prstGeom>
          <a:no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228600" lvl="0" indent="-228600">
              <a:spcBef>
                <a:spcPts val="0"/>
              </a:spcBef>
              <a:spcAft>
                <a:spcPts val="0"/>
              </a:spcAft>
              <a:buClr>
                <a:schemeClr val="dk1"/>
              </a:buClr>
              <a:buSzPct val="25000"/>
              <a:buNone/>
            </a:pPr>
            <a:r>
              <a:rPr lang="en-US" altLang="ko-KR" sz="1600" b="1" dirty="0">
                <a:solidFill>
                  <a:schemeClr val="dk1"/>
                </a:solidFill>
                <a:cs typeface="Arial" panose="020B0604020202020204" pitchFamily="34" charset="0"/>
                <a:sym typeface="Arial"/>
              </a:rPr>
              <a:t>Your full name</a:t>
            </a:r>
          </a:p>
          <a:p>
            <a:pPr marL="228600" lvl="0" indent="-228600">
              <a:lnSpc>
                <a:spcPct val="100000"/>
              </a:lnSpc>
              <a:spcBef>
                <a:spcPts val="0"/>
              </a:spcBef>
              <a:buClr>
                <a:schemeClr val="dk1"/>
              </a:buClr>
              <a:buSzPct val="25000"/>
              <a:buNone/>
            </a:pPr>
            <a:r>
              <a:rPr lang="en-US" altLang="ko-KR" sz="1600" b="1" dirty="0">
                <a:solidFill>
                  <a:schemeClr val="dk1"/>
                </a:solidFill>
                <a:cs typeface="Arial" panose="020B0604020202020204" pitchFamily="34" charset="0"/>
                <a:sym typeface="Arial"/>
              </a:rPr>
              <a:t>Class number: Title </a:t>
            </a:r>
          </a:p>
          <a:p>
            <a:pPr marL="228600" lvl="0" indent="-228600">
              <a:lnSpc>
                <a:spcPct val="100000"/>
              </a:lnSpc>
              <a:spcBef>
                <a:spcPts val="0"/>
              </a:spcBef>
              <a:buClr>
                <a:schemeClr val="dk1"/>
              </a:buClr>
              <a:buSzPct val="25000"/>
              <a:buNone/>
            </a:pPr>
            <a:r>
              <a:rPr lang="en-US" altLang="ko-KR" sz="1600" dirty="0">
                <a:solidFill>
                  <a:schemeClr val="dk1"/>
                </a:solidFill>
                <a:cs typeface="Arial" panose="020B0604020202020204" pitchFamily="34" charset="0"/>
                <a:sym typeface="Arial"/>
              </a:rPr>
              <a:t>(e.g., Class 3: Alternative Business Models)</a:t>
            </a:r>
          </a:p>
          <a:p>
            <a:pPr marL="228600" marR="0" lvl="0" indent="-228600" algn="l" rtl="0">
              <a:lnSpc>
                <a:spcPct val="100000"/>
              </a:lnSpc>
              <a:spcBef>
                <a:spcPts val="0"/>
              </a:spcBef>
              <a:spcAft>
                <a:spcPts val="0"/>
              </a:spcAft>
              <a:buClr>
                <a:schemeClr val="dk1"/>
              </a:buClr>
              <a:buSzPct val="25000"/>
              <a:buFont typeface="Arial"/>
              <a:buNone/>
            </a:pPr>
            <a:endParaRPr sz="1600" b="0" i="0" u="none" strike="noStrike" cap="none" dirty="0">
              <a:solidFill>
                <a:schemeClr val="dk1"/>
              </a:solidFill>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sym typeface="Arial"/>
              </a:rPr>
              <a:t>Summary of the </a:t>
            </a:r>
            <a:r>
              <a:rPr lang="en-US" sz="1600" b="1" dirty="0">
                <a:solidFill>
                  <a:schemeClr val="dk1"/>
                </a:solidFill>
                <a:sym typeface="Arial"/>
              </a:rPr>
              <a:t>readings</a:t>
            </a:r>
            <a:endParaRPr lang="en-US" sz="1600" b="1" i="0" u="none" strike="noStrike" cap="none" dirty="0">
              <a:solidFill>
                <a:schemeClr val="dk1"/>
              </a:solidFill>
              <a:sym typeface="Arial"/>
            </a:endParaRP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Uniqueness</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Main points</a:t>
            </a:r>
          </a:p>
          <a:p>
            <a:pPr marL="228600" marR="0" lvl="0" indent="-228600" algn="l" rtl="0">
              <a:lnSpc>
                <a:spcPct val="100000"/>
              </a:lnSpc>
              <a:spcBef>
                <a:spcPts val="0"/>
              </a:spcBef>
              <a:spcAft>
                <a:spcPts val="0"/>
              </a:spcAft>
              <a:buClr>
                <a:schemeClr val="dk1"/>
              </a:buClr>
              <a:buSzPct val="100000"/>
              <a:buFont typeface="Arial"/>
              <a:buNone/>
            </a:pPr>
            <a:endParaRPr sz="1600" b="1" i="0" u="none" strike="noStrike" cap="none" dirty="0">
              <a:solidFill>
                <a:schemeClr val="dk1"/>
              </a:solidFill>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sym typeface="Arial"/>
              </a:rPr>
              <a:t>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Constructive 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sym typeface="Arial"/>
              </a:rPr>
              <a:t>Possible extension</a:t>
            </a:r>
          </a:p>
          <a:p>
            <a:pPr marL="228600" marR="0" lvl="0" indent="-228600" algn="l" rtl="0">
              <a:lnSpc>
                <a:spcPct val="100000"/>
              </a:lnSpc>
              <a:spcBef>
                <a:spcPts val="1000"/>
              </a:spcBef>
              <a:buClr>
                <a:schemeClr val="dk1"/>
              </a:buClr>
              <a:buSzPct val="100000"/>
              <a:buFont typeface="Arial"/>
              <a:buNone/>
            </a:pPr>
            <a:endParaRPr sz="1600" b="0" i="0" u="none" strike="noStrike" cap="none" dirty="0">
              <a:solidFill>
                <a:schemeClr val="dk1"/>
              </a:solidFill>
              <a:sym typeface="Arial"/>
            </a:endParaRPr>
          </a:p>
        </p:txBody>
      </p:sp>
      <p:sp>
        <p:nvSpPr>
          <p:cNvPr id="122" name="Shape 122"/>
          <p:cNvSpPr txBox="1"/>
          <p:nvPr/>
        </p:nvSpPr>
        <p:spPr>
          <a:xfrm>
            <a:off x="179512" y="930205"/>
            <a:ext cx="8670661" cy="824335"/>
          </a:xfrm>
          <a:prstGeom prst="rect">
            <a:avLst/>
          </a:prstGeom>
          <a:noFill/>
          <a:ln>
            <a:noFill/>
          </a:ln>
        </p:spPr>
        <p:txBody>
          <a:bodyPr lIns="91425" tIns="45700" rIns="91425" bIns="45700" anchor="t" anchorCtr="0">
            <a:noAutofit/>
          </a:bodyPr>
          <a:lstStyle/>
          <a:p>
            <a:pPr marL="285750" indent="-285750" algn="l" fontAlgn="auto" latinLnBrk="0">
              <a:lnSpc>
                <a:spcPct val="150000"/>
              </a:lnSpc>
              <a:spcBef>
                <a:spcPts val="0"/>
              </a:spcBef>
              <a:spcAft>
                <a:spcPts val="0"/>
              </a:spcAft>
              <a:buClr>
                <a:srgbClr val="000000"/>
              </a:buClr>
              <a:buSzPct val="100000"/>
              <a:buFont typeface="Arial"/>
              <a:buChar char="•"/>
            </a:pPr>
            <a:r>
              <a:rPr kumimoji="0" lang="en-US" sz="1600" kern="0" dirty="0">
                <a:solidFill>
                  <a:srgbClr val="2E2ECB"/>
                </a:solidFill>
                <a:latin typeface="Arial" panose="020B0604020202020204" pitchFamily="34" charset="0"/>
                <a:ea typeface="Arial"/>
                <a:cs typeface="Arial"/>
                <a:sym typeface="Arial"/>
              </a:rPr>
              <a:t>Please title </a:t>
            </a:r>
            <a:r>
              <a:rPr kumimoji="0" lang="en-US" sz="1600" b="1" i="1" kern="0" dirty="0">
                <a:solidFill>
                  <a:srgbClr val="2E2ECB"/>
                </a:solidFill>
                <a:latin typeface="Arial" panose="020B0604020202020204" pitchFamily="34" charset="0"/>
                <a:ea typeface="Arial"/>
                <a:cs typeface="Arial"/>
                <a:sym typeface="Arial"/>
              </a:rPr>
              <a:t>both</a:t>
            </a:r>
            <a:r>
              <a:rPr kumimoji="0" lang="en-US" sz="1600" kern="0" dirty="0">
                <a:solidFill>
                  <a:srgbClr val="2E2ECB"/>
                </a:solidFill>
                <a:latin typeface="Arial" panose="020B0604020202020204" pitchFamily="34" charset="0"/>
                <a:ea typeface="Arial"/>
                <a:cs typeface="Arial"/>
                <a:sym typeface="Arial"/>
              </a:rPr>
              <a:t> of your email and file name as:</a:t>
            </a:r>
          </a:p>
          <a:p>
            <a:pPr algn="l" fontAlgn="auto" latinLnBrk="0">
              <a:lnSpc>
                <a:spcPct val="150000"/>
              </a:lnSpc>
              <a:spcBef>
                <a:spcPts val="0"/>
              </a:spcBef>
              <a:spcAft>
                <a:spcPts val="0"/>
              </a:spcAft>
              <a:buClr>
                <a:srgbClr val="000000"/>
              </a:buClr>
              <a:buSzPct val="100000"/>
            </a:pPr>
            <a:r>
              <a:rPr kumimoji="0" lang="en-US" sz="1600" kern="0" dirty="0">
                <a:solidFill>
                  <a:srgbClr val="2E2ECB"/>
                </a:solidFill>
                <a:latin typeface="Arial" panose="020B0604020202020204" pitchFamily="34" charset="0"/>
                <a:ea typeface="Arial"/>
                <a:cs typeface="Arial"/>
                <a:sym typeface="Arial"/>
              </a:rPr>
              <a:t>      “GBS Weekly </a:t>
            </a:r>
            <a:r>
              <a:rPr kumimoji="0" lang="en-US" sz="1600" kern="0" dirty="0" err="1">
                <a:solidFill>
                  <a:srgbClr val="2E2ECB"/>
                </a:solidFill>
                <a:latin typeface="Arial" panose="020B0604020202020204" pitchFamily="34" charset="0"/>
                <a:ea typeface="Arial"/>
                <a:cs typeface="Arial"/>
                <a:sym typeface="Arial"/>
              </a:rPr>
              <a:t>Summary_Class</a:t>
            </a:r>
            <a:r>
              <a:rPr kumimoji="0" lang="en-US" sz="1600" kern="0" dirty="0">
                <a:solidFill>
                  <a:srgbClr val="2E2ECB"/>
                </a:solidFill>
                <a:latin typeface="Arial" panose="020B0604020202020204" pitchFamily="34" charset="0"/>
                <a:ea typeface="Arial"/>
                <a:cs typeface="Arial"/>
                <a:sym typeface="Arial"/>
              </a:rPr>
              <a:t> #_Your Name.”</a:t>
            </a:r>
          </a:p>
        </p:txBody>
      </p:sp>
      <p:cxnSp>
        <p:nvCxnSpPr>
          <p:cNvPr id="6" name="직선 연결선 5"/>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7" name="TextBox 6"/>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Weekly Summary Format</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4</a:t>
            </a:fld>
            <a:endParaRPr lang="en-US" altLang="ko-KR" dirty="0"/>
          </a:p>
        </p:txBody>
      </p:sp>
    </p:spTree>
    <p:extLst>
      <p:ext uri="{BB962C8B-B14F-4D97-AF65-F5344CB8AC3E}">
        <p14:creationId xmlns:p14="http://schemas.microsoft.com/office/powerpoint/2010/main" val="2396776750"/>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30"/>
          <p:cNvSpPr txBox="1">
            <a:spLocks/>
          </p:cNvSpPr>
          <p:nvPr/>
        </p:nvSpPr>
        <p:spPr>
          <a:xfrm>
            <a:off x="323528" y="980728"/>
            <a:ext cx="8280920" cy="5688632"/>
          </a:xfrm>
          <a:prstGeom prst="rect">
            <a:avLst/>
          </a:prstGeom>
          <a:noFill/>
          <a:ln>
            <a:noFill/>
          </a:ln>
        </p:spPr>
        <p:txBody>
          <a:bodyPr lIns="0" tIns="0" rIns="0" bIns="0" anchor="t" anchorCtr="0">
            <a:noAutofit/>
          </a:bodyPr>
          <a:lst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a:lstStyle>
          <a:p>
            <a:pPr marL="228600" indent="-228600" latinLnBrk="0">
              <a:lnSpc>
                <a:spcPct val="120000"/>
              </a:lnSpc>
              <a:spcBef>
                <a:spcPts val="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Group presentations (25%)</a:t>
            </a:r>
          </a:p>
          <a:p>
            <a:pPr marL="730250" indent="-285750" latinLnBrk="0">
              <a:lnSpc>
                <a:spcPct val="120000"/>
              </a:lnSpc>
              <a:spcBef>
                <a:spcPts val="600"/>
              </a:spcBef>
              <a:buClr>
                <a:schemeClr val="dk1"/>
              </a:buClr>
              <a:buSzPct val="100000"/>
              <a:buFontTx/>
              <a:buChar char="-"/>
            </a:pPr>
            <a:r>
              <a:rPr lang="en-US" sz="1600" kern="0" dirty="0">
                <a:cs typeface="Arial" panose="020B0604020202020204" pitchFamily="34" charset="0"/>
                <a:sym typeface="Arial"/>
              </a:rPr>
              <a:t>In the first session of each class, each group will give class presentations of important points from the class readings with related information and research.</a:t>
            </a:r>
          </a:p>
          <a:p>
            <a:pPr marL="730250" indent="-285750" latinLnBrk="0">
              <a:lnSpc>
                <a:spcPct val="120000"/>
              </a:lnSpc>
              <a:spcBef>
                <a:spcPts val="600"/>
              </a:spcBef>
              <a:spcAft>
                <a:spcPts val="0"/>
              </a:spcAft>
              <a:buClr>
                <a:schemeClr val="dk1"/>
              </a:buClr>
              <a:buSzPct val="100000"/>
              <a:buFontTx/>
              <a:buChar char="-"/>
            </a:pPr>
            <a:r>
              <a:rPr lang="en-US" altLang="ko-KR" sz="1600" kern="0" dirty="0">
                <a:cs typeface="Arial" panose="020B0604020202020204" pitchFamily="34" charset="0"/>
                <a:sym typeface="Arial"/>
              </a:rPr>
              <a:t>The group should submit the presentation PPT file at least 24 hours before the class of its presentation, thereby no later than Tuesday 2:00 pm before the group’s presentation. </a:t>
            </a:r>
            <a:endParaRPr lang="en-US" sz="1600" u="sng" kern="0" dirty="0">
              <a:cs typeface="Arial" panose="020B0604020202020204" pitchFamily="34" charset="0"/>
              <a:sym typeface="Arial"/>
            </a:endParaRPr>
          </a:p>
          <a:p>
            <a:pPr marL="228600" indent="-228600" latinLnBrk="0">
              <a:lnSpc>
                <a:spcPct val="120000"/>
              </a:lnSpc>
              <a:spcBef>
                <a:spcPts val="180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Final exam (25%): Short essay-type, take-home exam</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Students will take the exam from 2:00 pm to 5:00 pm on June 9 (C</a:t>
            </a:r>
            <a:r>
              <a:rPr lang="en-US" altLang="ko-KR" sz="1600" kern="0" dirty="0">
                <a:cs typeface="Arial" panose="020B0604020202020204" pitchFamily="34" charset="0"/>
                <a:sym typeface="Arial"/>
              </a:rPr>
              <a:t>lass 15)</a:t>
            </a:r>
            <a:r>
              <a:rPr lang="en-US" sz="1600" kern="0" dirty="0">
                <a:cs typeface="Arial" panose="020B0604020202020204" pitchFamily="34" charset="0"/>
                <a:sym typeface="Arial"/>
              </a:rPr>
              <a:t>.</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Further instructions will be given prior to the </a:t>
            </a:r>
            <a:r>
              <a:rPr lang="en-US" altLang="ko-KR" sz="1600" kern="0" dirty="0">
                <a:cs typeface="Arial" panose="020B0604020202020204" pitchFamily="34" charset="0"/>
                <a:sym typeface="Arial"/>
              </a:rPr>
              <a:t>final exam.</a:t>
            </a:r>
            <a:endParaRPr lang="en-US" sz="1600" kern="0" dirty="0">
              <a:cs typeface="Arial" panose="020B0604020202020204" pitchFamily="34" charset="0"/>
              <a:sym typeface="Arial"/>
            </a:endParaRPr>
          </a:p>
          <a:p>
            <a:pPr marL="355600" indent="0" algn="just" latinLnBrk="0">
              <a:lnSpc>
                <a:spcPct val="120000"/>
              </a:lnSpc>
              <a:spcBef>
                <a:spcPts val="600"/>
              </a:spcBef>
              <a:spcAft>
                <a:spcPts val="0"/>
              </a:spcAft>
              <a:buClr>
                <a:schemeClr val="dk1"/>
              </a:buClr>
              <a:buSzPct val="100000"/>
              <a:buFont typeface="Wingdings" panose="05000000000000000000" pitchFamily="2" charset="2"/>
              <a:buNone/>
            </a:pPr>
            <a:endParaRPr lang="en-US" sz="1600" kern="0" dirty="0">
              <a:cs typeface="Arial" panose="020B0604020202020204" pitchFamily="34" charset="0"/>
              <a:sym typeface="Arial"/>
            </a:endParaRPr>
          </a:p>
          <a:p>
            <a:pPr marL="631825" indent="-276225" algn="just" latinLnBrk="0">
              <a:lnSpc>
                <a:spcPct val="120000"/>
              </a:lnSpc>
              <a:spcBef>
                <a:spcPts val="600"/>
              </a:spcBef>
              <a:spcAft>
                <a:spcPts val="0"/>
              </a:spcAft>
              <a:buClr>
                <a:schemeClr val="dk1"/>
              </a:buClr>
              <a:buSzPct val="100000"/>
              <a:buFont typeface="Times New Roman"/>
              <a:buNone/>
            </a:pPr>
            <a:endParaRPr lang="en-US" sz="1600" kern="0" dirty="0">
              <a:solidFill>
                <a:schemeClr val="dk1"/>
              </a:solidFill>
              <a:cs typeface="Arial" panose="020B0604020202020204" pitchFamily="34" charset="0"/>
              <a:sym typeface="Arial"/>
            </a:endParaRPr>
          </a:p>
          <a:p>
            <a:pPr marL="631825" indent="-276225" algn="just" latinLnBrk="0">
              <a:lnSpc>
                <a:spcPct val="120000"/>
              </a:lnSpc>
              <a:spcBef>
                <a:spcPts val="0"/>
              </a:spcBef>
              <a:buClr>
                <a:schemeClr val="dk1"/>
              </a:buClr>
              <a:buSzPct val="100000"/>
              <a:buFont typeface="Times New Roman"/>
              <a:buNone/>
            </a:pPr>
            <a:endParaRPr lang="en-US" sz="1600" i="1" kern="0" dirty="0">
              <a:solidFill>
                <a:schemeClr val="dk1"/>
              </a:solidFill>
              <a:cs typeface="Arial" panose="020B0604020202020204" pitchFamily="34" charset="0"/>
              <a:sym typeface="Arial"/>
            </a:endParaRPr>
          </a:p>
        </p:txBody>
      </p:sp>
      <p:cxnSp>
        <p:nvCxnSpPr>
          <p:cNvPr id="3" name="직선 연결선 4"/>
          <p:cNvCxnSpPr/>
          <p:nvPr/>
        </p:nvCxnSpPr>
        <p:spPr bwMode="auto">
          <a:xfrm>
            <a:off x="25152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4" name="TextBox 3"/>
          <p:cNvSpPr txBox="1"/>
          <p:nvPr/>
        </p:nvSpPr>
        <p:spPr>
          <a:xfrm>
            <a:off x="179512" y="116632"/>
            <a:ext cx="4680520"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Grading Policy</a:t>
            </a:r>
            <a:endParaRPr lang="ko-KR" altLang="en-US" sz="1800" b="1"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DB1318C1-2CED-4FC0-8DEF-B43F6EDDD937}" type="slidenum">
              <a:rPr lang="en-US" altLang="ko-KR" smtClean="0"/>
              <a:pPr/>
              <a:t>5</a:t>
            </a:fld>
            <a:endParaRPr lang="en-US" altLang="ko-KR" dirty="0"/>
          </a:p>
        </p:txBody>
      </p:sp>
    </p:spTree>
    <p:extLst>
      <p:ext uri="{BB962C8B-B14F-4D97-AF65-F5344CB8AC3E}">
        <p14:creationId xmlns:p14="http://schemas.microsoft.com/office/powerpoint/2010/main" val="149334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body" idx="4294967295"/>
          </p:nvPr>
        </p:nvSpPr>
        <p:spPr>
          <a:xfrm>
            <a:off x="323529" y="692696"/>
            <a:ext cx="8280920" cy="5661943"/>
          </a:xfrm>
          <a:prstGeom prst="rect">
            <a:avLst/>
          </a:prstGeom>
        </p:spPr>
        <p:txBody>
          <a:bodyPr/>
          <a:lstStyle/>
          <a:p>
            <a:pPr eaLnBrk="1" hangingPunct="1">
              <a:lnSpc>
                <a:spcPct val="120000"/>
              </a:lnSpc>
              <a:spcBef>
                <a:spcPts val="0"/>
              </a:spcBef>
              <a:buClr>
                <a:schemeClr val="tx2"/>
              </a:buClr>
              <a:buFont typeface="Wingdings" panose="05000000000000000000" pitchFamily="2" charset="2"/>
              <a:buChar char="u"/>
            </a:pPr>
            <a:endParaRPr lang="en-US" altLang="ko-KR" sz="1400" b="1" dirty="0">
              <a:solidFill>
                <a:srgbClr val="008080"/>
              </a:solidFill>
              <a:latin typeface="Arial" panose="020B0604020202020204" pitchFamily="34" charset="0"/>
              <a:cs typeface="Arial" panose="020B0604020202020204" pitchFamily="34" charset="0"/>
            </a:endParaRPr>
          </a:p>
          <a:p>
            <a:pPr eaLnBrk="1" hangingPunct="1">
              <a:lnSpc>
                <a:spcPct val="120000"/>
              </a:lnSpc>
              <a:spcBef>
                <a:spcPts val="0"/>
              </a:spcBef>
              <a:buClr>
                <a:srgbClr val="2E2ECB"/>
              </a:buClr>
              <a:buFont typeface="Arial" panose="020B0604020202020204" pitchFamily="34" charset="0"/>
              <a:buChar char="•"/>
            </a:pPr>
            <a:r>
              <a:rPr lang="en-US" altLang="ko-KR" sz="1600" b="1" dirty="0">
                <a:solidFill>
                  <a:srgbClr val="2E2ECB"/>
                </a:solidFill>
                <a:latin typeface="Arial" panose="020B0604020202020204" pitchFamily="34" charset="0"/>
                <a:cs typeface="Arial" panose="020B0604020202020204" pitchFamily="34" charset="0"/>
              </a:rPr>
              <a:t>Required</a:t>
            </a:r>
            <a:r>
              <a:rPr lang="en-US" altLang="ko-KR" sz="1600" dirty="0">
                <a:solidFill>
                  <a:srgbClr val="2E2ECB"/>
                </a:solidFill>
                <a:latin typeface="Arial" panose="020B0604020202020204" pitchFamily="34" charset="0"/>
                <a:cs typeface="Arial" panose="020B0604020202020204" pitchFamily="34" charset="0"/>
              </a:rPr>
              <a:t>:</a:t>
            </a:r>
          </a:p>
          <a:p>
            <a:pPr eaLnBrk="1" hangingPunct="1">
              <a:lnSpc>
                <a:spcPct val="120000"/>
              </a:lnSpc>
              <a:spcBef>
                <a:spcPts val="0"/>
              </a:spcBef>
              <a:buClr>
                <a:srgbClr val="2E2ECB"/>
              </a:buClr>
              <a:buFont typeface="Arial" panose="020B0604020202020204" pitchFamily="34" charset="0"/>
              <a:buChar char="•"/>
            </a:pPr>
            <a:endParaRPr lang="en-US" altLang="ko-KR" sz="1000" dirty="0">
              <a:solidFill>
                <a:srgbClr val="2E2ECB"/>
              </a:solidFill>
              <a:latin typeface="Arial" panose="020B0604020202020204" pitchFamily="34" charset="0"/>
              <a:cs typeface="Arial" panose="020B0604020202020204" pitchFamily="34" charset="0"/>
            </a:endParaRPr>
          </a:p>
          <a:p>
            <a:pPr lvl="1" eaLnBrk="1" hangingPunct="1">
              <a:lnSpc>
                <a:spcPct val="120000"/>
              </a:lnSpc>
              <a:spcBef>
                <a:spcPts val="0"/>
              </a:spcBef>
              <a:spcAft>
                <a:spcPts val="1200"/>
              </a:spcAft>
            </a:pPr>
            <a:r>
              <a:rPr lang="en-US" altLang="ko-KR" sz="1600" dirty="0"/>
              <a:t>Textbook: Hwy-Chang Moon, Global Business Strategy: Asian Perspective, World Scientific, 2010. </a:t>
            </a:r>
          </a:p>
          <a:p>
            <a:pPr lvl="1" eaLnBrk="1" hangingPunct="1">
              <a:lnSpc>
                <a:spcPct val="120000"/>
              </a:lnSpc>
              <a:spcBef>
                <a:spcPts val="0"/>
              </a:spcBef>
              <a:spcAft>
                <a:spcPts val="1200"/>
              </a:spcAft>
            </a:pPr>
            <a:r>
              <a:rPr lang="en-US" altLang="ko-KR" sz="1600" dirty="0"/>
              <a:t>Other non-textbook readings can be </a:t>
            </a:r>
            <a:r>
              <a:rPr lang="en-US" altLang="ko-KR" sz="1600" kern="100" dirty="0">
                <a:cs typeface="Arial" panose="020B0604020202020204" pitchFamily="34" charset="0"/>
              </a:rPr>
              <a:t>downloaded via</a:t>
            </a:r>
            <a:r>
              <a:rPr lang="en-US" altLang="ko-KR" sz="1600" dirty="0"/>
              <a:t> the SNU </a:t>
            </a:r>
            <a:r>
              <a:rPr lang="en-US" altLang="ko-KR" sz="1600" dirty="0" err="1"/>
              <a:t>eTL</a:t>
            </a:r>
            <a:r>
              <a:rPr lang="en-US" altLang="ko-KR" sz="1600" dirty="0"/>
              <a:t> website.</a:t>
            </a:r>
          </a:p>
          <a:p>
            <a:pPr lvl="1" eaLnBrk="1" hangingPunct="1">
              <a:lnSpc>
                <a:spcPct val="120000"/>
              </a:lnSpc>
              <a:spcBef>
                <a:spcPts val="0"/>
              </a:spcBef>
              <a:spcAft>
                <a:spcPts val="1200"/>
              </a:spcAft>
            </a:pPr>
            <a:r>
              <a:rPr lang="en-US" altLang="ko-KR" sz="1600" dirty="0"/>
              <a:t>It is also recommended that students regularly read good business and economic publications such as WSJ, NYT, Economist, and other articles. Students are recommended to share their interests on real world case studies in class or in weekly summary.</a:t>
            </a:r>
          </a:p>
          <a:p>
            <a:pPr lvl="1" eaLnBrk="1" hangingPunct="1">
              <a:lnSpc>
                <a:spcPct val="120000"/>
              </a:lnSpc>
              <a:spcBef>
                <a:spcPts val="0"/>
              </a:spcBef>
              <a:spcAft>
                <a:spcPts val="1200"/>
              </a:spcAft>
            </a:pPr>
            <a:r>
              <a:rPr lang="en-US" altLang="ko-KR" sz="1600" dirty="0"/>
              <a:t>Students should read the materials before class so that class meetings can be used for discussion.</a:t>
            </a:r>
            <a:endParaRPr lang="en-US" altLang="ko-KR" sz="1600" dirty="0">
              <a:cs typeface="Arial" panose="020B0604020202020204" pitchFamily="34" charset="0"/>
            </a:endParaRPr>
          </a:p>
          <a:p>
            <a:pPr marL="457200" lvl="1" indent="0" eaLnBrk="1" hangingPunct="1">
              <a:lnSpc>
                <a:spcPct val="120000"/>
              </a:lnSpc>
              <a:spcBef>
                <a:spcPts val="0"/>
              </a:spcBef>
              <a:buClr>
                <a:srgbClr val="2E2ECB"/>
              </a:buClr>
              <a:buNone/>
            </a:pPr>
            <a:endParaRPr lang="en-US" altLang="ko-KR" sz="1400" b="1" dirty="0">
              <a:solidFill>
                <a:srgbClr val="2E2ECB"/>
              </a:solidFill>
              <a:latin typeface="Arial" panose="020B0604020202020204" pitchFamily="34" charset="0"/>
              <a:cs typeface="Arial" panose="020B0604020202020204" pitchFamily="34" charset="0"/>
            </a:endParaRPr>
          </a:p>
          <a:p>
            <a:pPr eaLnBrk="1" hangingPunct="1">
              <a:lnSpc>
                <a:spcPct val="120000"/>
              </a:lnSpc>
              <a:spcBef>
                <a:spcPts val="0"/>
              </a:spcBef>
              <a:buClr>
                <a:srgbClr val="2E2ECB"/>
              </a:buClr>
              <a:buFont typeface="Arial" panose="020B0604020202020204" pitchFamily="34" charset="0"/>
              <a:buChar char="•"/>
            </a:pPr>
            <a:r>
              <a:rPr lang="en-US" altLang="ko-KR" sz="1600" b="1" dirty="0">
                <a:solidFill>
                  <a:srgbClr val="2E2ECB"/>
                </a:solidFill>
                <a:latin typeface="Arial" panose="020B0604020202020204" pitchFamily="34" charset="0"/>
                <a:cs typeface="Arial" panose="020B0604020202020204" pitchFamily="34" charset="0"/>
              </a:rPr>
              <a:t>Recommended: </a:t>
            </a:r>
          </a:p>
          <a:p>
            <a:pPr lvl="1" eaLnBrk="1" hangingPunct="1">
              <a:lnSpc>
                <a:spcPct val="120000"/>
              </a:lnSpc>
              <a:spcBef>
                <a:spcPts val="0"/>
              </a:spcBef>
            </a:pPr>
            <a:r>
              <a:rPr lang="en-US" altLang="ko-KR" sz="1600" dirty="0">
                <a:cs typeface="Arial" panose="020B0604020202020204" pitchFamily="34" charset="0"/>
              </a:rPr>
              <a:t>Moon, H.C. (2018). </a:t>
            </a:r>
            <a:r>
              <a:rPr lang="en-US" altLang="ko-KR" sz="1600" i="1" dirty="0">
                <a:cs typeface="Arial" panose="020B0604020202020204" pitchFamily="34" charset="0"/>
              </a:rPr>
              <a:t>The Art of Strategy: Sun Tzu, Michael Porter, and Beyond</a:t>
            </a:r>
            <a:r>
              <a:rPr lang="en-US" altLang="ko-KR" sz="1600" dirty="0">
                <a:cs typeface="Arial" panose="020B0604020202020204" pitchFamily="34" charset="0"/>
              </a:rPr>
              <a:t>. Cambridge: Cambridge University Press. </a:t>
            </a: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Materials</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6</a:t>
            </a:fld>
            <a:endParaRPr lang="en-US" altLang="ko-K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body" idx="4294967295"/>
          </p:nvPr>
        </p:nvSpPr>
        <p:spPr>
          <a:xfrm>
            <a:off x="266054" y="1050172"/>
            <a:ext cx="8424862" cy="5348287"/>
          </a:xfrm>
          <a:prstGeom prst="rect">
            <a:avLst/>
          </a:prstGeom>
        </p:spPr>
        <p:txBody>
          <a:bodyPr/>
          <a:lstStyle/>
          <a:p>
            <a:pPr algn="just"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1: (Mar </a:t>
            </a:r>
            <a:r>
              <a:rPr lang="en-US" altLang="zh-CN" sz="1500" b="1" dirty="0">
                <a:solidFill>
                  <a:srgbClr val="2E2ECB"/>
                </a:solidFill>
                <a:cs typeface="Arial" panose="020B0604020202020204" pitchFamily="34" charset="0"/>
              </a:rPr>
              <a:t>3</a:t>
            </a:r>
            <a:r>
              <a:rPr lang="en-US" altLang="ko-KR" sz="1500" b="1" dirty="0">
                <a:solidFill>
                  <a:srgbClr val="2E2ECB"/>
                </a:solidFill>
                <a:cs typeface="Arial" panose="020B0604020202020204" pitchFamily="34" charset="0"/>
              </a:rPr>
              <a:t>) Introduction</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a:cs typeface="Arial" panose="020B0604020202020204" pitchFamily="34" charset="0"/>
              </a:rPr>
              <a:t>Course guideline</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a:cs typeface="Arial" panose="020B0604020202020204" pitchFamily="34" charset="0"/>
              </a:rPr>
              <a:t>What is global business and global business strategy?</a:t>
            </a:r>
          </a:p>
          <a:p>
            <a:pPr marL="457200" lvl="1" indent="0" algn="just" eaLnBrk="1" hangingPunct="1">
              <a:spcBef>
                <a:spcPts val="300"/>
              </a:spcBef>
              <a:spcAft>
                <a:spcPts val="0"/>
              </a:spcAft>
              <a:buClr>
                <a:srgbClr val="2E2ECB"/>
              </a:buClr>
              <a:buNone/>
            </a:pPr>
            <a:endParaRPr lang="en-US" altLang="ko-KR" sz="1500" b="1" i="1" dirty="0">
              <a:cs typeface="Arial" panose="020B0604020202020204" pitchFamily="34" charset="0"/>
            </a:endParaRPr>
          </a:p>
          <a:p>
            <a:pPr marL="342900" lvl="1" indent="-342900" algn="just" eaLnBrk="1" hangingPunct="1">
              <a:spcBef>
                <a:spcPts val="300"/>
              </a:spcBef>
              <a:spcAft>
                <a:spcPts val="0"/>
              </a:spcAft>
              <a:buClr>
                <a:srgbClr val="2E2ECB"/>
              </a:buClr>
              <a:buFont typeface="Wingdings" panose="05000000000000000000" pitchFamily="2" charset="2"/>
              <a:buChar char="v"/>
            </a:pPr>
            <a:r>
              <a:rPr lang="en-US" altLang="ko-KR" sz="1500" b="1" dirty="0">
                <a:solidFill>
                  <a:srgbClr val="2E2ECB"/>
                </a:solidFill>
                <a:cs typeface="Arial" panose="020B0604020202020204" pitchFamily="34" charset="0"/>
              </a:rPr>
              <a:t>Class 2: (Mar 10) The Basics of Strategy</a:t>
            </a:r>
            <a:endParaRPr lang="en-US" altLang="ko-KR" sz="1500" b="1" dirty="0">
              <a:solidFill>
                <a:schemeClr val="tx2"/>
              </a:solidFill>
              <a:cs typeface="Arial" panose="020B0604020202020204" pitchFamily="34" charset="0"/>
            </a:endParaRPr>
          </a:p>
          <a:p>
            <a:pPr lvl="1" algn="just"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1</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Five Forces Model</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Generic Strategy</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The Value Chain and Competitive Advantage</a:t>
            </a:r>
            <a:endParaRPr lang="en-US" altLang="ko-KR" sz="1500" dirty="0">
              <a:cs typeface="Arial" panose="020B0604020202020204" pitchFamily="34" charset="0"/>
            </a:endParaRP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p>
          <a:p>
            <a:pPr marL="728663" lvl="2" indent="-285750" algn="just" eaLnBrk="1" hangingPunct="1">
              <a:spcBef>
                <a:spcPts val="600"/>
              </a:spcBef>
              <a:spcAft>
                <a:spcPts val="0"/>
              </a:spcAft>
              <a:buClr>
                <a:srgbClr val="2E2ECB"/>
              </a:buClr>
              <a:defRPr/>
            </a:pPr>
            <a:r>
              <a:rPr lang="en-US" altLang="ko-KR" sz="1500" dirty="0">
                <a:cs typeface="Arial" panose="020B0604020202020204" pitchFamily="34" charset="0"/>
              </a:rPr>
              <a:t>Van Alstyne, M. W., Parker, G. G., and </a:t>
            </a:r>
            <a:r>
              <a:rPr lang="en-US" altLang="ko-KR" sz="1500" dirty="0" err="1">
                <a:cs typeface="Arial" panose="020B0604020202020204" pitchFamily="34" charset="0"/>
              </a:rPr>
              <a:t>Choudary</a:t>
            </a:r>
            <a:r>
              <a:rPr lang="en-US" altLang="ko-KR" sz="1500" dirty="0">
                <a:cs typeface="Arial" panose="020B0604020202020204" pitchFamily="34" charset="0"/>
              </a:rPr>
              <a:t>, S. P. 2016. Pipelines, Platforms, and the New Rules of Strategy. </a:t>
            </a:r>
            <a:r>
              <a:rPr lang="en-US" altLang="ko-KR" sz="1500" i="1" dirty="0">
                <a:cs typeface="Arial" panose="020B0604020202020204" pitchFamily="34" charset="0"/>
              </a:rPr>
              <a:t>Harvard Business Review</a:t>
            </a:r>
            <a:r>
              <a:rPr lang="en-US" altLang="ko-KR" sz="1500" dirty="0">
                <a:cs typeface="Arial" panose="020B0604020202020204" pitchFamily="34" charset="0"/>
              </a:rPr>
              <a:t>, 94(4): 54–60.</a:t>
            </a:r>
          </a:p>
          <a:p>
            <a:pPr marL="728663" lvl="2" indent="-285750" algn="just" eaLnBrk="1" hangingPunct="1">
              <a:spcBef>
                <a:spcPts val="300"/>
              </a:spcBef>
              <a:spcAft>
                <a:spcPts val="0"/>
              </a:spcAft>
              <a:buClr>
                <a:srgbClr val="2E2ECB"/>
              </a:buClr>
              <a:defRPr/>
            </a:pPr>
            <a:endParaRPr lang="en-US" altLang="ko-KR" sz="1500" dirty="0">
              <a:cs typeface="Arial" panose="020B0604020202020204" pitchFamily="34" charset="0"/>
            </a:endParaRPr>
          </a:p>
          <a:p>
            <a:pPr lvl="1" algn="just" eaLnBrk="1" hangingPunct="1">
              <a:spcBef>
                <a:spcPts val="300"/>
              </a:spcBef>
              <a:spcAft>
                <a:spcPts val="0"/>
              </a:spcAft>
              <a:buClr>
                <a:srgbClr val="2E2ECB"/>
              </a:buClr>
              <a:buFont typeface="Arial" panose="020B0604020202020204" pitchFamily="34" charset="0"/>
              <a:buChar char="•"/>
            </a:pPr>
            <a:r>
              <a:rPr lang="en-US" altLang="ko-KR" sz="1500" dirty="0">
                <a:cs typeface="Arial" panose="020B0604020202020204" pitchFamily="34" charset="0"/>
              </a:rPr>
              <a:t>Submit via </a:t>
            </a:r>
            <a:r>
              <a:rPr lang="en-US" altLang="ko-KR" sz="1500" dirty="0" err="1">
                <a:cs typeface="Arial" panose="020B0604020202020204" pitchFamily="34" charset="0"/>
              </a:rPr>
              <a:t>eTL</a:t>
            </a:r>
            <a:r>
              <a:rPr lang="en-US" altLang="ko-KR" sz="1500" dirty="0">
                <a:cs typeface="Arial" panose="020B0604020202020204" pitchFamily="34" charset="0"/>
              </a:rPr>
              <a:t>: One-page C.V. with photo by Mar 9, 2:00 pm</a:t>
            </a:r>
            <a:endParaRPr lang="en-US" altLang="ko-KR" sz="1500" dirty="0">
              <a:solidFill>
                <a:srgbClr val="FF0000"/>
              </a:solidFill>
              <a:cs typeface="Arial" panose="020B0604020202020204" pitchFamily="34" charset="0"/>
            </a:endParaRPr>
          </a:p>
          <a:p>
            <a:pPr lvl="1" algn="just" eaLnBrk="1" hangingPunct="1">
              <a:spcBef>
                <a:spcPts val="300"/>
              </a:spcBef>
              <a:spcAft>
                <a:spcPts val="0"/>
              </a:spcAft>
              <a:buClr>
                <a:srgbClr val="2E2ECB"/>
              </a:buClr>
              <a:buFont typeface="Arial" panose="020B0604020202020204" pitchFamily="34" charset="0"/>
              <a:buChar char="•"/>
            </a:pPr>
            <a:r>
              <a:rPr lang="en-US" altLang="ko-KR" sz="1500" dirty="0">
                <a:cs typeface="Arial" panose="020B0604020202020204" pitchFamily="34" charset="0"/>
              </a:rPr>
              <a:t>Student introduction</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a:cs typeface="Arial" panose="020B0604020202020204" pitchFamily="34" charset="0"/>
              </a:rPr>
              <a:t>Groups will be formed</a:t>
            </a:r>
          </a:p>
        </p:txBody>
      </p:sp>
      <p:cxnSp>
        <p:nvCxnSpPr>
          <p:cNvPr id="7" name="직선 연결선 6"/>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TextBox 5"/>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(1)</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7</a:t>
            </a:fld>
            <a:endParaRPr lang="en-US" altLang="ko-K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body" idx="4294967295"/>
          </p:nvPr>
        </p:nvSpPr>
        <p:spPr>
          <a:xfrm>
            <a:off x="251520" y="980728"/>
            <a:ext cx="8640959" cy="5472608"/>
          </a:xfrm>
          <a:prstGeom prst="rect">
            <a:avLst/>
          </a:prstGeom>
        </p:spPr>
        <p:txBody>
          <a:bodyPr/>
          <a:lstStyle/>
          <a:p>
            <a:pPr algn="just"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3: (Mar 17) Alternative Business Models </a:t>
            </a:r>
            <a:endParaRPr lang="en-US" altLang="ko-KR" sz="1500" dirty="0">
              <a:solidFill>
                <a:srgbClr val="2E2ECB"/>
              </a:solidFill>
              <a:cs typeface="Arial" panose="020B0604020202020204" pitchFamily="34" charset="0"/>
            </a:endParaRPr>
          </a:p>
          <a:p>
            <a:pPr lvl="1" algn="just"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2 </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Knowledge-Creating Strategy</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Customer Co-opting Strategy</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A More Comprehensive Strategy?</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err="1">
                <a:solidFill>
                  <a:prstClr val="black"/>
                </a:solidFill>
                <a:cs typeface="Arial" panose="020B0604020202020204" pitchFamily="34" charset="0"/>
              </a:rPr>
              <a:t>Jacobides</a:t>
            </a:r>
            <a:r>
              <a:rPr lang="en-US" altLang="ko-KR" sz="1500" dirty="0">
                <a:solidFill>
                  <a:prstClr val="black"/>
                </a:solidFill>
                <a:cs typeface="Arial" panose="020B0604020202020204" pitchFamily="34" charset="0"/>
              </a:rPr>
              <a:t>, M. G. 2019. In the Ecosystem Economy, What’s Your Strategy? </a:t>
            </a:r>
            <a:r>
              <a:rPr lang="en-US" altLang="ko-KR" sz="1500" i="1" dirty="0">
                <a:solidFill>
                  <a:prstClr val="black"/>
                </a:solidFill>
                <a:cs typeface="Arial" panose="020B0604020202020204" pitchFamily="34" charset="0"/>
              </a:rPr>
              <a:t>Harvard Business Review</a:t>
            </a:r>
            <a:r>
              <a:rPr lang="en-US" altLang="ko-KR" sz="1500" dirty="0">
                <a:solidFill>
                  <a:prstClr val="black"/>
                </a:solidFill>
                <a:cs typeface="Arial" panose="020B0604020202020204" pitchFamily="34" charset="0"/>
              </a:rPr>
              <a:t>, 97(5): 128-137. </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(1) </a:t>
            </a:r>
            <a:r>
              <a:rPr lang="en-US" altLang="ko-KR" sz="1500" dirty="0">
                <a:cs typeface="Arial" panose="020B0604020202020204" pitchFamily="34" charset="0"/>
              </a:rPr>
              <a:t>by Mar 16, 2:00 pm</a:t>
            </a:r>
            <a:endParaRPr lang="en-US" altLang="ko-KR" sz="1500" dirty="0">
              <a:solidFill>
                <a:srgbClr val="FF0000"/>
              </a:solidFill>
              <a:cs typeface="Arial" panose="020B0604020202020204" pitchFamily="34" charset="0"/>
            </a:endParaRPr>
          </a:p>
          <a:p>
            <a:pPr marL="914400" lvl="2" indent="0" algn="just" eaLnBrk="1" hangingPunct="1">
              <a:spcBef>
                <a:spcPts val="300"/>
              </a:spcBef>
              <a:spcAft>
                <a:spcPts val="0"/>
              </a:spcAft>
              <a:buClr>
                <a:srgbClr val="2E2ECB"/>
              </a:buClr>
              <a:buNone/>
              <a:defRPr/>
            </a:pPr>
            <a:endParaRPr lang="en-US" altLang="ko-KR" sz="1500" dirty="0">
              <a:cs typeface="Arial" panose="020B0604020202020204" pitchFamily="34" charset="0"/>
            </a:endParaRPr>
          </a:p>
          <a:p>
            <a:pPr algn="just"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4: (Mar 24) Application of Business Models to Non-Business Areas</a:t>
            </a:r>
            <a:endParaRPr lang="en-US" altLang="ko-KR" sz="1500" dirty="0">
              <a:solidFill>
                <a:srgbClr val="2E2ECB"/>
              </a:solidFill>
              <a:cs typeface="Arial" panose="020B0604020202020204" pitchFamily="34" charset="0"/>
            </a:endParaRPr>
          </a:p>
          <a:p>
            <a:pPr lvl="1" algn="just"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3 </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Strategy and the Internet</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Strategy and Philanthropic Organizations</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t>Strategy and Society</a:t>
            </a:r>
          </a:p>
          <a:p>
            <a:pPr lvl="2" algn="just"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p>
          <a:p>
            <a:pPr lvl="1" algn="just"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Davenport, T. H. and </a:t>
            </a:r>
            <a:r>
              <a:rPr lang="en-US" altLang="ko-KR" sz="1500" dirty="0" err="1">
                <a:solidFill>
                  <a:prstClr val="black"/>
                </a:solidFill>
                <a:cs typeface="Arial" panose="020B0604020202020204" pitchFamily="34" charset="0"/>
              </a:rPr>
              <a:t>Ronanki</a:t>
            </a:r>
            <a:r>
              <a:rPr lang="en-US" altLang="ko-KR" sz="1500" dirty="0">
                <a:solidFill>
                  <a:prstClr val="black"/>
                </a:solidFill>
                <a:cs typeface="Arial" panose="020B0604020202020204" pitchFamily="34" charset="0"/>
              </a:rPr>
              <a:t>, R. 2018. Artificial Intelligence for the Real World. </a:t>
            </a:r>
            <a:r>
              <a:rPr lang="en-US" altLang="ko-KR" sz="1500" i="1" dirty="0">
                <a:solidFill>
                  <a:prstClr val="black"/>
                </a:solidFill>
                <a:cs typeface="Arial" panose="020B0604020202020204" pitchFamily="34" charset="0"/>
              </a:rPr>
              <a:t>Harvard Business Review, </a:t>
            </a:r>
            <a:r>
              <a:rPr lang="en-US" altLang="ko-KR" sz="1500" dirty="0">
                <a:solidFill>
                  <a:prstClr val="black"/>
                </a:solidFill>
                <a:cs typeface="Arial" panose="020B0604020202020204" pitchFamily="34" charset="0"/>
              </a:rPr>
              <a:t>96(1): 108–116. </a:t>
            </a:r>
          </a:p>
          <a:p>
            <a:pPr lvl="1" algn="just" eaLnBrk="1" hangingPunct="1">
              <a:spcBef>
                <a:spcPts val="300"/>
              </a:spcBef>
              <a:spcAft>
                <a:spcPts val="0"/>
              </a:spcAft>
              <a:buClr>
                <a:srgbClr val="2E2ECB"/>
              </a:buCl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(2) </a:t>
            </a:r>
            <a:r>
              <a:rPr lang="en-US" altLang="ko-KR" sz="1500" dirty="0">
                <a:cs typeface="Arial" panose="020B0604020202020204" pitchFamily="34" charset="0"/>
              </a:rPr>
              <a:t>by Mar 23, 2:00 pm</a:t>
            </a:r>
            <a:endParaRPr lang="en-US" altLang="ko-KR" sz="1500" dirty="0">
              <a:solidFill>
                <a:srgbClr val="FF0000"/>
              </a:solidFill>
              <a:cs typeface="Arial" panose="020B0604020202020204" pitchFamily="34" charset="0"/>
            </a:endParaRPr>
          </a:p>
          <a:p>
            <a:pPr algn="just" eaLnBrk="1" hangingPunct="1">
              <a:spcBef>
                <a:spcPts val="300"/>
              </a:spcBef>
              <a:spcAft>
                <a:spcPts val="0"/>
              </a:spcAft>
              <a:buClr>
                <a:srgbClr val="2E2ECB"/>
              </a:buClr>
            </a:pPr>
            <a:endParaRPr lang="en-US" altLang="ko-KR" sz="1500" dirty="0">
              <a:latin typeface="Arial" panose="020B0604020202020204" pitchFamily="34" charset="0"/>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(2)</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8</a:t>
            </a:fld>
            <a:endParaRPr lang="en-US" altLang="ko-KR" dirty="0"/>
          </a:p>
        </p:txBody>
      </p:sp>
    </p:spTree>
    <p:extLst>
      <p:ext uri="{BB962C8B-B14F-4D97-AF65-F5344CB8AC3E}">
        <p14:creationId xmlns:p14="http://schemas.microsoft.com/office/powerpoint/2010/main" val="2978655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body" idx="4294967295"/>
          </p:nvPr>
        </p:nvSpPr>
        <p:spPr>
          <a:xfrm>
            <a:off x="251520" y="980728"/>
            <a:ext cx="8712968" cy="5688632"/>
          </a:xfrm>
          <a:prstGeom prst="rect">
            <a:avLst/>
          </a:prstGeom>
        </p:spPr>
        <p:txBody>
          <a:bodyPr/>
          <a:lstStyle/>
          <a:p>
            <a:pPr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a:t>
            </a:r>
            <a:r>
              <a:rPr lang="en-US" altLang="zh-CN" sz="1500" b="1" dirty="0">
                <a:solidFill>
                  <a:srgbClr val="2E2ECB"/>
                </a:solidFill>
                <a:cs typeface="Arial" panose="020B0604020202020204" pitchFamily="34" charset="0"/>
              </a:rPr>
              <a:t>5</a:t>
            </a:r>
            <a:r>
              <a:rPr lang="en-US" altLang="ko-KR" sz="1500" b="1" dirty="0">
                <a:solidFill>
                  <a:srgbClr val="2E2ECB"/>
                </a:solidFill>
                <a:cs typeface="Arial" panose="020B0604020202020204" pitchFamily="34" charset="0"/>
              </a:rPr>
              <a:t>: (Mar 31) Extension of Generic Strategy</a:t>
            </a:r>
          </a:p>
          <a:p>
            <a:pPr marL="733425" lvl="2" indent="-285750"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4 </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Operational Effectiveness versus Strategic Positioning</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Why Do Good Managers Set Bad Strategies?</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Retrospective: An Interview with Michael Porter and Related Articles</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p>
          <a:p>
            <a:pPr lvl="1"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Doshi, M. 2017. Strategy Guru Michael Porter On The Companies He Admires, Donald Trump And Narendra Modi. </a:t>
            </a:r>
            <a:r>
              <a:rPr lang="en-US" altLang="ko-KR" sz="1500" i="1" dirty="0">
                <a:solidFill>
                  <a:prstClr val="black"/>
                </a:solidFill>
                <a:cs typeface="Arial" panose="020B0604020202020204" pitchFamily="34" charset="0"/>
              </a:rPr>
              <a:t>Bloomberg</a:t>
            </a:r>
            <a:r>
              <a:rPr lang="en-US" altLang="ko-KR" sz="1500" dirty="0">
                <a:solidFill>
                  <a:prstClr val="black"/>
                </a:solidFill>
                <a:cs typeface="Arial" panose="020B0604020202020204" pitchFamily="34" charset="0"/>
              </a:rPr>
              <a:t>, May 30. </a:t>
            </a:r>
          </a:p>
          <a:p>
            <a:pPr lvl="1"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(3) </a:t>
            </a:r>
            <a:r>
              <a:rPr lang="en-US" altLang="ko-KR" sz="1500" dirty="0">
                <a:cs typeface="Arial" panose="020B0604020202020204" pitchFamily="34" charset="0"/>
              </a:rPr>
              <a:t>by Mar 30, 2:00 pm</a:t>
            </a:r>
            <a:endParaRPr lang="en-US" altLang="ko-KR" sz="1500" dirty="0">
              <a:solidFill>
                <a:srgbClr val="FF0000"/>
              </a:solidFill>
              <a:cs typeface="Arial" panose="020B0604020202020204" pitchFamily="34" charset="0"/>
            </a:endParaRPr>
          </a:p>
          <a:p>
            <a:pPr marL="457200" lvl="1" indent="0" eaLnBrk="1" hangingPunct="1">
              <a:spcBef>
                <a:spcPts val="300"/>
              </a:spcBef>
              <a:spcAft>
                <a:spcPts val="0"/>
              </a:spcAft>
              <a:buClr>
                <a:srgbClr val="2E2ECB"/>
              </a:buClr>
              <a:buNone/>
            </a:pPr>
            <a:endParaRPr lang="en-US" altLang="ko-KR" sz="1500" dirty="0">
              <a:solidFill>
                <a:schemeClr val="accent2"/>
              </a:solidFill>
              <a:latin typeface="Arial" panose="020B0604020202020204" pitchFamily="34" charset="0"/>
              <a:cs typeface="Arial" panose="020B0604020202020204" pitchFamily="34" charset="0"/>
            </a:endParaRPr>
          </a:p>
          <a:p>
            <a:pPr eaLnBrk="1" hangingPunct="1">
              <a:spcBef>
                <a:spcPts val="300"/>
              </a:spcBef>
              <a:spcAft>
                <a:spcPts val="0"/>
              </a:spcAft>
              <a:buClr>
                <a:srgbClr val="2E2ECB"/>
              </a:buClr>
            </a:pPr>
            <a:r>
              <a:rPr lang="en-US" altLang="ko-KR" sz="1500" b="1" dirty="0">
                <a:solidFill>
                  <a:srgbClr val="2E2ECB"/>
                </a:solidFill>
                <a:cs typeface="Arial" panose="020B0604020202020204" pitchFamily="34" charset="0"/>
              </a:rPr>
              <a:t>Class </a:t>
            </a:r>
            <a:r>
              <a:rPr lang="en-US" altLang="zh-CN" sz="1500" b="1" dirty="0">
                <a:solidFill>
                  <a:srgbClr val="2E2ECB"/>
                </a:solidFill>
                <a:cs typeface="Arial" panose="020B0604020202020204" pitchFamily="34" charset="0"/>
              </a:rPr>
              <a:t>6</a:t>
            </a:r>
            <a:r>
              <a:rPr lang="en-US" altLang="ko-KR" sz="1500" b="1" dirty="0">
                <a:solidFill>
                  <a:srgbClr val="2E2ECB"/>
                </a:solidFill>
                <a:cs typeface="Arial" panose="020B0604020202020204" pitchFamily="34" charset="0"/>
              </a:rPr>
              <a:t>: (Apr 7) New Models for Business Strategy</a:t>
            </a:r>
            <a:endParaRPr lang="en-US" altLang="ko-KR" sz="1500" dirty="0">
              <a:solidFill>
                <a:srgbClr val="2E2ECB"/>
              </a:solidFill>
              <a:cs typeface="Arial" panose="020B0604020202020204" pitchFamily="34" charset="0"/>
            </a:endParaRPr>
          </a:p>
          <a:p>
            <a:pPr lvl="1" eaLnBrk="1" hangingPunct="1">
              <a:spcBef>
                <a:spcPts val="300"/>
              </a:spcBef>
              <a:spcAft>
                <a:spcPts val="0"/>
              </a:spcAft>
              <a:buClr>
                <a:srgbClr val="2E2ECB"/>
              </a:buClr>
              <a:buFont typeface="Arial" panose="020B0604020202020204" pitchFamily="34" charset="0"/>
              <a:buChar char="•"/>
            </a:pPr>
            <a:r>
              <a:rPr lang="en-US" altLang="ko-KR" sz="1500" b="1" dirty="0">
                <a:solidFill>
                  <a:srgbClr val="FF0000"/>
                </a:solidFill>
                <a:cs typeface="Arial" panose="020B0604020202020204" pitchFamily="34" charset="0"/>
              </a:rPr>
              <a:t>Moon (2010): Chapter 5 </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Blue versus Red Ocean: A Critique of Porter?</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Another Critique</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t>Dynamics of How to Sell What to Whom</a:t>
            </a:r>
          </a:p>
          <a:p>
            <a:pPr lvl="2" eaLnBrk="1" hangingPunct="1">
              <a:spcBef>
                <a:spcPts val="300"/>
              </a:spcBef>
              <a:spcAft>
                <a:spcPts val="0"/>
              </a:spcAft>
              <a:buClr>
                <a:srgbClr val="2E2ECB"/>
              </a:buClr>
              <a:buFont typeface="Arial" panose="020B0604020202020204" pitchFamily="34" charset="0"/>
              <a:buChar char="‒"/>
              <a:defRPr/>
            </a:pPr>
            <a:r>
              <a:rPr lang="en-US" altLang="ko-KR" sz="1500" dirty="0">
                <a:cs typeface="Arial" panose="020B0604020202020204" pitchFamily="34" charset="0"/>
              </a:rPr>
              <a:t>Case Studies</a:t>
            </a:r>
            <a:endParaRPr lang="en-US" altLang="ko-KR" sz="1500" dirty="0">
              <a:solidFill>
                <a:srgbClr val="FF0000"/>
              </a:solidFill>
              <a:cs typeface="Arial" panose="020B0604020202020204" pitchFamily="34" charset="0"/>
            </a:endParaRPr>
          </a:p>
          <a:p>
            <a:pPr lvl="1"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Moon, H. C., </a:t>
            </a:r>
            <a:r>
              <a:rPr lang="en-US" altLang="ko-KR" sz="1500" dirty="0" err="1">
                <a:solidFill>
                  <a:prstClr val="black"/>
                </a:solidFill>
                <a:cs typeface="Arial" panose="020B0604020202020204" pitchFamily="34" charset="0"/>
              </a:rPr>
              <a:t>Hur</a:t>
            </a:r>
            <a:r>
              <a:rPr lang="en-US" altLang="ko-KR" sz="1500" dirty="0">
                <a:solidFill>
                  <a:prstClr val="black"/>
                </a:solidFill>
                <a:cs typeface="Arial" panose="020B0604020202020204" pitchFamily="34" charset="0"/>
              </a:rPr>
              <a:t>, Y. K., Yin, W., and Helm, C. 2014. “Extending Porter’s Generic Strategies: From Three to Eight,” </a:t>
            </a:r>
            <a:r>
              <a:rPr lang="en-US" altLang="ko-KR" sz="1500" i="1" dirty="0">
                <a:solidFill>
                  <a:prstClr val="black"/>
                </a:solidFill>
                <a:cs typeface="Arial" panose="020B0604020202020204" pitchFamily="34" charset="0"/>
              </a:rPr>
              <a:t>European Journal of International Management</a:t>
            </a:r>
            <a:r>
              <a:rPr lang="en-US" altLang="ko-KR" sz="1500" dirty="0">
                <a:solidFill>
                  <a:prstClr val="black"/>
                </a:solidFill>
                <a:cs typeface="Arial" panose="020B0604020202020204" pitchFamily="34" charset="0"/>
              </a:rPr>
              <a:t>, 8(2): 205-225. </a:t>
            </a:r>
          </a:p>
          <a:p>
            <a:pPr lvl="1" eaLnBrk="1" hangingPunct="1">
              <a:spcBef>
                <a:spcPts val="300"/>
              </a:spcBef>
              <a:spcAft>
                <a:spcPts val="0"/>
              </a:spcAft>
              <a:buClr>
                <a:srgbClr val="2E2ECB"/>
              </a:buClr>
              <a:buFont typeface="Arial" panose="020B0604020202020204" pitchFamily="34" charset="0"/>
              <a:buChar char="•"/>
            </a:pPr>
            <a:r>
              <a:rPr lang="en-US" altLang="ko-KR" sz="1500" dirty="0">
                <a:solidFill>
                  <a:prstClr val="black"/>
                </a:solidFill>
                <a:cs typeface="Arial" panose="020B0604020202020204" pitchFamily="34" charset="0"/>
              </a:rPr>
              <a:t>Submit via </a:t>
            </a:r>
            <a:r>
              <a:rPr lang="en-US" altLang="ko-KR" sz="1500" dirty="0" err="1">
                <a:solidFill>
                  <a:prstClr val="black"/>
                </a:solidFill>
                <a:cs typeface="Arial" panose="020B0604020202020204" pitchFamily="34" charset="0"/>
              </a:rPr>
              <a:t>eTL</a:t>
            </a:r>
            <a:r>
              <a:rPr lang="en-US" altLang="ko-KR" sz="1500" dirty="0">
                <a:solidFill>
                  <a:prstClr val="black"/>
                </a:solidFill>
                <a:cs typeface="Arial" panose="020B0604020202020204" pitchFamily="34" charset="0"/>
              </a:rPr>
              <a:t>: One-page summary (4) </a:t>
            </a:r>
            <a:r>
              <a:rPr lang="en-US" altLang="ko-KR" sz="1500" dirty="0">
                <a:cs typeface="Arial" panose="020B0604020202020204" pitchFamily="34" charset="0"/>
              </a:rPr>
              <a:t>by Apr 6, 2:00 pm</a:t>
            </a:r>
            <a:endParaRPr lang="en-US" altLang="ko-KR" sz="1500" dirty="0">
              <a:solidFill>
                <a:srgbClr val="FF0000"/>
              </a:solidFill>
              <a:cs typeface="Arial" panose="020B0604020202020204" pitchFamily="34" charset="0"/>
            </a:endParaRPr>
          </a:p>
        </p:txBody>
      </p:sp>
      <p:cxnSp>
        <p:nvCxnSpPr>
          <p:cNvPr id="4" name="직선 연결선 3"/>
          <p:cNvCxnSpPr/>
          <p:nvPr/>
        </p:nvCxnSpPr>
        <p:spPr bwMode="auto">
          <a:xfrm>
            <a:off x="252480" y="671627"/>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5" name="TextBox 4"/>
          <p:cNvSpPr txBox="1"/>
          <p:nvPr/>
        </p:nvSpPr>
        <p:spPr>
          <a:xfrm>
            <a:off x="179512" y="116632"/>
            <a:ext cx="3168352" cy="400110"/>
          </a:xfrm>
          <a:prstGeom prst="rect">
            <a:avLst/>
          </a:prstGeom>
          <a:noFill/>
        </p:spPr>
        <p:txBody>
          <a:bodyPr wrap="square" rtlCol="0">
            <a:spAutoFit/>
          </a:bodyPr>
          <a:lstStyle/>
          <a:p>
            <a:pPr algn="l"/>
            <a:r>
              <a:rPr lang="en-US" altLang="ko-KR" sz="2000" b="1" dirty="0">
                <a:latin typeface="Arial" panose="020B0604020202020204" pitchFamily="34" charset="0"/>
                <a:cs typeface="Arial" panose="020B0604020202020204" pitchFamily="34" charset="0"/>
              </a:rPr>
              <a:t>Course Schedule (3)</a:t>
            </a:r>
            <a:endParaRPr lang="ko-KR" altLang="en-US" sz="1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B1318C1-2CED-4FC0-8DEF-B43F6EDDD937}" type="slidenum">
              <a:rPr lang="en-US" altLang="ko-KR" smtClean="0"/>
              <a:pPr/>
              <a:t>9</a:t>
            </a:fld>
            <a:endParaRPr lang="en-US" altLang="ko-KR" dirty="0"/>
          </a:p>
        </p:txBody>
      </p:sp>
    </p:spTree>
  </p:cSld>
  <p:clrMapOvr>
    <a:masterClrMapping/>
  </p:clrMapOvr>
</p:sld>
</file>

<file path=ppt/theme/theme1.xml><?xml version="1.0" encoding="utf-8"?>
<a:theme xmlns:a="http://schemas.openxmlformats.org/drawingml/2006/main" name="기본 디자인">
  <a:themeElements>
    <a:clrScheme name="파랑">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기본 디자인">
      <a:majorFont>
        <a:latin typeface="Times New Roman"/>
        <a:ea typeface="굴림"/>
        <a:cs typeface=""/>
      </a:majorFont>
      <a:minorFont>
        <a:latin typeface="Times New Roman"/>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1" hangingPunct="1">
          <a:lnSpc>
            <a:spcPct val="100000"/>
          </a:lnSpc>
          <a:spcBef>
            <a:spcPct val="0"/>
          </a:spcBef>
          <a:spcAft>
            <a:spcPct val="0"/>
          </a:spcAft>
          <a:buClrTx/>
          <a:buSzTx/>
          <a:buFontTx/>
          <a:buNone/>
          <a:tabLst/>
          <a:defRPr kumimoji="1" lang="ko-KR" altLang="en-US" sz="1400" b="0" i="0" u="none" strike="noStrike" cap="none" normalizeH="0" baseline="0" smtClean="0">
            <a:ln>
              <a:noFill/>
            </a:ln>
            <a:solidFill>
              <a:schemeClr val="tx1"/>
            </a:solidFill>
            <a:effectLst/>
            <a:latin typeface="Times New Roman" pitchFamily="18" charset="0"/>
            <a:ea typeface="굴림" charset="-127"/>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1" hangingPunct="1">
          <a:lnSpc>
            <a:spcPct val="100000"/>
          </a:lnSpc>
          <a:spcBef>
            <a:spcPct val="0"/>
          </a:spcBef>
          <a:spcAft>
            <a:spcPct val="0"/>
          </a:spcAft>
          <a:buClrTx/>
          <a:buSzTx/>
          <a:buFontTx/>
          <a:buNone/>
          <a:tabLst/>
          <a:defRPr kumimoji="1" lang="ko-KR" altLang="en-US" sz="1400" b="0" i="0" u="none" strike="noStrike" cap="none" normalizeH="0" baseline="0" smtClean="0">
            <a:ln>
              <a:noFill/>
            </a:ln>
            <a:solidFill>
              <a:schemeClr val="tx1"/>
            </a:solidFill>
            <a:effectLst/>
            <a:latin typeface="Times New Roman" pitchFamily="18" charset="0"/>
            <a:ea typeface="굴림" charset="-127"/>
          </a:defRPr>
        </a:defPPr>
      </a:lstStyle>
    </a:lnDef>
  </a:objectDefaults>
  <a:extraClrSchemeLst>
    <a:extraClrScheme>
      <a:clrScheme name="기본 디자인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기본 디자인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기본 디자인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기본 디자인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기본 디자인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13609</TotalTime>
  <Words>1683</Words>
  <Application>Microsoft Office PowerPoint</Application>
  <PresentationFormat>화면 슬라이드 쇼(4:3)</PresentationFormat>
  <Paragraphs>193</Paragraphs>
  <Slides>12</Slides>
  <Notes>10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12</vt:i4>
      </vt:variant>
    </vt:vector>
  </HeadingPairs>
  <TitlesOfParts>
    <vt:vector size="19" baseType="lpstr">
      <vt:lpstr>Arial Unicode MS</vt:lpstr>
      <vt:lpstr>굴림</vt:lpstr>
      <vt:lpstr>맑은 고딕</vt:lpstr>
      <vt:lpstr>Arial</vt:lpstr>
      <vt:lpstr>Times New Roman</vt:lpstr>
      <vt:lpstr>Wingdings</vt:lpstr>
      <vt:lpstr>기본 디자인</vt:lpstr>
      <vt:lpstr>Global Business Strategy Spring 2021</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gsis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L06-IBR</dc:title>
  <dc:creator>cmoon</dc:creator>
  <cp:lastModifiedBy>user</cp:lastModifiedBy>
  <cp:revision>1021</cp:revision>
  <cp:lastPrinted>2020-03-18T12:59:43Z</cp:lastPrinted>
  <dcterms:created xsi:type="dcterms:W3CDTF">1999-08-29T12:22:00Z</dcterms:created>
  <dcterms:modified xsi:type="dcterms:W3CDTF">2021-01-21T05:53:38Z</dcterms:modified>
</cp:coreProperties>
</file>