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742113" cy="9872663"/>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3" d="100"/>
          <a:sy n="93" d="100"/>
        </p:scale>
        <p:origin x="1236" y="66"/>
      </p:cViewPr>
      <p:guideLst>
        <p:guide orient="horz" pos="2160"/>
        <p:guide pos="2880"/>
      </p:guideLst>
    </p:cSldViewPr>
  </p:slideViewPr>
  <p:notesTextViewPr>
    <p:cViewPr>
      <p:scale>
        <a:sx n="1" d="1"/>
        <a:sy n="1" d="1"/>
      </p:scale>
      <p:origin x="0" y="0"/>
    </p:cViewPr>
  </p:notesTextViewPr>
  <p:sorterViewPr>
    <p:cViewPr>
      <p:scale>
        <a:sx n="100" d="100"/>
        <a:sy n="100" d="100"/>
      </p:scale>
      <p:origin x="0" y="21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21582" cy="495347"/>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18969" y="0"/>
            <a:ext cx="2921582" cy="495347"/>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50937" y="1235075"/>
            <a:ext cx="4440237" cy="33305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74212" y="4751219"/>
            <a:ext cx="5393689" cy="388736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9377317"/>
            <a:ext cx="2921582" cy="495347"/>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267220985"/>
      </p:ext>
    </p:extLst>
  </p:cSld>
  <p:clrMap bg1="lt1" tx1="dk1" bg2="dk2" tx2="lt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
        <p:nvSpPr>
          <p:cNvPr id="92" name="Shape 92"/>
          <p:cNvSpPr>
            <a:spLocks noGrp="1" noRot="1" noChangeAspect="1"/>
          </p:cNvSpPr>
          <p:nvPr>
            <p:ph type="sldImg" idx="2"/>
          </p:nvPr>
        </p:nvSpPr>
        <p:spPr>
          <a:xfrm>
            <a:off x="909638" y="744538"/>
            <a:ext cx="4964112"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3" name="Shape 93"/>
          <p:cNvSpPr txBox="1">
            <a:spLocks noGrp="1"/>
          </p:cNvSpPr>
          <p:nvPr>
            <p:ph type="body" idx="1"/>
          </p:nvPr>
        </p:nvSpPr>
        <p:spPr>
          <a:xfrm>
            <a:off x="904875" y="4714875"/>
            <a:ext cx="4972049" cy="4467224"/>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628263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10</a:t>
            </a:fld>
            <a:endParaRPr lang="en-US" sz="1200" b="0" i="0" u="none" strike="noStrike" cap="none">
              <a:solidFill>
                <a:schemeClr val="dk1"/>
              </a:solidFill>
              <a:latin typeface="Arial"/>
              <a:ea typeface="Arial"/>
              <a:cs typeface="Arial"/>
              <a:sym typeface="Arial"/>
            </a:endParaRPr>
          </a:p>
        </p:txBody>
      </p:sp>
      <p:sp>
        <p:nvSpPr>
          <p:cNvPr id="165" name="Shape 165"/>
          <p:cNvSpPr>
            <a:spLocks noGrp="1" noRot="1" noChangeAspect="1"/>
          </p:cNvSpPr>
          <p:nvPr>
            <p:ph type="sldImg" idx="2"/>
          </p:nvPr>
        </p:nvSpPr>
        <p:spPr>
          <a:xfrm>
            <a:off x="1150938" y="1235075"/>
            <a:ext cx="4440237" cy="333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6" name="Shape 166"/>
          <p:cNvSpPr txBox="1">
            <a:spLocks noGrp="1"/>
          </p:cNvSpPr>
          <p:nvPr>
            <p:ph type="body" idx="1"/>
          </p:nvPr>
        </p:nvSpPr>
        <p:spPr>
          <a:xfrm>
            <a:off x="674212" y="4751219"/>
            <a:ext cx="5393689" cy="3887360"/>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63351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a:t>
            </a:fld>
            <a:endParaRPr lang="en-US" sz="1200" b="0" i="0" u="none" strike="noStrike" cap="none">
              <a:solidFill>
                <a:schemeClr val="dk1"/>
              </a:solidFill>
              <a:latin typeface="Arial"/>
              <a:ea typeface="Arial"/>
              <a:cs typeface="Arial"/>
              <a:sym typeface="Arial"/>
            </a:endParaRPr>
          </a:p>
        </p:txBody>
      </p:sp>
      <p:sp>
        <p:nvSpPr>
          <p:cNvPr id="100" name="Shape 100"/>
          <p:cNvSpPr>
            <a:spLocks noGrp="1" noRot="1" noChangeAspect="1"/>
          </p:cNvSpPr>
          <p:nvPr>
            <p:ph type="sldImg" idx="2"/>
          </p:nvPr>
        </p:nvSpPr>
        <p:spPr>
          <a:xfrm>
            <a:off x="1150938" y="1235075"/>
            <a:ext cx="4440237" cy="333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1" name="Shape 101"/>
          <p:cNvSpPr txBox="1">
            <a:spLocks noGrp="1"/>
          </p:cNvSpPr>
          <p:nvPr>
            <p:ph type="body" idx="1"/>
          </p:nvPr>
        </p:nvSpPr>
        <p:spPr>
          <a:xfrm>
            <a:off x="674212" y="4751219"/>
            <a:ext cx="5393689" cy="3887360"/>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4789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
        <p:nvSpPr>
          <p:cNvPr id="108" name="Shape 108"/>
          <p:cNvSpPr>
            <a:spLocks noGrp="1" noRot="1" noChangeAspect="1"/>
          </p:cNvSpPr>
          <p:nvPr>
            <p:ph type="sldImg" idx="2"/>
          </p:nvPr>
        </p:nvSpPr>
        <p:spPr>
          <a:xfrm>
            <a:off x="909638" y="744538"/>
            <a:ext cx="4964112"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904875" y="4714875"/>
            <a:ext cx="4972049" cy="4467224"/>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52782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4</a:t>
            </a:fld>
            <a:endParaRPr lang="en-US" sz="1200" b="0" i="0" u="none" strike="noStrike" cap="none">
              <a:solidFill>
                <a:schemeClr val="dk1"/>
              </a:solidFill>
              <a:latin typeface="Arial"/>
              <a:ea typeface="Arial"/>
              <a:cs typeface="Arial"/>
              <a:sym typeface="Arial"/>
            </a:endParaRPr>
          </a:p>
        </p:txBody>
      </p:sp>
      <p:sp>
        <p:nvSpPr>
          <p:cNvPr id="116" name="Shape 116"/>
          <p:cNvSpPr>
            <a:spLocks noGrp="1" noRot="1" noChangeAspect="1"/>
          </p:cNvSpPr>
          <p:nvPr>
            <p:ph type="sldImg" idx="2"/>
          </p:nvPr>
        </p:nvSpPr>
        <p:spPr>
          <a:xfrm>
            <a:off x="1150938" y="1235075"/>
            <a:ext cx="4440237" cy="333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7" name="Shape 117"/>
          <p:cNvSpPr txBox="1">
            <a:spLocks noGrp="1"/>
          </p:cNvSpPr>
          <p:nvPr>
            <p:ph type="body" idx="1"/>
          </p:nvPr>
        </p:nvSpPr>
        <p:spPr>
          <a:xfrm>
            <a:off x="674212" y="4751219"/>
            <a:ext cx="5393689" cy="3887360"/>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74118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5</a:t>
            </a:fld>
            <a:endParaRPr lang="en-US" sz="1200" b="0" i="0" u="none" strike="noStrike" cap="none">
              <a:solidFill>
                <a:schemeClr val="dk1"/>
              </a:solidFill>
              <a:latin typeface="Arial"/>
              <a:ea typeface="Arial"/>
              <a:cs typeface="Arial"/>
              <a:sym typeface="Arial"/>
            </a:endParaRPr>
          </a:p>
        </p:txBody>
      </p:sp>
      <p:sp>
        <p:nvSpPr>
          <p:cNvPr id="125" name="Shape 125"/>
          <p:cNvSpPr>
            <a:spLocks noGrp="1" noRot="1" noChangeAspect="1"/>
          </p:cNvSpPr>
          <p:nvPr>
            <p:ph type="sldImg" idx="2"/>
          </p:nvPr>
        </p:nvSpPr>
        <p:spPr>
          <a:xfrm>
            <a:off x="909638" y="744538"/>
            <a:ext cx="4964112"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6" name="Shape 126"/>
          <p:cNvSpPr txBox="1">
            <a:spLocks noGrp="1"/>
          </p:cNvSpPr>
          <p:nvPr>
            <p:ph type="body" idx="1"/>
          </p:nvPr>
        </p:nvSpPr>
        <p:spPr>
          <a:xfrm>
            <a:off x="904875" y="4714875"/>
            <a:ext cx="4972049" cy="4467224"/>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518949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6</a:t>
            </a:fld>
            <a:endParaRPr lang="en-US" sz="1200" b="0" i="0" u="none" strike="noStrike" cap="none">
              <a:solidFill>
                <a:schemeClr val="dk1"/>
              </a:solidFill>
              <a:latin typeface="Arial"/>
              <a:ea typeface="Arial"/>
              <a:cs typeface="Arial"/>
              <a:sym typeface="Arial"/>
            </a:endParaRPr>
          </a:p>
        </p:txBody>
      </p:sp>
      <p:sp>
        <p:nvSpPr>
          <p:cNvPr id="133" name="Shape 133"/>
          <p:cNvSpPr>
            <a:spLocks noGrp="1" noRot="1" noChangeAspect="1"/>
          </p:cNvSpPr>
          <p:nvPr>
            <p:ph type="sldImg" idx="2"/>
          </p:nvPr>
        </p:nvSpPr>
        <p:spPr>
          <a:xfrm>
            <a:off x="909638" y="744538"/>
            <a:ext cx="4964112"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4" name="Shape 134"/>
          <p:cNvSpPr txBox="1">
            <a:spLocks noGrp="1"/>
          </p:cNvSpPr>
          <p:nvPr>
            <p:ph type="body" idx="1"/>
          </p:nvPr>
        </p:nvSpPr>
        <p:spPr>
          <a:xfrm>
            <a:off x="904875" y="4714875"/>
            <a:ext cx="4972049" cy="4467224"/>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39361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7</a:t>
            </a:fld>
            <a:endParaRPr lang="en-US" sz="1200" b="0" i="0" u="none" strike="noStrike" cap="none">
              <a:solidFill>
                <a:schemeClr val="dk1"/>
              </a:solidFill>
              <a:latin typeface="Arial"/>
              <a:ea typeface="Arial"/>
              <a:cs typeface="Arial"/>
              <a:sym typeface="Arial"/>
            </a:endParaRPr>
          </a:p>
        </p:txBody>
      </p:sp>
      <p:sp>
        <p:nvSpPr>
          <p:cNvPr id="141" name="Shape 141"/>
          <p:cNvSpPr>
            <a:spLocks noGrp="1" noRot="1" noChangeAspect="1"/>
          </p:cNvSpPr>
          <p:nvPr>
            <p:ph type="sldImg" idx="2"/>
          </p:nvPr>
        </p:nvSpPr>
        <p:spPr>
          <a:xfrm>
            <a:off x="1150938" y="1235075"/>
            <a:ext cx="4440237" cy="333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2" name="Shape 142"/>
          <p:cNvSpPr txBox="1">
            <a:spLocks noGrp="1"/>
          </p:cNvSpPr>
          <p:nvPr>
            <p:ph type="body" idx="1"/>
          </p:nvPr>
        </p:nvSpPr>
        <p:spPr>
          <a:xfrm>
            <a:off x="674212" y="4751219"/>
            <a:ext cx="5393689" cy="3887360"/>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596359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8</a:t>
            </a:fld>
            <a:endParaRPr lang="en-US" sz="1200" b="0" i="0" u="none" strike="noStrike" cap="none">
              <a:solidFill>
                <a:schemeClr val="dk1"/>
              </a:solidFill>
              <a:latin typeface="Arial"/>
              <a:ea typeface="Arial"/>
              <a:cs typeface="Arial"/>
              <a:sym typeface="Arial"/>
            </a:endParaRPr>
          </a:p>
        </p:txBody>
      </p:sp>
      <p:sp>
        <p:nvSpPr>
          <p:cNvPr id="149" name="Shape 149"/>
          <p:cNvSpPr>
            <a:spLocks noGrp="1" noRot="1" noChangeAspect="1"/>
          </p:cNvSpPr>
          <p:nvPr>
            <p:ph type="sldImg" idx="2"/>
          </p:nvPr>
        </p:nvSpPr>
        <p:spPr>
          <a:xfrm>
            <a:off x="1150938" y="1235075"/>
            <a:ext cx="4440237" cy="333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0" name="Shape 150"/>
          <p:cNvSpPr txBox="1">
            <a:spLocks noGrp="1"/>
          </p:cNvSpPr>
          <p:nvPr>
            <p:ph type="body" idx="1"/>
          </p:nvPr>
        </p:nvSpPr>
        <p:spPr>
          <a:xfrm>
            <a:off x="674212" y="4751219"/>
            <a:ext cx="5393689" cy="3887360"/>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89539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9</a:t>
            </a:fld>
            <a:endParaRPr lang="en-US" sz="1200" b="0" i="0" u="none" strike="noStrike" cap="none">
              <a:solidFill>
                <a:schemeClr val="dk1"/>
              </a:solidFill>
              <a:latin typeface="Arial"/>
              <a:ea typeface="Arial"/>
              <a:cs typeface="Arial"/>
              <a:sym typeface="Arial"/>
            </a:endParaRPr>
          </a:p>
        </p:txBody>
      </p:sp>
      <p:sp>
        <p:nvSpPr>
          <p:cNvPr id="157" name="Shape 157"/>
          <p:cNvSpPr>
            <a:spLocks noGrp="1" noRot="1" noChangeAspect="1"/>
          </p:cNvSpPr>
          <p:nvPr>
            <p:ph type="sldImg" idx="2"/>
          </p:nvPr>
        </p:nvSpPr>
        <p:spPr>
          <a:xfrm>
            <a:off x="1150938" y="1235075"/>
            <a:ext cx="4440237" cy="333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8" name="Shape 158"/>
          <p:cNvSpPr txBox="1">
            <a:spLocks noGrp="1"/>
          </p:cNvSpPr>
          <p:nvPr>
            <p:ph type="body" idx="1"/>
          </p:nvPr>
        </p:nvSpPr>
        <p:spPr>
          <a:xfrm>
            <a:off x="674212" y="4751219"/>
            <a:ext cx="5393689" cy="3887360"/>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37842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제목 슬라이드">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1122362"/>
            <a:ext cx="77724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143000" y="3602037"/>
            <a:ext cx="6858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6915157"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Arial"/>
                <a:ea typeface="Arial"/>
                <a:cs typeface="Arial"/>
                <a:sym typeface="Arial"/>
              </a:rPr>
              <a:t>‹#›</a:t>
            </a:fld>
            <a:endParaRPr lang="en-US" sz="1200" b="1" i="0" u="none" strike="noStrike" cap="none">
              <a:solidFill>
                <a:schemeClr val="dk1"/>
              </a:solidFill>
              <a:latin typeface="Arial"/>
              <a:ea typeface="Arial"/>
              <a:cs typeface="Arial"/>
              <a:sym typeface="Arial"/>
            </a:endParaRPr>
          </a:p>
        </p:txBody>
      </p:sp>
      <p:sp>
        <p:nvSpPr>
          <p:cNvPr id="20" name="Shape 20"/>
          <p:cNvSpPr txBox="1">
            <a:spLocks noGrp="1"/>
          </p:cNvSpPr>
          <p:nvPr>
            <p:ph type="ftr" idx="11"/>
          </p:nvPr>
        </p:nvSpPr>
        <p:spPr>
          <a:xfrm>
            <a:off x="2582331" y="6483355"/>
            <a:ext cx="4049182" cy="365125"/>
          </a:xfrm>
          <a:prstGeom prst="rect">
            <a:avLst/>
          </a:prstGeom>
          <a:noFill/>
          <a:ln>
            <a:noFill/>
          </a:ln>
        </p:spPr>
        <p:txBody>
          <a:bodyPr lIns="91425" tIns="91425" rIns="91425" bIns="91425" anchor="b" anchorCtr="0"/>
          <a:lstStyle>
            <a:lvl1pPr marL="0" marR="0" lvl="0" indent="0" algn="ctr" rtl="0">
              <a:spcBef>
                <a:spcPts val="0"/>
              </a:spcBef>
              <a:buNone/>
              <a:defRPr sz="1200" b="0" i="0" u="none" strike="noStrike" cap="none">
                <a:solidFill>
                  <a:srgbClr val="D0CECE"/>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제목 및 세로 텍스트">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5" name="Shape 75"/>
          <p:cNvSpPr txBox="1">
            <a:spLocks noGrp="1"/>
          </p:cNvSpPr>
          <p:nvPr>
            <p:ph type="body" idx="1"/>
          </p:nvPr>
        </p:nvSpPr>
        <p:spPr>
          <a:xfrm rot="5400000">
            <a:off x="2396330" y="57943"/>
            <a:ext cx="4351338" cy="7886700"/>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세로 제목 및 텍스트">
    <p:spTree>
      <p:nvGrpSpPr>
        <p:cNvPr id="1" name="Shape 79"/>
        <p:cNvGrpSpPr/>
        <p:nvPr/>
      </p:nvGrpSpPr>
      <p:grpSpPr>
        <a:xfrm>
          <a:off x="0" y="0"/>
          <a:ext cx="0" cy="0"/>
          <a:chOff x="0" y="0"/>
          <a:chExt cx="0" cy="0"/>
        </a:xfrm>
      </p:grpSpPr>
      <p:sp>
        <p:nvSpPr>
          <p:cNvPr id="80" name="Shape 80"/>
          <p:cNvSpPr txBox="1">
            <a:spLocks noGrp="1"/>
          </p:cNvSpPr>
          <p:nvPr>
            <p:ph type="title"/>
          </p:nvPr>
        </p:nvSpPr>
        <p:spPr>
          <a:xfrm rot="5400000">
            <a:off x="4623593" y="2285206"/>
            <a:ext cx="5811838" cy="1971675"/>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1" name="Shape 81"/>
          <p:cNvSpPr txBox="1">
            <a:spLocks noGrp="1"/>
          </p:cNvSpPr>
          <p:nvPr>
            <p:ph type="body" idx="1"/>
          </p:nvPr>
        </p:nvSpPr>
        <p:spPr>
          <a:xfrm rot="5400000">
            <a:off x="623093" y="370681"/>
            <a:ext cx="5811838" cy="5800725"/>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제목 및 표">
    <p:spTree>
      <p:nvGrpSpPr>
        <p:cNvPr id="1" name="Shape 85"/>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제목만">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179388" y="76201"/>
            <a:ext cx="8208962" cy="566717"/>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8" name="Shape 88"/>
          <p:cNvSpPr txBox="1">
            <a:spLocks noGrp="1"/>
          </p:cNvSpPr>
          <p:nvPr>
            <p:ph type="body" idx="1"/>
          </p:nvPr>
        </p:nvSpPr>
        <p:spPr>
          <a:xfrm>
            <a:off x="179388" y="1125537"/>
            <a:ext cx="8785225" cy="554354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8507588" y="6500633"/>
            <a:ext cx="614363" cy="31908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a:solidFill>
                  <a:srgbClr val="000000"/>
                </a:solidFill>
                <a:latin typeface="Calibri"/>
                <a:ea typeface="Calibri"/>
                <a:cs typeface="Calibri"/>
                <a:sym typeface="Calibri"/>
              </a:rPr>
              <a:t>‹#›</a:t>
            </a:fld>
            <a:endParaRPr lang="en-US" sz="1400">
              <a:solidFill>
                <a:srgbClr val="000000"/>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제목 및 내용">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87561" y="94310"/>
            <a:ext cx="8670661" cy="462578"/>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Arial"/>
              <a:buNone/>
              <a:defRPr sz="20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215154" y="865073"/>
            <a:ext cx="8670661" cy="5564875"/>
          </a:xfrm>
          <a:prstGeom prst="rect">
            <a:avLst/>
          </a:prstGeom>
          <a:noFill/>
          <a:ln>
            <a:noFill/>
          </a:ln>
        </p:spPr>
        <p:txBody>
          <a:bodyPr lIns="91425" tIns="91425" rIns="91425" bIns="91425" anchor="t" anchorCtr="0"/>
          <a:lstStyle>
            <a:lvl1pPr marL="228600" marR="0" lvl="0" indent="-76200" algn="l" rtl="0">
              <a:lnSpc>
                <a:spcPct val="90000"/>
              </a:lnSpc>
              <a:spcBef>
                <a:spcPts val="100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85800" marR="0" lvl="1"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lnSpc>
                <a:spcPct val="90000"/>
              </a:lnSpc>
              <a:spcBef>
                <a:spcPts val="500"/>
              </a:spcBef>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lnSpc>
                <a:spcPct val="90000"/>
              </a:lnSpc>
              <a:spcBef>
                <a:spcPts val="500"/>
              </a:spcBef>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6966639" y="6452044"/>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rgbClr val="000000"/>
                </a:solidFill>
                <a:latin typeface="Calibri"/>
                <a:ea typeface="Calibri"/>
                <a:cs typeface="Calibri"/>
                <a:sym typeface="Calibri"/>
              </a:rPr>
              <a:t>‹#›</a:t>
            </a:fld>
            <a:endParaRPr lang="en-US" sz="1200" b="1" i="0" u="none" strike="noStrike" cap="none">
              <a:solidFill>
                <a:srgbClr val="000000"/>
              </a:solidFill>
              <a:latin typeface="Calibri"/>
              <a:ea typeface="Calibri"/>
              <a:cs typeface="Calibri"/>
              <a:sym typeface="Calibri"/>
            </a:endParaRPr>
          </a:p>
        </p:txBody>
      </p:sp>
      <p:cxnSp>
        <p:nvCxnSpPr>
          <p:cNvPr id="26" name="Shape 26"/>
          <p:cNvCxnSpPr/>
          <p:nvPr/>
        </p:nvCxnSpPr>
        <p:spPr>
          <a:xfrm>
            <a:off x="0" y="644337"/>
            <a:ext cx="9144000" cy="0"/>
          </a:xfrm>
          <a:prstGeom prst="straightConnector1">
            <a:avLst/>
          </a:prstGeom>
          <a:noFill/>
          <a:ln w="28575" cap="flat" cmpd="sng">
            <a:solidFill>
              <a:schemeClr val="accent5"/>
            </a:solidFill>
            <a:prstDash val="solid"/>
            <a:miter/>
            <a:headEnd type="none" w="med" len="med"/>
            <a:tailEnd type="none" w="med" len="med"/>
          </a:ln>
        </p:spPr>
      </p:cxnSp>
      <p:sp>
        <p:nvSpPr>
          <p:cNvPr id="27" name="Shape 27"/>
          <p:cNvSpPr txBox="1">
            <a:spLocks noGrp="1"/>
          </p:cNvSpPr>
          <p:nvPr>
            <p:ph type="ftr" idx="11"/>
          </p:nvPr>
        </p:nvSpPr>
        <p:spPr>
          <a:xfrm>
            <a:off x="2582331" y="6483355"/>
            <a:ext cx="4049182" cy="365125"/>
          </a:xfrm>
          <a:prstGeom prst="rect">
            <a:avLst/>
          </a:prstGeom>
          <a:noFill/>
          <a:ln>
            <a:noFill/>
          </a:ln>
        </p:spPr>
        <p:txBody>
          <a:bodyPr lIns="91425" tIns="91425" rIns="91425" bIns="91425" anchor="b" anchorCtr="0"/>
          <a:lstStyle>
            <a:lvl1pPr marL="0" marR="0" lvl="0" indent="0" algn="ctr" rtl="0">
              <a:spcBef>
                <a:spcPts val="0"/>
              </a:spcBef>
              <a:buNone/>
              <a:defRPr sz="1200" b="0" i="0" u="none" strike="noStrike" cap="none">
                <a:solidFill>
                  <a:srgbClr val="D0CECE"/>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구역 머리글">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623887" y="1709739"/>
            <a:ext cx="7886700"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0" name="Shape 30"/>
          <p:cNvSpPr txBox="1">
            <a:spLocks noGrp="1"/>
          </p:cNvSpPr>
          <p:nvPr>
            <p:ph type="body" idx="1"/>
          </p:nvPr>
        </p:nvSpPr>
        <p:spPr>
          <a:xfrm>
            <a:off x="623887" y="4589464"/>
            <a:ext cx="7886700"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
        <p:nvSpPr>
          <p:cNvPr id="33" name="Shape 33"/>
          <p:cNvSpPr txBox="1">
            <a:spLocks noGrp="1"/>
          </p:cNvSpPr>
          <p:nvPr>
            <p:ph type="ftr" idx="11"/>
          </p:nvPr>
        </p:nvSpPr>
        <p:spPr>
          <a:xfrm>
            <a:off x="2582331" y="6483355"/>
            <a:ext cx="4049182" cy="365125"/>
          </a:xfrm>
          <a:prstGeom prst="rect">
            <a:avLst/>
          </a:prstGeom>
          <a:noFill/>
          <a:ln>
            <a:noFill/>
          </a:ln>
        </p:spPr>
        <p:txBody>
          <a:bodyPr lIns="91425" tIns="91425" rIns="91425" bIns="91425" anchor="b" anchorCtr="0"/>
          <a:lstStyle>
            <a:lvl1pPr marL="0" marR="0" lvl="0" indent="0" algn="ctr" rtl="0">
              <a:spcBef>
                <a:spcPts val="0"/>
              </a:spcBef>
              <a:buNone/>
              <a:defRPr sz="1200">
                <a:solidFill>
                  <a:srgbClr val="D0CECE"/>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콘텐츠 2개">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6" name="Shape 36"/>
          <p:cNvSpPr txBox="1">
            <a:spLocks noGrp="1"/>
          </p:cNvSpPr>
          <p:nvPr>
            <p:ph type="body" idx="1"/>
          </p:nvPr>
        </p:nvSpPr>
        <p:spPr>
          <a:xfrm>
            <a:off x="628650" y="1825625"/>
            <a:ext cx="38862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body" idx="2"/>
          </p:nvPr>
        </p:nvSpPr>
        <p:spPr>
          <a:xfrm>
            <a:off x="4629150" y="1825625"/>
            <a:ext cx="38862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
        <p:nvSpPr>
          <p:cNvPr id="40" name="Shape 40"/>
          <p:cNvSpPr txBox="1">
            <a:spLocks noGrp="1"/>
          </p:cNvSpPr>
          <p:nvPr>
            <p:ph type="ftr" idx="11"/>
          </p:nvPr>
        </p:nvSpPr>
        <p:spPr>
          <a:xfrm>
            <a:off x="2582331" y="6483355"/>
            <a:ext cx="4049182" cy="365125"/>
          </a:xfrm>
          <a:prstGeom prst="rect">
            <a:avLst/>
          </a:prstGeom>
          <a:noFill/>
          <a:ln>
            <a:noFill/>
          </a:ln>
        </p:spPr>
        <p:txBody>
          <a:bodyPr lIns="91425" tIns="91425" rIns="91425" bIns="91425" anchor="b" anchorCtr="0"/>
          <a:lstStyle>
            <a:lvl1pPr marL="0" marR="0" lvl="0" indent="0" algn="ctr" rtl="0">
              <a:spcBef>
                <a:spcPts val="0"/>
              </a:spcBef>
              <a:buNone/>
              <a:defRPr sz="1200">
                <a:solidFill>
                  <a:srgbClr val="D0CECE"/>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비교">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629841"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3" name="Shape 43"/>
          <p:cNvSpPr txBox="1">
            <a:spLocks noGrp="1"/>
          </p:cNvSpPr>
          <p:nvPr>
            <p:ph type="body" idx="1"/>
          </p:nvPr>
        </p:nvSpPr>
        <p:spPr>
          <a:xfrm>
            <a:off x="629841" y="1681163"/>
            <a:ext cx="3868340"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2"/>
          </p:nvPr>
        </p:nvSpPr>
        <p:spPr>
          <a:xfrm>
            <a:off x="629841" y="2505075"/>
            <a:ext cx="3868340"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3"/>
          </p:nvPr>
        </p:nvSpPr>
        <p:spPr>
          <a:xfrm>
            <a:off x="4629150" y="1681163"/>
            <a:ext cx="3887390"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4"/>
          </p:nvPr>
        </p:nvSpPr>
        <p:spPr>
          <a:xfrm>
            <a:off x="4629150" y="2505075"/>
            <a:ext cx="3887390"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
        <p:nvSpPr>
          <p:cNvPr id="49" name="Shape 49"/>
          <p:cNvSpPr txBox="1">
            <a:spLocks noGrp="1"/>
          </p:cNvSpPr>
          <p:nvPr>
            <p:ph type="ftr" idx="11"/>
          </p:nvPr>
        </p:nvSpPr>
        <p:spPr>
          <a:xfrm>
            <a:off x="2582331" y="6483355"/>
            <a:ext cx="4049182" cy="365125"/>
          </a:xfrm>
          <a:prstGeom prst="rect">
            <a:avLst/>
          </a:prstGeom>
          <a:noFill/>
          <a:ln>
            <a:noFill/>
          </a:ln>
        </p:spPr>
        <p:txBody>
          <a:bodyPr lIns="91425" tIns="91425" rIns="91425" bIns="91425" anchor="b" anchorCtr="0"/>
          <a:lstStyle>
            <a:lvl1pPr marL="0" marR="0" lvl="0" indent="0" algn="ctr" rtl="0">
              <a:spcBef>
                <a:spcPts val="0"/>
              </a:spcBef>
              <a:buNone/>
              <a:defRPr sz="1200">
                <a:solidFill>
                  <a:srgbClr val="D0CECE"/>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제목만">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2" name="Shape 5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빈 화면">
    <p:spTree>
      <p:nvGrpSpPr>
        <p:cNvPr id="1" name="Shape 55"/>
        <p:cNvGrpSpPr/>
        <p:nvPr/>
      </p:nvGrpSpPr>
      <p:grpSpPr>
        <a:xfrm>
          <a:off x="0" y="0"/>
          <a:ext cx="0" cy="0"/>
          <a:chOff x="0" y="0"/>
          <a:chExt cx="0" cy="0"/>
        </a:xfrm>
      </p:grpSpPr>
      <p:sp>
        <p:nvSpPr>
          <p:cNvPr id="56" name="Shape 56"/>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캡션 있는 콘텐츠">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1" name="Shape 61"/>
          <p:cNvSpPr txBox="1">
            <a:spLocks noGrp="1"/>
          </p:cNvSpPr>
          <p:nvPr>
            <p:ph type="body" idx="1"/>
          </p:nvPr>
        </p:nvSpPr>
        <p:spPr>
          <a:xfrm>
            <a:off x="3887391" y="987425"/>
            <a:ext cx="4629150"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body" idx="2"/>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캡션 있는 그림">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8" name="Shape 68"/>
          <p:cNvSpPr>
            <a:spLocks noGrp="1"/>
          </p:cNvSpPr>
          <p:nvPr>
            <p:ph type="pic" idx="2"/>
          </p:nvPr>
        </p:nvSpPr>
        <p:spPr>
          <a:xfrm>
            <a:off x="3887391" y="987425"/>
            <a:ext cx="4629150"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body" idx="1"/>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hinbook.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ctrTitle"/>
          </p:nvPr>
        </p:nvSpPr>
        <p:spPr>
          <a:xfrm>
            <a:off x="695489" y="1172562"/>
            <a:ext cx="7772400" cy="728412"/>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buClr>
                <a:srgbClr val="0070C0"/>
              </a:buClr>
              <a:buSzPct val="25000"/>
              <a:buFont typeface="Arial"/>
              <a:buNone/>
            </a:pPr>
            <a:r>
              <a:rPr lang="en-US" sz="4000" b="1" i="0" u="none" strike="noStrike" cap="none">
                <a:solidFill>
                  <a:srgbClr val="0070C0"/>
                </a:solidFill>
                <a:latin typeface="Arial"/>
                <a:ea typeface="Arial"/>
                <a:cs typeface="Arial"/>
                <a:sym typeface="Arial"/>
              </a:rPr>
              <a:t>Foreign Direct Investment</a:t>
            </a:r>
          </a:p>
        </p:txBody>
      </p:sp>
      <p:sp>
        <p:nvSpPr>
          <p:cNvPr id="96" name="Shape 96"/>
          <p:cNvSpPr txBox="1">
            <a:spLocks noGrp="1"/>
          </p:cNvSpPr>
          <p:nvPr>
            <p:ph type="subTitle" idx="1"/>
          </p:nvPr>
        </p:nvSpPr>
        <p:spPr>
          <a:xfrm>
            <a:off x="1378863" y="2517898"/>
            <a:ext cx="6400799" cy="1875087"/>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US" sz="2000" b="1" i="0" u="none" strike="noStrike" cap="none" dirty="0">
                <a:solidFill>
                  <a:schemeClr val="dk1"/>
                </a:solidFill>
                <a:latin typeface="Arial"/>
                <a:ea typeface="Arial"/>
                <a:cs typeface="Arial"/>
                <a:sym typeface="Arial"/>
              </a:rPr>
              <a:t>Hwy-Chang Moon</a:t>
            </a:r>
          </a:p>
          <a:p>
            <a:pPr marL="0" marR="0" lvl="0" indent="0" algn="ctr" rtl="0">
              <a:lnSpc>
                <a:spcPct val="100000"/>
              </a:lnSpc>
              <a:spcBef>
                <a:spcPts val="600"/>
              </a:spcBef>
              <a:spcAft>
                <a:spcPts val="0"/>
              </a:spcAft>
              <a:buClr>
                <a:schemeClr val="dk1"/>
              </a:buClr>
              <a:buSzPct val="25000"/>
              <a:buFont typeface="Arial"/>
              <a:buNone/>
            </a:pPr>
            <a:r>
              <a:rPr lang="en-US" sz="1600" b="0" i="0" u="none" strike="noStrike" cap="none" dirty="0">
                <a:solidFill>
                  <a:schemeClr val="dk1"/>
                </a:solidFill>
                <a:latin typeface="Arial"/>
                <a:ea typeface="Arial"/>
                <a:cs typeface="Arial"/>
                <a:sym typeface="Arial"/>
              </a:rPr>
              <a:t>Professor of International </a:t>
            </a:r>
            <a:r>
              <a:rPr lang="en-US" sz="1600" b="0" i="0" u="none" strike="noStrike" cap="none" dirty="0" smtClean="0">
                <a:solidFill>
                  <a:schemeClr val="dk1"/>
                </a:solidFill>
                <a:latin typeface="Arial"/>
                <a:ea typeface="Arial"/>
                <a:cs typeface="Arial"/>
                <a:sym typeface="Arial"/>
              </a:rPr>
              <a:t>Business, Strategy &amp; Competitiveness</a:t>
            </a:r>
            <a:endParaRPr lang="en-US" sz="16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ct val="25000"/>
              <a:buFont typeface="Arial"/>
              <a:buNone/>
            </a:pPr>
            <a:r>
              <a:rPr lang="en-US" sz="1600" b="0" i="0" u="none" strike="noStrike" cap="none" dirty="0">
                <a:solidFill>
                  <a:schemeClr val="dk1"/>
                </a:solidFill>
                <a:latin typeface="Arial"/>
                <a:ea typeface="Arial"/>
                <a:cs typeface="Arial"/>
                <a:sym typeface="Arial"/>
              </a:rPr>
              <a:t>Graduate School of International Studies</a:t>
            </a:r>
          </a:p>
          <a:p>
            <a:pPr marL="0" marR="0" lvl="0" indent="0" algn="ctr" rtl="0">
              <a:lnSpc>
                <a:spcPct val="100000"/>
              </a:lnSpc>
              <a:spcBef>
                <a:spcPts val="0"/>
              </a:spcBef>
              <a:spcAft>
                <a:spcPts val="0"/>
              </a:spcAft>
              <a:buClr>
                <a:schemeClr val="dk1"/>
              </a:buClr>
              <a:buSzPct val="25000"/>
              <a:buFont typeface="Arial"/>
              <a:buNone/>
            </a:pPr>
            <a:r>
              <a:rPr lang="en-US" sz="1600" b="0" i="0" u="none" strike="noStrike" cap="none" dirty="0">
                <a:solidFill>
                  <a:schemeClr val="dk1"/>
                </a:solidFill>
                <a:latin typeface="Arial"/>
                <a:ea typeface="Arial"/>
                <a:cs typeface="Arial"/>
                <a:sym typeface="Arial"/>
              </a:rPr>
              <a:t>Seoul National University</a:t>
            </a:r>
          </a:p>
          <a:p>
            <a:pPr marL="0" marR="0" lvl="0" indent="0" algn="ctr" rtl="0">
              <a:lnSpc>
                <a:spcPct val="100000"/>
              </a:lnSpc>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Email: cmoon@snu.ac.kr</a:t>
            </a:r>
          </a:p>
        </p:txBody>
      </p:sp>
      <p:sp>
        <p:nvSpPr>
          <p:cNvPr id="97" name="Shape 97"/>
          <p:cNvSpPr/>
          <p:nvPr/>
        </p:nvSpPr>
        <p:spPr>
          <a:xfrm>
            <a:off x="1571366" y="4511842"/>
            <a:ext cx="6008525" cy="1377231"/>
          </a:xfrm>
          <a:prstGeom prst="rect">
            <a:avLst/>
          </a:prstGeom>
          <a:gradFill>
            <a:gsLst>
              <a:gs pos="0">
                <a:srgbClr val="B0CAE9"/>
              </a:gs>
              <a:gs pos="50000">
                <a:srgbClr val="A1C1E4"/>
              </a:gs>
              <a:gs pos="100000">
                <a:srgbClr val="90B8E4"/>
              </a:gs>
            </a:gsLst>
            <a:lin ang="5400000" scaled="0"/>
          </a:gradFill>
          <a:ln w="9525" cap="flat" cmpd="sng">
            <a:solidFill>
              <a:schemeClr val="accent1"/>
            </a:solidFill>
            <a:prstDash val="solid"/>
            <a:miter/>
            <a:headEnd type="none" w="med" len="med"/>
            <a:tailEnd type="none" w="med" len="med"/>
          </a:ln>
        </p:spPr>
        <p:txBody>
          <a:bodyPr lIns="91425" tIns="45700" rIns="91425" bIns="45700" anchor="ctr" anchorCtr="0">
            <a:noAutofit/>
          </a:bodyPr>
          <a:lstStyle/>
          <a:p>
            <a:pPr marL="84138" marR="0" lvl="0" indent="-7938" algn="l" rtl="0">
              <a:spcBef>
                <a:spcPts val="0"/>
              </a:spcBef>
              <a:buSzPct val="25000"/>
              <a:buNone/>
            </a:pPr>
            <a:r>
              <a:rPr lang="en-US" sz="1400" b="1" i="0" u="none" strike="noStrike" cap="none" dirty="0">
                <a:solidFill>
                  <a:schemeClr val="dk1"/>
                </a:solidFill>
                <a:latin typeface="Arial"/>
                <a:ea typeface="Arial"/>
                <a:cs typeface="Arial"/>
                <a:sym typeface="Arial"/>
              </a:rPr>
              <a:t>Class Time</a:t>
            </a:r>
            <a:r>
              <a:rPr lang="en-US" sz="1400" b="0" i="0" u="none" strike="noStrike" cap="none" dirty="0">
                <a:solidFill>
                  <a:schemeClr val="dk1"/>
                </a:solidFill>
                <a:latin typeface="Arial"/>
                <a:ea typeface="Arial"/>
                <a:cs typeface="Arial"/>
                <a:sym typeface="Arial"/>
              </a:rPr>
              <a:t>: </a:t>
            </a:r>
            <a:r>
              <a:rPr lang="en-US" sz="1400" b="0" i="0" u="none" strike="noStrike" cap="none" dirty="0" smtClean="0">
                <a:solidFill>
                  <a:schemeClr val="dk1"/>
                </a:solidFill>
                <a:latin typeface="Arial"/>
                <a:ea typeface="Arial"/>
                <a:cs typeface="Arial"/>
                <a:sym typeface="Arial"/>
              </a:rPr>
              <a:t>Mon. 2:30 </a:t>
            </a:r>
            <a:r>
              <a:rPr lang="en-US" sz="1400" b="0" i="0" u="none" strike="noStrike" cap="none" dirty="0">
                <a:solidFill>
                  <a:schemeClr val="dk1"/>
                </a:solidFill>
                <a:latin typeface="Arial"/>
                <a:ea typeface="Arial"/>
                <a:cs typeface="Arial"/>
                <a:sym typeface="Arial"/>
              </a:rPr>
              <a:t>– 5:20 pm </a:t>
            </a:r>
          </a:p>
          <a:p>
            <a:pPr marL="84138" marR="0" lvl="0" indent="-7938" algn="l" rtl="0">
              <a:spcBef>
                <a:spcPts val="0"/>
              </a:spcBef>
              <a:buSzPct val="25000"/>
              <a:buNone/>
            </a:pPr>
            <a:r>
              <a:rPr lang="en-US" sz="1400" b="1" i="0" u="none" strike="noStrike" cap="none" dirty="0">
                <a:solidFill>
                  <a:schemeClr val="dk1"/>
                </a:solidFill>
                <a:latin typeface="Arial"/>
                <a:ea typeface="Arial"/>
                <a:cs typeface="Arial"/>
                <a:sym typeface="Arial"/>
              </a:rPr>
              <a:t>Classroom</a:t>
            </a:r>
            <a:r>
              <a:rPr lang="en-US" sz="1400" b="0" i="0" u="none" strike="noStrike" cap="none" dirty="0">
                <a:solidFill>
                  <a:schemeClr val="dk1"/>
                </a:solidFill>
                <a:latin typeface="Arial"/>
                <a:ea typeface="Arial"/>
                <a:cs typeface="Arial"/>
                <a:sym typeface="Arial"/>
              </a:rPr>
              <a:t>: Bldg. </a:t>
            </a:r>
            <a:r>
              <a:rPr lang="en-US" sz="1400" b="0" i="0" u="none" strike="noStrike" cap="none" dirty="0" smtClean="0">
                <a:solidFill>
                  <a:schemeClr val="dk1"/>
                </a:solidFill>
                <a:latin typeface="Arial"/>
                <a:ea typeface="Arial"/>
                <a:cs typeface="Arial"/>
                <a:sym typeface="Arial"/>
              </a:rPr>
              <a:t>140-2, </a:t>
            </a:r>
            <a:r>
              <a:rPr lang="en-US" sz="1400" b="0" i="0" u="none" strike="noStrike" cap="none" dirty="0">
                <a:solidFill>
                  <a:schemeClr val="dk1"/>
                </a:solidFill>
                <a:latin typeface="Arial"/>
                <a:ea typeface="Arial"/>
                <a:cs typeface="Arial"/>
                <a:sym typeface="Arial"/>
              </a:rPr>
              <a:t>Rm. </a:t>
            </a:r>
            <a:r>
              <a:rPr lang="en-US" sz="1400" b="0" i="0" u="none" strike="noStrike" cap="none" dirty="0" smtClean="0">
                <a:solidFill>
                  <a:schemeClr val="dk1"/>
                </a:solidFill>
                <a:latin typeface="Arial"/>
                <a:ea typeface="Arial"/>
                <a:cs typeface="Arial"/>
                <a:sym typeface="Arial"/>
              </a:rPr>
              <a:t>202</a:t>
            </a:r>
            <a:endParaRPr lang="en-US" sz="1400" b="0" i="0" u="none" strike="noStrike" cap="none" dirty="0">
              <a:solidFill>
                <a:schemeClr val="dk1"/>
              </a:solidFill>
              <a:latin typeface="Arial"/>
              <a:ea typeface="Arial"/>
              <a:cs typeface="Arial"/>
              <a:sym typeface="Arial"/>
            </a:endParaRPr>
          </a:p>
          <a:p>
            <a:pPr marL="84138" marR="0" lvl="0" indent="-7938" algn="l" rtl="0">
              <a:spcBef>
                <a:spcPts val="0"/>
              </a:spcBef>
              <a:buSzPct val="25000"/>
              <a:buNone/>
            </a:pPr>
            <a:r>
              <a:rPr lang="en-US" sz="1400" b="1" i="0" u="none" strike="noStrike" cap="none" dirty="0">
                <a:solidFill>
                  <a:schemeClr val="dk1"/>
                </a:solidFill>
                <a:latin typeface="Arial"/>
                <a:ea typeface="Arial"/>
                <a:cs typeface="Arial"/>
                <a:sym typeface="Arial"/>
              </a:rPr>
              <a:t>Office Hours</a:t>
            </a:r>
            <a:r>
              <a:rPr lang="en-US" sz="1400" b="0" i="0" u="none" strike="noStrike" cap="none" dirty="0">
                <a:solidFill>
                  <a:schemeClr val="dk1"/>
                </a:solidFill>
                <a:latin typeface="Arial"/>
                <a:ea typeface="Arial"/>
                <a:cs typeface="Arial"/>
                <a:sym typeface="Arial"/>
              </a:rPr>
              <a:t>: </a:t>
            </a:r>
            <a:r>
              <a:rPr lang="en-US" sz="1400" b="0" i="0" u="none" strike="noStrike" cap="none" dirty="0" smtClean="0">
                <a:solidFill>
                  <a:schemeClr val="dk1"/>
                </a:solidFill>
                <a:latin typeface="Arial"/>
                <a:ea typeface="Arial"/>
                <a:cs typeface="Arial"/>
                <a:sym typeface="Arial"/>
              </a:rPr>
              <a:t>Mon. &amp; Tue. 1:25 </a:t>
            </a:r>
            <a:r>
              <a:rPr lang="en-US" sz="1400" b="0" i="0" u="none" strike="noStrike" cap="none" dirty="0">
                <a:solidFill>
                  <a:schemeClr val="dk1"/>
                </a:solidFill>
                <a:latin typeface="Arial"/>
                <a:ea typeface="Arial"/>
                <a:cs typeface="Arial"/>
                <a:sym typeface="Arial"/>
              </a:rPr>
              <a:t>- 2:25 pm or by appointment</a:t>
            </a:r>
          </a:p>
          <a:p>
            <a:pPr marL="84138" marR="0" lvl="0" indent="-7938" algn="l" rtl="0">
              <a:spcBef>
                <a:spcPts val="0"/>
              </a:spcBef>
              <a:buSzPct val="25000"/>
              <a:buNone/>
            </a:pPr>
            <a:r>
              <a:rPr lang="en-US" sz="1400" b="1" i="0" u="none" strike="noStrike" cap="none" dirty="0">
                <a:solidFill>
                  <a:schemeClr val="dk1"/>
                </a:solidFill>
                <a:latin typeface="Arial"/>
                <a:ea typeface="Arial"/>
                <a:cs typeface="Arial"/>
                <a:sym typeface="Arial"/>
              </a:rPr>
              <a:t>Office</a:t>
            </a:r>
            <a:r>
              <a:rPr lang="en-US" sz="1400" b="0" i="0" u="none" strike="noStrike" cap="none" dirty="0">
                <a:solidFill>
                  <a:schemeClr val="dk1"/>
                </a:solidFill>
                <a:latin typeface="Arial"/>
                <a:ea typeface="Arial"/>
                <a:cs typeface="Arial"/>
                <a:sym typeface="Arial"/>
              </a:rPr>
              <a:t>: Bldg. 140-2, Rm. 311</a:t>
            </a:r>
          </a:p>
          <a:p>
            <a:pPr marL="84138" marR="0" lvl="0" indent="-7938" algn="l" rtl="0">
              <a:spcBef>
                <a:spcPts val="0"/>
              </a:spcBef>
              <a:buSzPct val="25000"/>
              <a:buNone/>
            </a:pPr>
            <a:r>
              <a:rPr lang="en-US" sz="1400" b="1" i="0" u="none" strike="noStrike" cap="none" dirty="0">
                <a:solidFill>
                  <a:schemeClr val="dk1"/>
                </a:solidFill>
                <a:latin typeface="Arial"/>
                <a:ea typeface="Arial"/>
                <a:cs typeface="Arial"/>
                <a:sym typeface="Arial"/>
              </a:rPr>
              <a:t>Teaching Assistant</a:t>
            </a:r>
            <a:r>
              <a:rPr lang="en-US" sz="1400" b="0" i="0" u="none" strike="noStrike" cap="none" dirty="0">
                <a:solidFill>
                  <a:schemeClr val="dk1"/>
                </a:solidFill>
                <a:latin typeface="Arial"/>
                <a:ea typeface="Arial"/>
                <a:cs typeface="Arial"/>
                <a:sym typeface="Arial"/>
              </a:rPr>
              <a:t>: Wenyan Yin (wenyanyin2012@gmail.com)</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87561" y="94310"/>
            <a:ext cx="8670661" cy="462578"/>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en-US" sz="2400" b="0" i="0" u="none" strike="noStrike" cap="none">
                <a:solidFill>
                  <a:schemeClr val="dk1"/>
                </a:solidFill>
                <a:latin typeface="Arial"/>
                <a:ea typeface="Arial"/>
                <a:cs typeface="Arial"/>
                <a:sym typeface="Arial"/>
              </a:rPr>
              <a:t>Class Schedule (4)</a:t>
            </a:r>
          </a:p>
        </p:txBody>
      </p:sp>
      <p:sp>
        <p:nvSpPr>
          <p:cNvPr id="169" name="Shape 169"/>
          <p:cNvSpPr txBox="1">
            <a:spLocks noGrp="1"/>
          </p:cNvSpPr>
          <p:nvPr>
            <p:ph type="body" idx="1"/>
          </p:nvPr>
        </p:nvSpPr>
        <p:spPr>
          <a:xfrm>
            <a:off x="215154" y="865073"/>
            <a:ext cx="8670661" cy="5564875"/>
          </a:xfrm>
          <a:prstGeom prst="rect">
            <a:avLst/>
          </a:prstGeom>
          <a:noFill/>
          <a:ln>
            <a:noFill/>
          </a:ln>
        </p:spPr>
        <p:txBody>
          <a:bodyPr lIns="91425" tIns="45700" rIns="91425" bIns="45700" anchor="t" anchorCtr="0">
            <a:noAutofit/>
          </a:bodyPr>
          <a:lstStyle/>
          <a:p>
            <a:pPr marL="228600" marR="0" lvl="0" indent="-228600" algn="l" rtl="0">
              <a:lnSpc>
                <a:spcPct val="100000"/>
              </a:lnSpc>
              <a:spcBef>
                <a:spcPts val="0"/>
              </a:spcBef>
              <a:spcAft>
                <a:spcPts val="0"/>
              </a:spcAft>
              <a:buClr>
                <a:srgbClr val="3333CC"/>
              </a:buClr>
              <a:buSzPct val="100000"/>
              <a:buFont typeface="Arial"/>
              <a:buChar char="•"/>
            </a:pPr>
            <a:r>
              <a:rPr lang="en-US" sz="1400" b="0" i="0" u="none" strike="noStrike" cap="none" dirty="0">
                <a:solidFill>
                  <a:srgbClr val="3333CC"/>
                </a:solidFill>
                <a:latin typeface="Arial"/>
                <a:ea typeface="Arial"/>
                <a:cs typeface="Arial"/>
                <a:sym typeface="Arial"/>
              </a:rPr>
              <a:t>Class 12 (May </a:t>
            </a:r>
            <a:r>
              <a:rPr lang="en-US" sz="1400" b="0" i="0" u="none" strike="noStrike" cap="none" dirty="0" smtClean="0">
                <a:solidFill>
                  <a:srgbClr val="3333CC"/>
                </a:solidFill>
                <a:latin typeface="Arial"/>
                <a:ea typeface="Arial"/>
                <a:cs typeface="Arial"/>
                <a:sym typeface="Arial"/>
              </a:rPr>
              <a:t>22) </a:t>
            </a:r>
            <a:r>
              <a:rPr lang="en-US" sz="1400" b="0" i="0" u="none" strike="noStrike" cap="none" dirty="0">
                <a:solidFill>
                  <a:srgbClr val="3333CC"/>
                </a:solidFill>
                <a:latin typeface="Arial"/>
                <a:ea typeface="Arial"/>
                <a:cs typeface="Arial"/>
                <a:sym typeface="Arial"/>
              </a:rPr>
              <a:t>Entry Mode Choices: From Market Failure to Three </a:t>
            </a:r>
            <a:r>
              <a:rPr lang="en-US" sz="1400" b="0" i="0" u="none" strike="noStrike" cap="none" dirty="0" smtClean="0">
                <a:solidFill>
                  <a:srgbClr val="3333CC"/>
                </a:solidFill>
                <a:latin typeface="Arial"/>
                <a:ea typeface="Arial"/>
                <a:cs typeface="Arial"/>
                <a:sym typeface="Arial"/>
              </a:rPr>
              <a:t>Considerations</a:t>
            </a:r>
            <a:endParaRPr lang="en-US" sz="1400" b="0" i="0" u="none" strike="noStrike" cap="none" dirty="0">
              <a:solidFill>
                <a:srgbClr val="FF0000"/>
              </a:solidFill>
              <a:latin typeface="Arial"/>
              <a:ea typeface="Arial"/>
              <a:cs typeface="Arial"/>
              <a:sym typeface="Arial"/>
            </a:endParaRP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Textbook. Chapter 8 (Introducing a more comprehensive framework for the variables of entry mode choices)</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Moon, H. C. and Kwon, D. B. 2010. Entry Mode Choice between Wholly-Owned Subsidiary and Joint Venture: A Case Study of the Automotive Industry in India, </a:t>
            </a:r>
            <a:r>
              <a:rPr lang="en-US" sz="1400" b="0" i="1" u="none" strike="noStrike" cap="none" dirty="0">
                <a:solidFill>
                  <a:schemeClr val="dk1"/>
                </a:solidFill>
                <a:latin typeface="Arial"/>
                <a:ea typeface="Arial"/>
                <a:cs typeface="Arial"/>
                <a:sym typeface="Arial"/>
              </a:rPr>
              <a:t>International Journal of </a:t>
            </a:r>
            <a:r>
              <a:rPr lang="en-US" sz="1400" b="0" i="1" u="none" strike="noStrike" cap="none" dirty="0" err="1">
                <a:solidFill>
                  <a:schemeClr val="dk1"/>
                </a:solidFill>
                <a:latin typeface="Arial"/>
                <a:ea typeface="Arial"/>
                <a:cs typeface="Arial"/>
                <a:sym typeface="Arial"/>
              </a:rPr>
              <a:t>Performability</a:t>
            </a:r>
            <a:r>
              <a:rPr lang="en-US" sz="1400" b="0" i="1" u="none" strike="noStrike" cap="none" dirty="0">
                <a:solidFill>
                  <a:schemeClr val="dk1"/>
                </a:solidFill>
                <a:latin typeface="Arial"/>
                <a:ea typeface="Arial"/>
                <a:cs typeface="Arial"/>
                <a:sym typeface="Arial"/>
              </a:rPr>
              <a:t> Engineering</a:t>
            </a:r>
            <a:r>
              <a:rPr lang="en-US" sz="1400" b="0" i="0" u="none" strike="noStrike" cap="none" dirty="0">
                <a:solidFill>
                  <a:schemeClr val="dk1"/>
                </a:solidFill>
                <a:latin typeface="Arial"/>
                <a:ea typeface="Arial"/>
                <a:cs typeface="Arial"/>
                <a:sym typeface="Arial"/>
              </a:rPr>
              <a:t>, 6(6): 605-614.</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Financial Times. 2015. Emerging World Needs the Right Kind of FDI. June 26</a:t>
            </a:r>
            <a:r>
              <a:rPr lang="en-US" sz="1400" b="0" i="0" u="none" strike="noStrike" cap="none" baseline="30000" dirty="0">
                <a:solidFill>
                  <a:schemeClr val="dk1"/>
                </a:solidFill>
                <a:latin typeface="Arial"/>
                <a:ea typeface="Arial"/>
                <a:cs typeface="Arial"/>
                <a:sym typeface="Arial"/>
              </a:rPr>
              <a:t>th</a:t>
            </a:r>
            <a:r>
              <a:rPr lang="en-US" sz="1400" b="0" i="0" u="none" strike="noStrike" cap="none" dirty="0">
                <a:solidFill>
                  <a:schemeClr val="dk1"/>
                </a:solidFill>
                <a:latin typeface="Arial"/>
                <a:ea typeface="Arial"/>
                <a:cs typeface="Arial"/>
                <a:sym typeface="Arial"/>
              </a:rPr>
              <a:t>.</a:t>
            </a:r>
          </a:p>
          <a:p>
            <a:pPr marL="228600" marR="0" lvl="0" indent="-228600" algn="l" rtl="0">
              <a:lnSpc>
                <a:spcPct val="100000"/>
              </a:lnSpc>
              <a:spcBef>
                <a:spcPts val="0"/>
              </a:spcBef>
              <a:spcAft>
                <a:spcPts val="0"/>
              </a:spcAft>
              <a:buClr>
                <a:schemeClr val="dk1"/>
              </a:buClr>
              <a:buSzPct val="100000"/>
              <a:buFont typeface="Arial"/>
              <a:buNone/>
            </a:pPr>
            <a:endParaRPr sz="1400" b="0" i="0" u="none" strike="noStrike" cap="none" dirty="0">
              <a:solidFill>
                <a:srgbClr val="3333CC"/>
              </a:solidFill>
              <a:latin typeface="Arial"/>
              <a:ea typeface="Arial"/>
              <a:cs typeface="Arial"/>
              <a:sym typeface="Arial"/>
            </a:endParaRPr>
          </a:p>
          <a:p>
            <a:pPr marL="228600" marR="0" lvl="0" indent="-228600" algn="l" rtl="0">
              <a:lnSpc>
                <a:spcPct val="100000"/>
              </a:lnSpc>
              <a:spcBef>
                <a:spcPts val="0"/>
              </a:spcBef>
              <a:spcAft>
                <a:spcPts val="0"/>
              </a:spcAft>
              <a:buClr>
                <a:srgbClr val="3333CC"/>
              </a:buClr>
              <a:buSzPct val="100000"/>
              <a:buFont typeface="Arial"/>
              <a:buChar char="•"/>
            </a:pPr>
            <a:r>
              <a:rPr lang="en-US" sz="1400" b="0" i="0" u="none" strike="noStrike" cap="none" dirty="0">
                <a:solidFill>
                  <a:srgbClr val="3333CC"/>
                </a:solidFill>
                <a:latin typeface="Arial"/>
                <a:ea typeface="Arial"/>
                <a:cs typeface="Arial"/>
                <a:sym typeface="Arial"/>
              </a:rPr>
              <a:t>Class 13 (May </a:t>
            </a:r>
            <a:r>
              <a:rPr lang="en-US" sz="1400" b="0" i="0" u="none" strike="noStrike" cap="none" dirty="0" smtClean="0">
                <a:solidFill>
                  <a:srgbClr val="3333CC"/>
                </a:solidFill>
                <a:latin typeface="Arial"/>
                <a:ea typeface="Arial"/>
                <a:cs typeface="Arial"/>
                <a:sym typeface="Arial"/>
              </a:rPr>
              <a:t>29) </a:t>
            </a:r>
            <a:r>
              <a:rPr lang="en-US" sz="1400" b="0" i="0" u="none" strike="noStrike" cap="none" dirty="0">
                <a:solidFill>
                  <a:srgbClr val="3333CC"/>
                </a:solidFill>
                <a:latin typeface="Arial"/>
                <a:ea typeface="Arial"/>
                <a:cs typeface="Arial"/>
                <a:sym typeface="Arial"/>
              </a:rPr>
              <a:t>Global Citizenship: From Responsibility to </a:t>
            </a:r>
            <a:r>
              <a:rPr lang="en-US" sz="1400" b="0" i="0" u="none" strike="noStrike" cap="none" dirty="0" smtClean="0">
                <a:solidFill>
                  <a:srgbClr val="3333CC"/>
                </a:solidFill>
                <a:latin typeface="Arial"/>
                <a:ea typeface="Arial"/>
                <a:cs typeface="Arial"/>
                <a:sym typeface="Arial"/>
              </a:rPr>
              <a:t>Opportunity</a:t>
            </a:r>
            <a:endParaRPr lang="en-US" sz="1400" b="0" i="0" u="none" strike="noStrike" cap="none" dirty="0">
              <a:solidFill>
                <a:srgbClr val="FF0000"/>
              </a:solidFill>
              <a:latin typeface="Arial"/>
              <a:ea typeface="Arial"/>
              <a:cs typeface="Arial"/>
              <a:sym typeface="Arial"/>
            </a:endParaRP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Textbook. Chapter 9 (Multinationals’ co-creating values with host and home countries)</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Porter, M. E. and Kramer, M. R. 2011. Creating Shared Value. </a:t>
            </a:r>
            <a:r>
              <a:rPr lang="en-US" sz="1400" b="0" i="1" u="none" strike="noStrike" cap="none" dirty="0">
                <a:solidFill>
                  <a:schemeClr val="dk1"/>
                </a:solidFill>
                <a:latin typeface="Arial"/>
                <a:ea typeface="Arial"/>
                <a:cs typeface="Arial"/>
                <a:sym typeface="Arial"/>
              </a:rPr>
              <a:t>Harvard Business Review</a:t>
            </a:r>
            <a:r>
              <a:rPr lang="en-US" sz="1400" b="0" i="0" u="none" strike="noStrike" cap="none" dirty="0">
                <a:solidFill>
                  <a:schemeClr val="dk1"/>
                </a:solidFill>
                <a:latin typeface="Arial"/>
                <a:ea typeface="Arial"/>
                <a:cs typeface="Arial"/>
                <a:sym typeface="Arial"/>
              </a:rPr>
              <a:t>, 89(1/2): 62-77.</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Moon, H. C. and Lee, Y. W. 2014. Corporate Social Responsibility: Peter Drucker, Michael Porter and Beyond.</a:t>
            </a:r>
            <a:r>
              <a:rPr lang="en-US" sz="1400" b="0" i="1" u="none" strike="noStrike" cap="none" dirty="0">
                <a:solidFill>
                  <a:schemeClr val="dk1"/>
                </a:solidFill>
                <a:latin typeface="Arial"/>
                <a:ea typeface="Arial"/>
                <a:cs typeface="Arial"/>
                <a:sym typeface="Arial"/>
              </a:rPr>
              <a:t> Journal of Creativity and Innovation, </a:t>
            </a:r>
            <a:r>
              <a:rPr lang="en-US" sz="1400" b="0" i="0" u="none" strike="noStrike" cap="none" dirty="0">
                <a:solidFill>
                  <a:schemeClr val="dk1"/>
                </a:solidFill>
                <a:latin typeface="Arial"/>
                <a:ea typeface="Arial"/>
                <a:cs typeface="Arial"/>
                <a:sym typeface="Arial"/>
              </a:rPr>
              <a:t>7(2): 45-74.</a:t>
            </a:r>
          </a:p>
          <a:p>
            <a:pPr marL="228600" marR="0" lvl="0" indent="-228600" algn="l" rtl="0">
              <a:lnSpc>
                <a:spcPct val="100000"/>
              </a:lnSpc>
              <a:spcBef>
                <a:spcPts val="0"/>
              </a:spcBef>
              <a:spcAft>
                <a:spcPts val="0"/>
              </a:spcAft>
              <a:buClr>
                <a:schemeClr val="dk1"/>
              </a:buClr>
              <a:buSzPct val="100000"/>
              <a:buFont typeface="Arial"/>
              <a:buNone/>
            </a:pPr>
            <a:endParaRPr sz="1400" b="0" i="0" u="none" strike="noStrike" cap="none" dirty="0">
              <a:solidFill>
                <a:srgbClr val="3333CC"/>
              </a:solidFill>
              <a:latin typeface="Arial"/>
              <a:ea typeface="Arial"/>
              <a:cs typeface="Arial"/>
              <a:sym typeface="Arial"/>
            </a:endParaRPr>
          </a:p>
          <a:p>
            <a:pPr marL="228600" marR="0" lvl="0" indent="-228600" algn="l" rtl="0">
              <a:lnSpc>
                <a:spcPct val="100000"/>
              </a:lnSpc>
              <a:spcBef>
                <a:spcPts val="0"/>
              </a:spcBef>
              <a:spcAft>
                <a:spcPts val="0"/>
              </a:spcAft>
              <a:buClr>
                <a:srgbClr val="3333CC"/>
              </a:buClr>
              <a:buSzPct val="100000"/>
              <a:buFont typeface="Arial"/>
              <a:buChar char="•"/>
            </a:pPr>
            <a:r>
              <a:rPr lang="en-US" sz="1400" b="0" i="0" u="none" strike="noStrike" cap="none" dirty="0">
                <a:solidFill>
                  <a:srgbClr val="3333CC"/>
                </a:solidFill>
                <a:latin typeface="Arial"/>
                <a:ea typeface="Arial"/>
                <a:cs typeface="Arial"/>
                <a:sym typeface="Arial"/>
              </a:rPr>
              <a:t>Class 14 (Jun </a:t>
            </a:r>
            <a:r>
              <a:rPr lang="en-US" sz="1400" b="0" i="0" u="none" strike="noStrike" cap="none" dirty="0" smtClean="0">
                <a:solidFill>
                  <a:srgbClr val="3333CC"/>
                </a:solidFill>
                <a:latin typeface="Arial"/>
                <a:ea typeface="Arial"/>
                <a:cs typeface="Arial"/>
                <a:sym typeface="Arial"/>
              </a:rPr>
              <a:t>5) </a:t>
            </a:r>
            <a:r>
              <a:rPr lang="en-US" sz="1400" b="0" i="0" u="none" strike="noStrike" cap="none" dirty="0">
                <a:solidFill>
                  <a:srgbClr val="3333CC"/>
                </a:solidFill>
                <a:latin typeface="Arial"/>
                <a:ea typeface="Arial"/>
                <a:cs typeface="Arial"/>
                <a:sym typeface="Arial"/>
              </a:rPr>
              <a:t>Group Project</a:t>
            </a:r>
          </a:p>
          <a:p>
            <a:pPr marL="685800" marR="0" lvl="1" indent="-228600" algn="l" rtl="0">
              <a:lnSpc>
                <a:spcPct val="100000"/>
              </a:lnSpc>
              <a:spcBef>
                <a:spcPts val="0"/>
              </a:spcBef>
              <a:spcAft>
                <a:spcPts val="0"/>
              </a:spcAft>
              <a:buClr>
                <a:schemeClr val="dk1"/>
              </a:buClr>
              <a:buSzPct val="100000"/>
              <a:buFont typeface="Arial"/>
              <a:buChar char="•"/>
            </a:pPr>
            <a:r>
              <a:rPr lang="en-US" sz="1400" b="0" i="0" u="none" strike="noStrike" cap="none" dirty="0">
                <a:solidFill>
                  <a:schemeClr val="dk1"/>
                </a:solidFill>
                <a:latin typeface="Arial"/>
                <a:ea typeface="Arial"/>
                <a:cs typeface="Arial"/>
                <a:sym typeface="Arial"/>
              </a:rPr>
              <a:t>Presentation (PPT file) and discussion</a:t>
            </a:r>
          </a:p>
          <a:p>
            <a:pPr marL="685800" marR="0" lvl="1" indent="-228600" algn="l" rtl="0">
              <a:lnSpc>
                <a:spcPct val="100000"/>
              </a:lnSpc>
              <a:spcBef>
                <a:spcPts val="0"/>
              </a:spcBef>
              <a:spcAft>
                <a:spcPts val="0"/>
              </a:spcAft>
              <a:buClr>
                <a:schemeClr val="dk1"/>
              </a:buClr>
              <a:buSzPct val="100000"/>
              <a:buFont typeface="Arial"/>
              <a:buNone/>
            </a:pPr>
            <a:endParaRPr sz="1400" b="0" i="0" u="none" strike="noStrike" cap="none" dirty="0">
              <a:solidFill>
                <a:schemeClr val="dk1"/>
              </a:solidFill>
              <a:latin typeface="Arial"/>
              <a:ea typeface="Arial"/>
              <a:cs typeface="Arial"/>
              <a:sym typeface="Arial"/>
            </a:endParaRPr>
          </a:p>
          <a:p>
            <a:pPr marL="228600" marR="0" lvl="0" indent="-228600" algn="l" rtl="0">
              <a:lnSpc>
                <a:spcPct val="100000"/>
              </a:lnSpc>
              <a:spcBef>
                <a:spcPts val="0"/>
              </a:spcBef>
              <a:spcAft>
                <a:spcPts val="0"/>
              </a:spcAft>
              <a:buClr>
                <a:srgbClr val="3333CC"/>
              </a:buClr>
              <a:buSzPct val="100000"/>
              <a:buFont typeface="Arial"/>
              <a:buChar char="•"/>
            </a:pPr>
            <a:r>
              <a:rPr lang="en-US" sz="1400" b="0" i="0" u="none" strike="noStrike" cap="none" dirty="0">
                <a:solidFill>
                  <a:srgbClr val="3333CC"/>
                </a:solidFill>
                <a:latin typeface="Arial"/>
                <a:ea typeface="Arial"/>
                <a:cs typeface="Arial"/>
                <a:sym typeface="Arial"/>
              </a:rPr>
              <a:t>Class 15 (Jun </a:t>
            </a:r>
            <a:r>
              <a:rPr lang="en-US" sz="1400" b="0" i="0" u="none" strike="noStrike" cap="none" dirty="0" smtClean="0">
                <a:solidFill>
                  <a:srgbClr val="3333CC"/>
                </a:solidFill>
                <a:latin typeface="Arial"/>
                <a:ea typeface="Arial"/>
                <a:cs typeface="Arial"/>
                <a:sym typeface="Arial"/>
              </a:rPr>
              <a:t>12) </a:t>
            </a:r>
            <a:r>
              <a:rPr lang="en-US" sz="1400" b="0" i="0" u="none" strike="noStrike" cap="none" dirty="0">
                <a:solidFill>
                  <a:srgbClr val="3333CC"/>
                </a:solidFill>
                <a:latin typeface="Arial"/>
                <a:ea typeface="Arial"/>
                <a:cs typeface="Arial"/>
                <a:sym typeface="Arial"/>
              </a:rPr>
              <a:t>Final Exam</a:t>
            </a:r>
          </a:p>
          <a:p>
            <a:pPr marL="685800" marR="0" lvl="1" indent="-228600" algn="l" rtl="0">
              <a:lnSpc>
                <a:spcPct val="100000"/>
              </a:lnSpc>
              <a:spcBef>
                <a:spcPts val="0"/>
              </a:spcBef>
              <a:spcAft>
                <a:spcPts val="0"/>
              </a:spcAft>
              <a:buClr>
                <a:schemeClr val="dk1"/>
              </a:buClr>
              <a:buSzPct val="100000"/>
              <a:buFont typeface="Arial"/>
              <a:buChar char="•"/>
            </a:pPr>
            <a:r>
              <a:rPr lang="en-US" sz="1400" b="0" i="0" u="none" strike="noStrike" cap="none" dirty="0">
                <a:solidFill>
                  <a:schemeClr val="dk1"/>
                </a:solidFill>
                <a:latin typeface="Arial"/>
                <a:ea typeface="Arial"/>
                <a:cs typeface="Arial"/>
                <a:sym typeface="Arial"/>
              </a:rPr>
              <a:t>Open book/notes</a:t>
            </a:r>
          </a:p>
          <a:p>
            <a:pPr marL="228600" marR="0" lvl="0" indent="-228600" algn="l" rtl="0">
              <a:lnSpc>
                <a:spcPct val="100000"/>
              </a:lnSpc>
              <a:spcBef>
                <a:spcPts val="0"/>
              </a:spcBef>
              <a:spcAft>
                <a:spcPts val="0"/>
              </a:spcAft>
              <a:buClr>
                <a:schemeClr val="dk1"/>
              </a:buClr>
              <a:buSzPct val="100000"/>
              <a:buFont typeface="Arial"/>
              <a:buNone/>
            </a:pPr>
            <a:endParaRPr sz="1400" b="0" i="0" u="none" strike="noStrike" cap="none" dirty="0">
              <a:solidFill>
                <a:srgbClr val="000000"/>
              </a:solidFill>
              <a:latin typeface="Arial"/>
              <a:ea typeface="Arial"/>
              <a:cs typeface="Arial"/>
              <a:sym typeface="Arial"/>
            </a:endParaRPr>
          </a:p>
          <a:p>
            <a:pPr marL="228600" marR="0" lvl="0" indent="-228600" algn="l" rtl="0">
              <a:lnSpc>
                <a:spcPct val="100000"/>
              </a:lnSpc>
              <a:spcBef>
                <a:spcPts val="0"/>
              </a:spcBef>
              <a:buClr>
                <a:schemeClr val="dk1"/>
              </a:buClr>
              <a:buSzPct val="100000"/>
              <a:buFont typeface="Arial"/>
              <a:buNone/>
            </a:pPr>
            <a:endParaRPr sz="1400" b="0" i="0" u="none" strike="noStrike" cap="none" dirty="0">
              <a:solidFill>
                <a:srgbClr val="3333CC"/>
              </a:solidFill>
              <a:latin typeface="Arial"/>
              <a:ea typeface="Arial"/>
              <a:cs typeface="Arial"/>
              <a:sym typeface="Arial"/>
            </a:endParaRPr>
          </a:p>
        </p:txBody>
      </p:sp>
      <p:sp>
        <p:nvSpPr>
          <p:cNvPr id="170" name="Shape 170"/>
          <p:cNvSpPr txBox="1">
            <a:spLocks noGrp="1"/>
          </p:cNvSpPr>
          <p:nvPr>
            <p:ph type="sldNum" idx="12"/>
          </p:nvPr>
        </p:nvSpPr>
        <p:spPr>
          <a:xfrm>
            <a:off x="6966639" y="6452044"/>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Calibri"/>
                <a:ea typeface="Calibri"/>
                <a:cs typeface="Calibri"/>
                <a:sym typeface="Calibri"/>
              </a:rPr>
              <a:t>10</a:t>
            </a:fld>
            <a:endParaRPr lang="en-US" sz="1200" b="1" i="0" u="none" strike="noStrike" cap="none">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87561" y="94310"/>
            <a:ext cx="8670661" cy="462578"/>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en-US" sz="2400" b="0" i="0" u="none" strike="noStrike" cap="none">
                <a:solidFill>
                  <a:schemeClr val="dk1"/>
                </a:solidFill>
                <a:latin typeface="Arial"/>
                <a:ea typeface="Arial"/>
                <a:cs typeface="Arial"/>
                <a:sym typeface="Arial"/>
              </a:rPr>
              <a:t>Course Description</a:t>
            </a:r>
          </a:p>
        </p:txBody>
      </p:sp>
      <p:sp>
        <p:nvSpPr>
          <p:cNvPr id="104" name="Shape 104"/>
          <p:cNvSpPr txBox="1">
            <a:spLocks noGrp="1"/>
          </p:cNvSpPr>
          <p:nvPr>
            <p:ph type="body" idx="1"/>
          </p:nvPr>
        </p:nvSpPr>
        <p:spPr>
          <a:xfrm>
            <a:off x="372980" y="865073"/>
            <a:ext cx="8409308" cy="5564875"/>
          </a:xfrm>
          <a:prstGeom prst="rect">
            <a:avLst/>
          </a:prstGeom>
          <a:noFill/>
          <a:ln>
            <a:noFill/>
          </a:ln>
        </p:spPr>
        <p:txBody>
          <a:bodyPr lIns="0" tIns="0" rIns="0" bIns="0" anchor="t" anchorCtr="0">
            <a:noAutofit/>
          </a:bodyPr>
          <a:lstStyle/>
          <a:p>
            <a:pPr marL="0" marR="0" lvl="0" indent="0" algn="just" rtl="0">
              <a:lnSpc>
                <a:spcPct val="120000"/>
              </a:lnSpc>
              <a:spcBef>
                <a:spcPts val="0"/>
              </a:spcBef>
              <a:spcAft>
                <a:spcPts val="0"/>
              </a:spcAft>
              <a:buClr>
                <a:schemeClr val="dk1"/>
              </a:buClr>
              <a:buSzPct val="25000"/>
              <a:buFont typeface="Arial"/>
              <a:buNone/>
            </a:pPr>
            <a:r>
              <a:rPr lang="en-US" sz="1600" b="0" i="0" u="none" strike="noStrike" cap="none">
                <a:solidFill>
                  <a:schemeClr val="dk1"/>
                </a:solidFill>
                <a:latin typeface="Arial"/>
                <a:ea typeface="Arial"/>
                <a:cs typeface="Arial"/>
                <a:sym typeface="Arial"/>
              </a:rPr>
              <a:t>Understanding globalization has become crucial in almost every aspect of business. In the past, international trade was the main tool for globalization. However, in today’s business environment, foreign direct investment (FDI) is often more useful for firms and countries to achieve certain strategic goals. This course will help students understand the key issues of FDI and formulate competitiveness-building strategies for firms, regions, and nations. </a:t>
            </a:r>
          </a:p>
          <a:p>
            <a:pPr marL="0" marR="0" lvl="0" indent="0" algn="just" rtl="0">
              <a:lnSpc>
                <a:spcPct val="120000"/>
              </a:lnSpc>
              <a:spcBef>
                <a:spcPts val="1800"/>
              </a:spcBef>
              <a:spcAft>
                <a:spcPts val="0"/>
              </a:spcAft>
              <a:buClr>
                <a:schemeClr val="dk1"/>
              </a:buClr>
              <a:buSzPct val="25000"/>
              <a:buFont typeface="Arial"/>
              <a:buNone/>
            </a:pPr>
            <a:r>
              <a:rPr lang="en-US" sz="1600" b="0" i="0" u="none" strike="noStrike" cap="none">
                <a:solidFill>
                  <a:schemeClr val="dk1"/>
                </a:solidFill>
                <a:latin typeface="Arial"/>
                <a:ea typeface="Arial"/>
                <a:cs typeface="Arial"/>
                <a:sym typeface="Arial"/>
              </a:rPr>
              <a:t>This course is divided into two parts. </a:t>
            </a:r>
          </a:p>
          <a:p>
            <a:pPr marL="228600" marR="0" lvl="0" indent="-228600" algn="just" rtl="0">
              <a:lnSpc>
                <a:spcPct val="120000"/>
              </a:lnSpc>
              <a:spcBef>
                <a:spcPts val="0"/>
              </a:spcBef>
              <a:spcAft>
                <a:spcPts val="0"/>
              </a:spcAft>
              <a:buClr>
                <a:schemeClr val="dk1"/>
              </a:buClr>
              <a:buSzPct val="100000"/>
              <a:buFont typeface="Arial"/>
              <a:buChar char="•"/>
            </a:pPr>
            <a:r>
              <a:rPr lang="en-US" sz="1600" b="0" i="0" u="none" strike="noStrike" cap="none">
                <a:solidFill>
                  <a:schemeClr val="dk1"/>
                </a:solidFill>
                <a:latin typeface="Arial"/>
                <a:ea typeface="Arial"/>
                <a:cs typeface="Arial"/>
                <a:sym typeface="Arial"/>
              </a:rPr>
              <a:t>Part 1 deals with the theoretical foundations of FDI studies, from both conventional and unconventional perspectives (Classes 3 through 6). </a:t>
            </a:r>
          </a:p>
          <a:p>
            <a:pPr marL="228600" marR="0" lvl="0" indent="-228600" algn="just" rtl="0">
              <a:lnSpc>
                <a:spcPct val="120000"/>
              </a:lnSpc>
              <a:spcBef>
                <a:spcPts val="0"/>
              </a:spcBef>
              <a:spcAft>
                <a:spcPts val="0"/>
              </a:spcAft>
              <a:buClr>
                <a:schemeClr val="dk1"/>
              </a:buClr>
              <a:buSzPct val="100000"/>
              <a:buFont typeface="Arial"/>
              <a:buChar char="•"/>
            </a:pPr>
            <a:r>
              <a:rPr lang="en-US" sz="1600" b="0" i="0" u="none" strike="noStrike" cap="none">
                <a:solidFill>
                  <a:schemeClr val="dk1"/>
                </a:solidFill>
                <a:latin typeface="Arial"/>
                <a:ea typeface="Arial"/>
                <a:cs typeface="Arial"/>
                <a:sym typeface="Arial"/>
              </a:rPr>
              <a:t>Part 2 deals with FDI practices and extended issues on how firms and governments can cooperate to create and sustain competitive advantages of firms and nations (Classes 7 through 13).</a:t>
            </a:r>
          </a:p>
          <a:p>
            <a:pPr marL="0" marR="0" lvl="0" indent="0" algn="just" rtl="0">
              <a:lnSpc>
                <a:spcPct val="120000"/>
              </a:lnSpc>
              <a:spcBef>
                <a:spcPts val="1800"/>
              </a:spcBef>
              <a:buClr>
                <a:schemeClr val="dk1"/>
              </a:buClr>
              <a:buSzPct val="25000"/>
              <a:buFont typeface="Arial"/>
              <a:buNone/>
            </a:pPr>
            <a:r>
              <a:rPr lang="en-US" sz="1600" b="0" i="0" u="none" strike="noStrike" cap="none">
                <a:solidFill>
                  <a:schemeClr val="dk1"/>
                </a:solidFill>
                <a:latin typeface="Arial"/>
                <a:ea typeface="Arial"/>
                <a:cs typeface="Arial"/>
                <a:sym typeface="Arial"/>
              </a:rPr>
              <a:t>This is an advanced course to provide students with various perspectives and in-depth understanding on the changing environment and relevant global business strategies. This course aims to help students build analytical skills, conduct rigorous research, and make professional presentations.</a:t>
            </a:r>
          </a:p>
        </p:txBody>
      </p:sp>
      <p:sp>
        <p:nvSpPr>
          <p:cNvPr id="105" name="Shape 105"/>
          <p:cNvSpPr txBox="1">
            <a:spLocks noGrp="1"/>
          </p:cNvSpPr>
          <p:nvPr>
            <p:ph type="sldNum" idx="12"/>
          </p:nvPr>
        </p:nvSpPr>
        <p:spPr>
          <a:xfrm>
            <a:off x="6966639" y="6452044"/>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Calibri"/>
                <a:ea typeface="Calibri"/>
                <a:cs typeface="Calibri"/>
                <a:sym typeface="Calibri"/>
              </a:rPr>
              <a:t>2</a:t>
            </a:fld>
            <a:endParaRPr lang="en-US" sz="1200" b="1" i="0" u="none" strike="noStrike" cap="none">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87561" y="94310"/>
            <a:ext cx="8670661" cy="462578"/>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en-US" sz="2400" b="0" i="0" u="none" strike="noStrike" cap="none">
                <a:solidFill>
                  <a:schemeClr val="dk1"/>
                </a:solidFill>
                <a:latin typeface="Arial"/>
                <a:ea typeface="Arial"/>
                <a:cs typeface="Arial"/>
                <a:sym typeface="Arial"/>
              </a:rPr>
              <a:t>Grading Policy (1) </a:t>
            </a:r>
          </a:p>
        </p:txBody>
      </p:sp>
      <p:sp>
        <p:nvSpPr>
          <p:cNvPr id="112" name="Shape 112"/>
          <p:cNvSpPr txBox="1">
            <a:spLocks noGrp="1"/>
          </p:cNvSpPr>
          <p:nvPr>
            <p:ph type="body" idx="1"/>
          </p:nvPr>
        </p:nvSpPr>
        <p:spPr>
          <a:xfrm>
            <a:off x="215154" y="865073"/>
            <a:ext cx="8670661" cy="5564875"/>
          </a:xfrm>
          <a:prstGeom prst="rect">
            <a:avLst/>
          </a:prstGeom>
          <a:noFill/>
          <a:ln>
            <a:noFill/>
          </a:ln>
        </p:spPr>
        <p:txBody>
          <a:bodyPr lIns="0" tIns="0" rIns="0" bIns="0" anchor="t" anchorCtr="0">
            <a:noAutofit/>
          </a:bodyPr>
          <a:lstStyle/>
          <a:p>
            <a:pPr marL="228600" marR="0" lvl="0" indent="-228600" algn="l" rtl="0">
              <a:lnSpc>
                <a:spcPct val="100000"/>
              </a:lnSpc>
              <a:spcBef>
                <a:spcPts val="0"/>
              </a:spcBef>
              <a:spcAft>
                <a:spcPts val="0"/>
              </a:spcAft>
              <a:buClr>
                <a:srgbClr val="0070C0"/>
              </a:buClr>
              <a:buSzPct val="100000"/>
              <a:buFont typeface="Arial"/>
              <a:buChar char="•"/>
            </a:pPr>
            <a:r>
              <a:rPr lang="en-US" sz="1800" b="1" i="0" u="none" strike="noStrike" cap="none" dirty="0">
                <a:solidFill>
                  <a:srgbClr val="0070C0"/>
                </a:solidFill>
                <a:latin typeface="Arial"/>
                <a:ea typeface="Arial"/>
                <a:cs typeface="Arial"/>
                <a:sym typeface="Arial"/>
              </a:rPr>
              <a:t>Grading [total 100%]</a:t>
            </a:r>
          </a:p>
          <a:p>
            <a:pPr marL="685800" marR="0" lvl="1" indent="-228600" algn="l" rtl="0">
              <a:lnSpc>
                <a:spcPct val="100000"/>
              </a:lnSpc>
              <a:spcBef>
                <a:spcPts val="0"/>
              </a:spcBef>
              <a:spcAft>
                <a:spcPts val="0"/>
              </a:spcAft>
              <a:buClr>
                <a:schemeClr val="dk2"/>
              </a:buClr>
              <a:buSzPct val="100000"/>
              <a:buFont typeface="Times New Roman"/>
              <a:buChar char="-"/>
            </a:pPr>
            <a:r>
              <a:rPr lang="en-US" sz="1600" b="0" i="0" u="none" strike="noStrike" cap="none" dirty="0">
                <a:solidFill>
                  <a:schemeClr val="dk1"/>
                </a:solidFill>
                <a:latin typeface="Arial"/>
                <a:ea typeface="Arial"/>
                <a:cs typeface="Arial"/>
                <a:sym typeface="Arial"/>
              </a:rPr>
              <a:t>Professionalism: attitude, attendance, and participation (</a:t>
            </a:r>
            <a:r>
              <a:rPr lang="en-US" sz="1600" b="0" i="0" u="none" strike="noStrike" cap="none" dirty="0" smtClean="0">
                <a:solidFill>
                  <a:schemeClr val="dk1"/>
                </a:solidFill>
                <a:latin typeface="Arial"/>
                <a:ea typeface="Arial"/>
                <a:cs typeface="Arial"/>
                <a:sym typeface="Arial"/>
              </a:rPr>
              <a:t>25%) </a:t>
            </a:r>
            <a:endParaRPr lang="en-US" sz="1600" b="0" i="0" u="none" strike="noStrike" cap="none" dirty="0">
              <a:solidFill>
                <a:schemeClr val="dk1"/>
              </a:solidFill>
              <a:latin typeface="Arial"/>
              <a:ea typeface="Arial"/>
              <a:cs typeface="Arial"/>
              <a:sym typeface="Arial"/>
            </a:endParaRPr>
          </a:p>
          <a:p>
            <a:pPr marL="685800" marR="0" lvl="1" indent="-228600" algn="l" rtl="0">
              <a:lnSpc>
                <a:spcPct val="100000"/>
              </a:lnSpc>
              <a:spcBef>
                <a:spcPts val="0"/>
              </a:spcBef>
              <a:spcAft>
                <a:spcPts val="0"/>
              </a:spcAft>
              <a:buClr>
                <a:schemeClr val="dk2"/>
              </a:buClr>
              <a:buSzPct val="100000"/>
              <a:buFont typeface="Times New Roman"/>
              <a:buChar char="-"/>
            </a:pPr>
            <a:r>
              <a:rPr lang="en-US" sz="1600" b="0" i="0" u="none" strike="noStrike" cap="none" dirty="0">
                <a:solidFill>
                  <a:schemeClr val="dk1"/>
                </a:solidFill>
                <a:latin typeface="Arial"/>
                <a:ea typeface="Arial"/>
                <a:cs typeface="Arial"/>
                <a:sym typeface="Arial"/>
              </a:rPr>
              <a:t>Weekly summary of readings for each class (</a:t>
            </a:r>
            <a:r>
              <a:rPr lang="en-US" sz="1600" b="0" i="0" u="none" strike="noStrike" cap="none" dirty="0" smtClean="0">
                <a:solidFill>
                  <a:schemeClr val="dk1"/>
                </a:solidFill>
                <a:latin typeface="Arial"/>
                <a:ea typeface="Arial"/>
                <a:cs typeface="Arial"/>
                <a:sym typeface="Arial"/>
              </a:rPr>
              <a:t>25%) </a:t>
            </a:r>
            <a:endParaRPr lang="en-US" sz="1600" b="0" i="0" u="none" strike="noStrike" cap="none" dirty="0">
              <a:solidFill>
                <a:schemeClr val="dk1"/>
              </a:solidFill>
              <a:latin typeface="Arial"/>
              <a:ea typeface="Arial"/>
              <a:cs typeface="Arial"/>
              <a:sym typeface="Arial"/>
            </a:endParaRPr>
          </a:p>
          <a:p>
            <a:pPr marL="685800" marR="0" lvl="1" indent="-228600" algn="l" rtl="0">
              <a:lnSpc>
                <a:spcPct val="100000"/>
              </a:lnSpc>
              <a:spcBef>
                <a:spcPts val="0"/>
              </a:spcBef>
              <a:spcAft>
                <a:spcPts val="0"/>
              </a:spcAft>
              <a:buClr>
                <a:schemeClr val="dk2"/>
              </a:buClr>
              <a:buSzPct val="100000"/>
              <a:buFont typeface="Times New Roman"/>
              <a:buChar char="-"/>
            </a:pPr>
            <a:r>
              <a:rPr lang="en-US" sz="1600" b="0" i="0" u="none" strike="noStrike" cap="none" dirty="0" smtClean="0">
                <a:solidFill>
                  <a:schemeClr val="dk1"/>
                </a:solidFill>
                <a:latin typeface="Arial"/>
                <a:ea typeface="Arial"/>
                <a:cs typeface="Arial"/>
                <a:sym typeface="Arial"/>
              </a:rPr>
              <a:t>Group Presentation(s): Class-topic and </a:t>
            </a:r>
            <a:r>
              <a:rPr lang="en-US" sz="1600" b="0" i="0" u="none" strike="noStrike" cap="none" dirty="0">
                <a:solidFill>
                  <a:schemeClr val="dk1"/>
                </a:solidFill>
                <a:latin typeface="Arial"/>
                <a:ea typeface="Arial"/>
                <a:cs typeface="Arial"/>
                <a:sym typeface="Arial"/>
              </a:rPr>
              <a:t>project presentation (</a:t>
            </a:r>
            <a:r>
              <a:rPr lang="en-US" sz="1600" b="0" i="0" u="none" strike="noStrike" cap="none" dirty="0" smtClean="0">
                <a:solidFill>
                  <a:schemeClr val="dk1"/>
                </a:solidFill>
                <a:latin typeface="Arial"/>
                <a:ea typeface="Arial"/>
                <a:cs typeface="Arial"/>
                <a:sym typeface="Arial"/>
              </a:rPr>
              <a:t>25%) </a:t>
            </a:r>
            <a:endParaRPr lang="en-US" sz="1600" b="0" i="0" u="none" strike="noStrike" cap="none" dirty="0">
              <a:solidFill>
                <a:schemeClr val="dk1"/>
              </a:solidFill>
              <a:latin typeface="Arial"/>
              <a:ea typeface="Arial"/>
              <a:cs typeface="Arial"/>
              <a:sym typeface="Arial"/>
            </a:endParaRPr>
          </a:p>
          <a:p>
            <a:pPr marL="685800" marR="0" lvl="1" indent="-228600" algn="l" rtl="0">
              <a:lnSpc>
                <a:spcPct val="100000"/>
              </a:lnSpc>
              <a:spcBef>
                <a:spcPts val="0"/>
              </a:spcBef>
              <a:spcAft>
                <a:spcPts val="0"/>
              </a:spcAft>
              <a:buClr>
                <a:schemeClr val="dk2"/>
              </a:buClr>
              <a:buSzPct val="100000"/>
              <a:buFont typeface="Times New Roman"/>
              <a:buChar char="-"/>
            </a:pPr>
            <a:r>
              <a:rPr lang="en-US" sz="1600" b="0" i="0" u="none" strike="noStrike" cap="none" dirty="0" smtClean="0">
                <a:solidFill>
                  <a:schemeClr val="dk1"/>
                </a:solidFill>
                <a:latin typeface="Arial"/>
                <a:ea typeface="Arial"/>
                <a:cs typeface="Arial"/>
                <a:sym typeface="Arial"/>
              </a:rPr>
              <a:t>Final </a:t>
            </a:r>
            <a:r>
              <a:rPr lang="en-US" sz="1600" b="0" i="0" u="none" strike="noStrike" cap="none" dirty="0">
                <a:solidFill>
                  <a:schemeClr val="dk1"/>
                </a:solidFill>
                <a:latin typeface="Arial"/>
                <a:ea typeface="Arial"/>
                <a:cs typeface="Arial"/>
                <a:sym typeface="Arial"/>
              </a:rPr>
              <a:t>exam (</a:t>
            </a:r>
            <a:r>
              <a:rPr lang="en-US" sz="1600" b="0" i="0" u="none" strike="noStrike" cap="none" dirty="0" smtClean="0">
                <a:solidFill>
                  <a:schemeClr val="dk1"/>
                </a:solidFill>
                <a:latin typeface="Arial"/>
                <a:ea typeface="Arial"/>
                <a:cs typeface="Arial"/>
                <a:sym typeface="Arial"/>
              </a:rPr>
              <a:t>25%)</a:t>
            </a:r>
            <a:endParaRPr lang="en-US" sz="1600" b="0" i="0" u="none" strike="noStrike" cap="none" dirty="0">
              <a:solidFill>
                <a:schemeClr val="dk1"/>
              </a:solidFill>
              <a:latin typeface="Arial"/>
              <a:ea typeface="Arial"/>
              <a:cs typeface="Arial"/>
              <a:sym typeface="Arial"/>
            </a:endParaRPr>
          </a:p>
          <a:p>
            <a:pPr marL="228600" marR="0" lvl="0" indent="-228600" algn="l" rtl="0">
              <a:lnSpc>
                <a:spcPct val="100000"/>
              </a:lnSpc>
              <a:spcBef>
                <a:spcPts val="600"/>
              </a:spcBef>
              <a:spcAft>
                <a:spcPts val="0"/>
              </a:spcAft>
              <a:buClr>
                <a:srgbClr val="0070C0"/>
              </a:buClr>
              <a:buSzPct val="100000"/>
              <a:buFont typeface="Arial"/>
              <a:buChar char="•"/>
            </a:pPr>
            <a:r>
              <a:rPr lang="en-US" sz="1800" b="1" i="0" u="none" strike="noStrike" cap="none" dirty="0">
                <a:solidFill>
                  <a:srgbClr val="0070C0"/>
                </a:solidFill>
                <a:latin typeface="Arial"/>
                <a:ea typeface="Arial"/>
                <a:cs typeface="Arial"/>
                <a:sym typeface="Arial"/>
              </a:rPr>
              <a:t>Professionalism (</a:t>
            </a:r>
            <a:r>
              <a:rPr lang="en-US" sz="1800" b="1" i="0" u="none" strike="noStrike" cap="none" dirty="0" smtClean="0">
                <a:solidFill>
                  <a:srgbClr val="0070C0"/>
                </a:solidFill>
                <a:latin typeface="Arial"/>
                <a:ea typeface="Arial"/>
                <a:cs typeface="Arial"/>
                <a:sym typeface="Arial"/>
              </a:rPr>
              <a:t>25%)</a:t>
            </a:r>
            <a:endParaRPr lang="en-US" sz="1800" b="1" i="0" u="none" strike="noStrike" cap="none" dirty="0">
              <a:solidFill>
                <a:srgbClr val="0070C0"/>
              </a:solidFill>
              <a:latin typeface="Arial"/>
              <a:ea typeface="Arial"/>
              <a:cs typeface="Arial"/>
              <a:sym typeface="Arial"/>
            </a:endParaRPr>
          </a:p>
          <a:p>
            <a:pPr marL="673100" marR="0" lvl="0" indent="-228600" algn="l" rtl="0">
              <a:lnSpc>
                <a:spcPct val="100000"/>
              </a:lnSpc>
              <a:spcBef>
                <a:spcPts val="0"/>
              </a:spcBef>
              <a:spcAft>
                <a:spcPts val="0"/>
              </a:spcAft>
              <a:buClr>
                <a:schemeClr val="dk1"/>
              </a:buClr>
              <a:buSzPct val="100000"/>
              <a:buFont typeface="Times New Roman"/>
              <a:buChar char="•"/>
            </a:pPr>
            <a:r>
              <a:rPr lang="en-US" sz="1600" b="0" i="0" u="none" strike="noStrike" cap="none" dirty="0">
                <a:solidFill>
                  <a:schemeClr val="dk1"/>
                </a:solidFill>
                <a:latin typeface="Arial"/>
                <a:ea typeface="Arial"/>
                <a:cs typeface="Arial"/>
                <a:sym typeface="Arial"/>
              </a:rPr>
              <a:t>Students should attend all classes. Those who miss more than two classes may not receive a grade. Tardiness and class disturbances may be reflected in the grade. </a:t>
            </a:r>
          </a:p>
          <a:p>
            <a:pPr marL="673100" marR="0" lvl="0" indent="-228600" algn="l" rtl="0">
              <a:lnSpc>
                <a:spcPct val="100000"/>
              </a:lnSpc>
              <a:spcBef>
                <a:spcPts val="0"/>
              </a:spcBef>
              <a:spcAft>
                <a:spcPts val="0"/>
              </a:spcAft>
              <a:buClr>
                <a:schemeClr val="dk1"/>
              </a:buClr>
              <a:buSzPct val="100000"/>
              <a:buFont typeface="Times New Roman"/>
              <a:buChar char="•"/>
            </a:pPr>
            <a:r>
              <a:rPr lang="en-US" sz="1600" b="0" i="0" u="none" strike="noStrike" cap="none" dirty="0">
                <a:solidFill>
                  <a:schemeClr val="dk1"/>
                </a:solidFill>
                <a:latin typeface="Arial"/>
                <a:ea typeface="Arial"/>
                <a:cs typeface="Arial"/>
                <a:sym typeface="Arial"/>
              </a:rPr>
              <a:t>Students are also required to know the Honor Code and apply it to all work and behavior in the class.</a:t>
            </a:r>
          </a:p>
          <a:p>
            <a:pPr marL="228600" marR="0" lvl="0" indent="-228600" algn="l" rtl="0">
              <a:lnSpc>
                <a:spcPct val="100000"/>
              </a:lnSpc>
              <a:spcBef>
                <a:spcPts val="600"/>
              </a:spcBef>
              <a:spcAft>
                <a:spcPts val="0"/>
              </a:spcAft>
              <a:buClr>
                <a:srgbClr val="0070C0"/>
              </a:buClr>
              <a:buSzPct val="100000"/>
              <a:buFont typeface="Arial"/>
              <a:buChar char="•"/>
            </a:pPr>
            <a:r>
              <a:rPr lang="en-US" sz="1800" b="1" i="0" u="none" strike="noStrike" cap="none" dirty="0">
                <a:solidFill>
                  <a:srgbClr val="0070C0"/>
                </a:solidFill>
                <a:latin typeface="Arial"/>
                <a:ea typeface="Arial"/>
                <a:cs typeface="Arial"/>
                <a:sym typeface="Arial"/>
              </a:rPr>
              <a:t>Weekly summary (</a:t>
            </a:r>
            <a:r>
              <a:rPr lang="en-US" sz="1800" b="1" i="0" u="none" strike="noStrike" cap="none" dirty="0" smtClean="0">
                <a:solidFill>
                  <a:srgbClr val="0070C0"/>
                </a:solidFill>
                <a:latin typeface="Arial"/>
                <a:ea typeface="Arial"/>
                <a:cs typeface="Arial"/>
                <a:sym typeface="Arial"/>
              </a:rPr>
              <a:t>25%)</a:t>
            </a:r>
            <a:endParaRPr lang="en-US" sz="1800" b="1" i="0" u="none" strike="noStrike" cap="none" dirty="0">
              <a:solidFill>
                <a:srgbClr val="0070C0"/>
              </a:solidFill>
              <a:latin typeface="Arial"/>
              <a:ea typeface="Arial"/>
              <a:cs typeface="Arial"/>
              <a:sym typeface="Arial"/>
            </a:endParaRPr>
          </a:p>
          <a:p>
            <a:pPr marL="631825" marR="0" lvl="0" indent="-276225" algn="just" rtl="0">
              <a:lnSpc>
                <a:spcPct val="100000"/>
              </a:lnSpc>
              <a:spcBef>
                <a:spcPts val="0"/>
              </a:spcBef>
              <a:spcAft>
                <a:spcPts val="0"/>
              </a:spcAft>
              <a:buClr>
                <a:schemeClr val="dk1"/>
              </a:buClr>
              <a:buSzPct val="100000"/>
              <a:buFont typeface="Times New Roman"/>
              <a:buChar char="•"/>
            </a:pPr>
            <a:r>
              <a:rPr lang="en-US" sz="1600" b="0" i="0" u="none" strike="noStrike" cap="none" dirty="0">
                <a:solidFill>
                  <a:schemeClr val="dk1"/>
                </a:solidFill>
                <a:latin typeface="Arial"/>
                <a:ea typeface="Arial"/>
                <a:cs typeface="Arial"/>
                <a:sym typeface="Arial"/>
              </a:rPr>
              <a:t>Students are required to submit a one-page summary based on assigned readings for Classes 3 through 7 and 9 through 13 (10 total). Summaries should be submitted via email to </a:t>
            </a:r>
            <a:r>
              <a:rPr lang="en-US" sz="1600" b="0" i="0" u="sng" strike="noStrike" cap="none" dirty="0">
                <a:solidFill>
                  <a:schemeClr val="dk1"/>
                </a:solidFill>
                <a:latin typeface="Arial"/>
                <a:ea typeface="Arial"/>
                <a:cs typeface="Arial"/>
                <a:sym typeface="Arial"/>
              </a:rPr>
              <a:t>cmoon@snu.ac.kr</a:t>
            </a:r>
            <a:r>
              <a:rPr lang="en-US" sz="1600" b="0" i="0" u="none" strike="noStrike" cap="none" dirty="0">
                <a:solidFill>
                  <a:schemeClr val="dk1"/>
                </a:solidFill>
                <a:latin typeface="Arial"/>
                <a:ea typeface="Arial"/>
                <a:cs typeface="Arial"/>
                <a:sym typeface="Arial"/>
              </a:rPr>
              <a:t> and </a:t>
            </a:r>
            <a:r>
              <a:rPr lang="en-US" sz="1600" b="0" i="0" u="sng" strike="noStrike" cap="none" dirty="0">
                <a:solidFill>
                  <a:schemeClr val="dk1"/>
                </a:solidFill>
                <a:latin typeface="Arial"/>
                <a:ea typeface="Arial"/>
                <a:cs typeface="Arial"/>
                <a:sym typeface="Arial"/>
              </a:rPr>
              <a:t>wenyanyin2012@gmail.com</a:t>
            </a:r>
            <a:r>
              <a:rPr lang="en-US" sz="1600" b="0" i="0" u="none" strike="noStrike" cap="none" dirty="0">
                <a:solidFill>
                  <a:schemeClr val="dk1"/>
                </a:solidFill>
                <a:latin typeface="Arial"/>
                <a:ea typeface="Arial"/>
                <a:cs typeface="Arial"/>
                <a:sym typeface="Arial"/>
              </a:rPr>
              <a:t> at least 24 hours before class (by 2:30 pm on </a:t>
            </a:r>
            <a:r>
              <a:rPr lang="en-US" sz="1600" dirty="0" smtClean="0"/>
              <a:t>Sunday</a:t>
            </a:r>
            <a:r>
              <a:rPr lang="en-US" sz="1600" b="0" i="0" u="none" strike="noStrike" cap="none" dirty="0" smtClean="0">
                <a:solidFill>
                  <a:schemeClr val="dk1"/>
                </a:solidFill>
                <a:latin typeface="Arial"/>
                <a:ea typeface="Arial"/>
                <a:cs typeface="Arial"/>
                <a:sym typeface="Arial"/>
              </a:rPr>
              <a:t>). </a:t>
            </a:r>
            <a:endParaRPr lang="en-US" sz="1600" b="0" i="0" u="none" strike="noStrike" cap="none" dirty="0">
              <a:solidFill>
                <a:schemeClr val="dk1"/>
              </a:solidFill>
              <a:latin typeface="Arial"/>
              <a:ea typeface="Arial"/>
              <a:cs typeface="Arial"/>
              <a:sym typeface="Arial"/>
            </a:endParaRPr>
          </a:p>
          <a:p>
            <a:pPr marL="631825" marR="0" lvl="0" indent="-276225" algn="just" rtl="0">
              <a:lnSpc>
                <a:spcPct val="100000"/>
              </a:lnSpc>
              <a:spcBef>
                <a:spcPts val="0"/>
              </a:spcBef>
              <a:spcAft>
                <a:spcPts val="0"/>
              </a:spcAft>
              <a:buClr>
                <a:schemeClr val="dk1"/>
              </a:buClr>
              <a:buSzPct val="100000"/>
              <a:buFont typeface="Times New Roman"/>
              <a:buChar char="•"/>
            </a:pPr>
            <a:r>
              <a:rPr lang="en-US" sz="1600" b="0" i="0" u="none" strike="noStrike" cap="none" dirty="0">
                <a:solidFill>
                  <a:schemeClr val="dk1"/>
                </a:solidFill>
                <a:latin typeface="Arial"/>
                <a:ea typeface="Arial"/>
                <a:cs typeface="Arial"/>
                <a:sym typeface="Arial"/>
              </a:rPr>
              <a:t>The weekly summary should (</a:t>
            </a:r>
            <a:r>
              <a:rPr lang="en-US" sz="1600" b="0" i="0" u="none" strike="noStrike" cap="none" dirty="0" err="1">
                <a:solidFill>
                  <a:schemeClr val="dk1"/>
                </a:solidFill>
                <a:latin typeface="Arial"/>
                <a:ea typeface="Arial"/>
                <a:cs typeface="Arial"/>
                <a:sym typeface="Arial"/>
              </a:rPr>
              <a:t>i</a:t>
            </a:r>
            <a:r>
              <a:rPr lang="en-US" sz="1600" b="0" i="0" u="none" strike="noStrike" cap="none" dirty="0">
                <a:solidFill>
                  <a:schemeClr val="dk1"/>
                </a:solidFill>
                <a:latin typeface="Arial"/>
                <a:ea typeface="Arial"/>
                <a:cs typeface="Arial"/>
                <a:sym typeface="Arial"/>
              </a:rPr>
              <a:t>) discuss what you think most interesting in the readings, and (ii) provide constructive criticism and variant views. The one-page summary should be approximately 400 to 500 words in length. </a:t>
            </a:r>
          </a:p>
          <a:p>
            <a:pPr marL="631825" marR="0" lvl="0" indent="-276225" algn="just" rtl="0">
              <a:lnSpc>
                <a:spcPct val="100000"/>
              </a:lnSpc>
              <a:spcBef>
                <a:spcPts val="0"/>
              </a:spcBef>
              <a:spcAft>
                <a:spcPts val="0"/>
              </a:spcAft>
              <a:buClr>
                <a:schemeClr val="dk1"/>
              </a:buClr>
              <a:buSzPct val="100000"/>
              <a:buFont typeface="Times New Roman"/>
              <a:buNone/>
            </a:pPr>
            <a:endParaRPr sz="1600" b="0" i="0" u="none" strike="noStrike" cap="none" dirty="0">
              <a:solidFill>
                <a:schemeClr val="dk1"/>
              </a:solidFill>
              <a:latin typeface="Arial"/>
              <a:ea typeface="Arial"/>
              <a:cs typeface="Arial"/>
              <a:sym typeface="Arial"/>
            </a:endParaRPr>
          </a:p>
          <a:p>
            <a:pPr marL="631825" marR="0" lvl="0" indent="-276225" algn="just" rtl="0">
              <a:lnSpc>
                <a:spcPct val="100000"/>
              </a:lnSpc>
              <a:spcBef>
                <a:spcPts val="0"/>
              </a:spcBef>
              <a:buClr>
                <a:schemeClr val="dk1"/>
              </a:buClr>
              <a:buSzPct val="100000"/>
              <a:buFont typeface="Times New Roman"/>
              <a:buNone/>
            </a:pPr>
            <a:endParaRPr sz="1600" b="0" i="0" u="none" strike="noStrike" cap="none" dirty="0">
              <a:solidFill>
                <a:schemeClr val="dk1"/>
              </a:solidFill>
              <a:latin typeface="Arial"/>
              <a:ea typeface="Arial"/>
              <a:cs typeface="Arial"/>
              <a:sym typeface="Arial"/>
            </a:endParaRPr>
          </a:p>
        </p:txBody>
      </p:sp>
      <p:sp>
        <p:nvSpPr>
          <p:cNvPr id="113" name="Shape 113"/>
          <p:cNvSpPr txBox="1">
            <a:spLocks noGrp="1"/>
          </p:cNvSpPr>
          <p:nvPr>
            <p:ph type="sldNum" idx="12"/>
          </p:nvPr>
        </p:nvSpPr>
        <p:spPr>
          <a:xfrm>
            <a:off x="6966639" y="6452044"/>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Calibri"/>
                <a:ea typeface="Calibri"/>
                <a:cs typeface="Calibri"/>
                <a:sym typeface="Calibri"/>
              </a:rPr>
              <a:t>3</a:t>
            </a:fld>
            <a:endParaRPr lang="en-US" sz="1200" b="1" i="0" u="none" strike="noStrike" cap="none">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87561" y="94310"/>
            <a:ext cx="8670661" cy="462578"/>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en-US" sz="2400" b="0" i="0" u="none" strike="noStrike" cap="none">
                <a:solidFill>
                  <a:schemeClr val="dk1"/>
                </a:solidFill>
                <a:latin typeface="Arial"/>
                <a:ea typeface="Arial"/>
                <a:cs typeface="Arial"/>
                <a:sym typeface="Arial"/>
              </a:rPr>
              <a:t>Weekly Summary Style and Guideline</a:t>
            </a:r>
          </a:p>
        </p:txBody>
      </p:sp>
      <p:sp>
        <p:nvSpPr>
          <p:cNvPr id="120" name="Shape 120"/>
          <p:cNvSpPr txBox="1">
            <a:spLocks noGrp="1"/>
          </p:cNvSpPr>
          <p:nvPr>
            <p:ph type="body" idx="1"/>
          </p:nvPr>
        </p:nvSpPr>
        <p:spPr>
          <a:xfrm>
            <a:off x="215154" y="1588166"/>
            <a:ext cx="8670661" cy="4841781"/>
          </a:xfrm>
          <a:prstGeom prst="rect">
            <a:avLst/>
          </a:prstGeom>
          <a:no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dk1"/>
              </a:buClr>
              <a:buSzPct val="25000"/>
              <a:buFont typeface="Arial"/>
              <a:buNone/>
            </a:pPr>
            <a:r>
              <a:rPr lang="en-US" sz="1800" b="0" i="0" u="none" strike="noStrike" cap="none">
                <a:solidFill>
                  <a:schemeClr val="dk1"/>
                </a:solidFill>
                <a:latin typeface="Arial"/>
                <a:ea typeface="Arial"/>
                <a:cs typeface="Arial"/>
                <a:sym typeface="Arial"/>
              </a:rPr>
              <a:t>Your full name</a:t>
            </a:r>
          </a:p>
          <a:p>
            <a:pPr marL="228600" marR="0" lvl="0" indent="-228600" algn="l" rtl="0">
              <a:lnSpc>
                <a:spcPct val="100000"/>
              </a:lnSpc>
              <a:spcBef>
                <a:spcPts val="0"/>
              </a:spcBef>
              <a:spcAft>
                <a:spcPts val="0"/>
              </a:spcAft>
              <a:buClr>
                <a:schemeClr val="dk1"/>
              </a:buClr>
              <a:buSzPct val="25000"/>
              <a:buFont typeface="Arial"/>
              <a:buNone/>
            </a:pPr>
            <a:r>
              <a:rPr lang="en-US" sz="1800" b="0" i="0" u="none" strike="noStrike" cap="none">
                <a:solidFill>
                  <a:schemeClr val="dk1"/>
                </a:solidFill>
                <a:latin typeface="Arial"/>
                <a:ea typeface="Arial"/>
                <a:cs typeface="Arial"/>
                <a:sym typeface="Arial"/>
              </a:rPr>
              <a:t>Class number (e.g., Class 03)</a:t>
            </a:r>
          </a:p>
          <a:p>
            <a:pPr marL="228600" marR="0" lvl="0" indent="-228600" algn="l" rtl="0">
              <a:lnSpc>
                <a:spcPct val="100000"/>
              </a:lnSpc>
              <a:spcBef>
                <a:spcPts val="0"/>
              </a:spcBef>
              <a:spcAft>
                <a:spcPts val="0"/>
              </a:spcAft>
              <a:buClr>
                <a:schemeClr val="dk1"/>
              </a:buClr>
              <a:buSzPct val="25000"/>
              <a:buFont typeface="Arial"/>
              <a:buNone/>
            </a:pPr>
            <a:endParaRPr sz="1800" b="0" i="0" u="none" strike="noStrike" cap="none">
              <a:solidFill>
                <a:schemeClr val="dk1"/>
              </a:solidFill>
              <a:latin typeface="Arial"/>
              <a:ea typeface="Arial"/>
              <a:cs typeface="Arial"/>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800" b="1" i="0" u="none" strike="noStrike" cap="none">
                <a:solidFill>
                  <a:schemeClr val="dk1"/>
                </a:solidFill>
                <a:latin typeface="Arial"/>
                <a:ea typeface="Arial"/>
                <a:cs typeface="Arial"/>
                <a:sym typeface="Arial"/>
              </a:rPr>
              <a:t>Summary of the article(s)</a:t>
            </a:r>
          </a:p>
          <a:p>
            <a:pPr marL="685800" marR="0" lvl="1" indent="-228600" algn="l" rtl="0">
              <a:lnSpc>
                <a:spcPct val="100000"/>
              </a:lnSpc>
              <a:spcBef>
                <a:spcPts val="500"/>
              </a:spcBef>
              <a:spcAft>
                <a:spcPts val="0"/>
              </a:spcAft>
              <a:buClr>
                <a:schemeClr val="dk1"/>
              </a:buClr>
              <a:buSzPct val="100000"/>
              <a:buFont typeface="Arial"/>
              <a:buChar char="•"/>
            </a:pPr>
            <a:r>
              <a:rPr lang="en-US" sz="1800" b="0" i="0" u="none" strike="noStrike" cap="none">
                <a:solidFill>
                  <a:schemeClr val="dk1"/>
                </a:solidFill>
                <a:latin typeface="Arial"/>
                <a:ea typeface="Arial"/>
                <a:cs typeface="Arial"/>
                <a:sym typeface="Arial"/>
              </a:rPr>
              <a:t>Uniqueness</a:t>
            </a:r>
          </a:p>
          <a:p>
            <a:pPr marL="685800" marR="0" lvl="1" indent="-228600" algn="l" rtl="0">
              <a:lnSpc>
                <a:spcPct val="100000"/>
              </a:lnSpc>
              <a:spcBef>
                <a:spcPts val="500"/>
              </a:spcBef>
              <a:spcAft>
                <a:spcPts val="0"/>
              </a:spcAft>
              <a:buClr>
                <a:schemeClr val="dk1"/>
              </a:buClr>
              <a:buSzPct val="100000"/>
              <a:buFont typeface="Arial"/>
              <a:buChar char="•"/>
            </a:pPr>
            <a:r>
              <a:rPr lang="en-US" sz="1800" b="0" i="0" u="none" strike="noStrike" cap="none">
                <a:solidFill>
                  <a:schemeClr val="dk1"/>
                </a:solidFill>
                <a:latin typeface="Arial"/>
                <a:ea typeface="Arial"/>
                <a:cs typeface="Arial"/>
                <a:sym typeface="Arial"/>
              </a:rPr>
              <a:t>Main points</a:t>
            </a:r>
          </a:p>
          <a:p>
            <a:pPr marL="228600" marR="0" lvl="0" indent="-228600" algn="l" rtl="0">
              <a:lnSpc>
                <a:spcPct val="100000"/>
              </a:lnSpc>
              <a:spcBef>
                <a:spcPts val="0"/>
              </a:spcBef>
              <a:spcAft>
                <a:spcPts val="0"/>
              </a:spcAft>
              <a:buClr>
                <a:schemeClr val="dk1"/>
              </a:buClr>
              <a:buSzPct val="100000"/>
              <a:buFont typeface="Arial"/>
              <a:buNone/>
            </a:pPr>
            <a:endParaRPr sz="1800" b="1" i="0" u="none" strike="noStrike" cap="none">
              <a:solidFill>
                <a:schemeClr val="dk1"/>
              </a:solidFill>
              <a:latin typeface="Arial"/>
              <a:ea typeface="Arial"/>
              <a:cs typeface="Arial"/>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800" b="1" i="0" u="none" strike="noStrike" cap="none">
                <a:solidFill>
                  <a:schemeClr val="dk1"/>
                </a:solidFill>
                <a:latin typeface="Arial"/>
                <a:ea typeface="Arial"/>
                <a:cs typeface="Arial"/>
                <a:sym typeface="Arial"/>
              </a:rPr>
              <a:t>Evaluation</a:t>
            </a:r>
          </a:p>
          <a:p>
            <a:pPr marL="685800" marR="0" lvl="1" indent="-228600" algn="l" rtl="0">
              <a:lnSpc>
                <a:spcPct val="100000"/>
              </a:lnSpc>
              <a:spcBef>
                <a:spcPts val="500"/>
              </a:spcBef>
              <a:spcAft>
                <a:spcPts val="0"/>
              </a:spcAft>
              <a:buClr>
                <a:schemeClr val="dk1"/>
              </a:buClr>
              <a:buSzPct val="100000"/>
              <a:buFont typeface="Arial"/>
              <a:buChar char="•"/>
            </a:pPr>
            <a:r>
              <a:rPr lang="en-US" sz="1800" b="0" i="0" u="none" strike="noStrike" cap="none">
                <a:solidFill>
                  <a:schemeClr val="dk1"/>
                </a:solidFill>
                <a:latin typeface="Arial"/>
                <a:ea typeface="Arial"/>
                <a:cs typeface="Arial"/>
                <a:sym typeface="Arial"/>
              </a:rPr>
              <a:t>Constructive evaluation</a:t>
            </a:r>
          </a:p>
          <a:p>
            <a:pPr marL="685800" marR="0" lvl="1" indent="-228600" algn="l" rtl="0">
              <a:lnSpc>
                <a:spcPct val="100000"/>
              </a:lnSpc>
              <a:spcBef>
                <a:spcPts val="500"/>
              </a:spcBef>
              <a:spcAft>
                <a:spcPts val="0"/>
              </a:spcAft>
              <a:buClr>
                <a:schemeClr val="dk1"/>
              </a:buClr>
              <a:buSzPct val="100000"/>
              <a:buFont typeface="Arial"/>
              <a:buChar char="•"/>
            </a:pPr>
            <a:r>
              <a:rPr lang="en-US" sz="1800" b="0" i="0" u="none" strike="noStrike" cap="none">
                <a:solidFill>
                  <a:schemeClr val="dk1"/>
                </a:solidFill>
                <a:latin typeface="Arial"/>
                <a:ea typeface="Arial"/>
                <a:cs typeface="Arial"/>
                <a:sym typeface="Arial"/>
              </a:rPr>
              <a:t>Possible extension</a:t>
            </a:r>
          </a:p>
          <a:p>
            <a:pPr marL="228600" marR="0" lvl="0" indent="-228600" algn="l" rtl="0">
              <a:lnSpc>
                <a:spcPct val="100000"/>
              </a:lnSpc>
              <a:spcBef>
                <a:spcPts val="1000"/>
              </a:spcBef>
              <a:buClr>
                <a:schemeClr val="dk1"/>
              </a:buClr>
              <a:buSzPct val="100000"/>
              <a:buFont typeface="Arial"/>
              <a:buNone/>
            </a:pPr>
            <a:endParaRPr sz="1800" b="0" i="0" u="none" strike="noStrike" cap="none">
              <a:solidFill>
                <a:schemeClr val="dk1"/>
              </a:solidFill>
              <a:latin typeface="Arial"/>
              <a:ea typeface="Arial"/>
              <a:cs typeface="Arial"/>
              <a:sym typeface="Arial"/>
            </a:endParaRPr>
          </a:p>
        </p:txBody>
      </p:sp>
      <p:sp>
        <p:nvSpPr>
          <p:cNvPr id="121" name="Shape 121"/>
          <p:cNvSpPr txBox="1">
            <a:spLocks noGrp="1"/>
          </p:cNvSpPr>
          <p:nvPr>
            <p:ph type="sldNum" idx="12"/>
          </p:nvPr>
        </p:nvSpPr>
        <p:spPr>
          <a:xfrm>
            <a:off x="6966639" y="6452044"/>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Calibri"/>
                <a:ea typeface="Calibri"/>
                <a:cs typeface="Calibri"/>
                <a:sym typeface="Calibri"/>
              </a:rPr>
              <a:t>4</a:t>
            </a:fld>
            <a:endParaRPr lang="en-US" sz="1200" b="1" i="0" u="none" strike="noStrike" cap="none">
              <a:solidFill>
                <a:schemeClr val="dk1"/>
              </a:solidFill>
              <a:latin typeface="Calibri"/>
              <a:ea typeface="Calibri"/>
              <a:cs typeface="Calibri"/>
              <a:sym typeface="Calibri"/>
            </a:endParaRPr>
          </a:p>
        </p:txBody>
      </p:sp>
      <p:sp>
        <p:nvSpPr>
          <p:cNvPr id="122" name="Shape 122"/>
          <p:cNvSpPr txBox="1"/>
          <p:nvPr/>
        </p:nvSpPr>
        <p:spPr>
          <a:xfrm>
            <a:off x="215154" y="926432"/>
            <a:ext cx="8670661" cy="338554"/>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US" sz="1600" b="0" i="0" u="none" strike="noStrike" cap="none">
                <a:solidFill>
                  <a:schemeClr val="dk1"/>
                </a:solidFill>
                <a:latin typeface="Arial"/>
                <a:ea typeface="Arial"/>
                <a:cs typeface="Arial"/>
                <a:sym typeface="Arial"/>
              </a:rPr>
              <a:t>Please title your email as “</a:t>
            </a:r>
            <a:r>
              <a:rPr lang="en-US" sz="1600" b="1" i="0" u="none" strike="noStrike" cap="none">
                <a:solidFill>
                  <a:schemeClr val="dk1"/>
                </a:solidFill>
                <a:latin typeface="Arial"/>
                <a:ea typeface="Arial"/>
                <a:cs typeface="Arial"/>
                <a:sym typeface="Arial"/>
              </a:rPr>
              <a:t>FDI Weekly Summary_Class #_Your Full Name</a:t>
            </a:r>
            <a:r>
              <a:rPr lang="en-US" sz="1600" b="0" i="0" u="none" strike="noStrike" cap="none">
                <a:solidFill>
                  <a:schemeClr val="dk1"/>
                </a:solidFill>
                <a:latin typeface="Arial"/>
                <a:ea typeface="Arial"/>
                <a:cs typeface="Arial"/>
                <a:sym typeface="Arial"/>
              </a:rPr>
              <a:t>.”</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87561" y="94310"/>
            <a:ext cx="8670661" cy="462578"/>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en-US" sz="2400" b="0" i="0" u="none" strike="noStrike" cap="none">
                <a:solidFill>
                  <a:schemeClr val="dk1"/>
                </a:solidFill>
                <a:latin typeface="Arial"/>
                <a:ea typeface="Arial"/>
                <a:cs typeface="Arial"/>
                <a:sym typeface="Arial"/>
              </a:rPr>
              <a:t>Grading Policy (2) </a:t>
            </a:r>
          </a:p>
        </p:txBody>
      </p:sp>
      <p:sp>
        <p:nvSpPr>
          <p:cNvPr id="129" name="Shape 129"/>
          <p:cNvSpPr txBox="1">
            <a:spLocks noGrp="1"/>
          </p:cNvSpPr>
          <p:nvPr>
            <p:ph type="sldNum" idx="12"/>
          </p:nvPr>
        </p:nvSpPr>
        <p:spPr>
          <a:xfrm>
            <a:off x="6966639" y="6452044"/>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Calibri"/>
                <a:ea typeface="Calibri"/>
                <a:cs typeface="Calibri"/>
                <a:sym typeface="Calibri"/>
              </a:rPr>
              <a:t>5</a:t>
            </a:fld>
            <a:endParaRPr lang="en-US" sz="1200" b="1" i="0" u="none" strike="noStrike" cap="none">
              <a:solidFill>
                <a:schemeClr val="dk1"/>
              </a:solidFill>
              <a:latin typeface="Calibri"/>
              <a:ea typeface="Calibri"/>
              <a:cs typeface="Calibri"/>
              <a:sym typeface="Calibri"/>
            </a:endParaRPr>
          </a:p>
        </p:txBody>
      </p:sp>
      <p:sp>
        <p:nvSpPr>
          <p:cNvPr id="130" name="Shape 130"/>
          <p:cNvSpPr txBox="1">
            <a:spLocks noGrp="1"/>
          </p:cNvSpPr>
          <p:nvPr>
            <p:ph type="body" idx="1"/>
          </p:nvPr>
        </p:nvSpPr>
        <p:spPr>
          <a:xfrm>
            <a:off x="215154" y="865073"/>
            <a:ext cx="8670661" cy="5564875"/>
          </a:xfrm>
          <a:prstGeom prst="rect">
            <a:avLst/>
          </a:prstGeom>
          <a:noFill/>
          <a:ln>
            <a:noFill/>
          </a:ln>
        </p:spPr>
        <p:txBody>
          <a:bodyPr lIns="0" tIns="0" rIns="0" bIns="0" anchor="t" anchorCtr="0">
            <a:noAutofit/>
          </a:bodyPr>
          <a:lstStyle/>
          <a:p>
            <a:pPr marL="228600" marR="0" lvl="0" indent="-228600" algn="l" rtl="0">
              <a:lnSpc>
                <a:spcPct val="120000"/>
              </a:lnSpc>
              <a:spcBef>
                <a:spcPts val="0"/>
              </a:spcBef>
              <a:spcAft>
                <a:spcPts val="0"/>
              </a:spcAft>
              <a:buClr>
                <a:srgbClr val="0070C0"/>
              </a:buClr>
              <a:buSzPct val="100000"/>
              <a:buFont typeface="Arial"/>
              <a:buChar char="•"/>
            </a:pPr>
            <a:r>
              <a:rPr lang="en-US" sz="1800" b="1" i="0" u="none" strike="noStrike" cap="none" dirty="0" smtClean="0">
                <a:solidFill>
                  <a:srgbClr val="0070C0"/>
                </a:solidFill>
                <a:latin typeface="Arial"/>
                <a:ea typeface="Arial"/>
                <a:cs typeface="Arial"/>
                <a:sym typeface="Arial"/>
              </a:rPr>
              <a:t>Group Presentation(s) (25%)</a:t>
            </a:r>
            <a:endParaRPr lang="en-US" sz="1800" b="1" i="0" u="none" strike="noStrike" cap="none" dirty="0">
              <a:solidFill>
                <a:srgbClr val="0070C0"/>
              </a:solidFill>
              <a:latin typeface="Arial"/>
              <a:ea typeface="Arial"/>
              <a:cs typeface="Arial"/>
              <a:sym typeface="Arial"/>
            </a:endParaRPr>
          </a:p>
          <a:p>
            <a:pPr marL="673100" marR="0" lvl="0" indent="-228600" algn="l" rtl="0">
              <a:lnSpc>
                <a:spcPct val="120000"/>
              </a:lnSpc>
              <a:spcBef>
                <a:spcPts val="600"/>
              </a:spcBef>
              <a:spcAft>
                <a:spcPts val="0"/>
              </a:spcAft>
              <a:buClr>
                <a:schemeClr val="dk1"/>
              </a:buClr>
              <a:buSzPct val="100000"/>
              <a:buFont typeface="Times New Roman"/>
              <a:buChar char="•"/>
            </a:pPr>
            <a:r>
              <a:rPr lang="en-US" sz="1600" b="0" i="0" u="none" strike="noStrike" cap="none" dirty="0">
                <a:solidFill>
                  <a:schemeClr val="dk1"/>
                </a:solidFill>
                <a:latin typeface="Arial"/>
                <a:ea typeface="Arial"/>
                <a:cs typeface="Arial"/>
                <a:sym typeface="Arial"/>
              </a:rPr>
              <a:t>Students are required to give two presentations. The first is a class-topic presentation of interesting points from class readings. The second is a project presentation in Class 14, where students present on any topic related to the course. </a:t>
            </a:r>
          </a:p>
          <a:p>
            <a:pPr marL="673100" marR="0" lvl="0" indent="-228600" algn="l" rtl="0">
              <a:lnSpc>
                <a:spcPct val="120000"/>
              </a:lnSpc>
              <a:spcBef>
                <a:spcPts val="0"/>
              </a:spcBef>
              <a:spcAft>
                <a:spcPts val="0"/>
              </a:spcAft>
              <a:buClr>
                <a:schemeClr val="dk1"/>
              </a:buClr>
              <a:buSzPct val="100000"/>
              <a:buFont typeface="Times New Roman"/>
              <a:buChar char="•"/>
            </a:pPr>
            <a:r>
              <a:rPr lang="en-US" sz="1600" b="0" i="0" u="none" strike="noStrike" cap="none" dirty="0">
                <a:solidFill>
                  <a:schemeClr val="dk1"/>
                </a:solidFill>
                <a:latin typeface="Arial"/>
                <a:ea typeface="Arial"/>
                <a:cs typeface="Arial"/>
                <a:sym typeface="Arial"/>
              </a:rPr>
              <a:t>Students are expected to choose their own topics and group members, which will be determined in Class 2. Further information regarding the presentations will be given later.</a:t>
            </a:r>
          </a:p>
          <a:p>
            <a:pPr marL="673100" marR="0" lvl="0" indent="-228600" algn="l" rtl="0">
              <a:lnSpc>
                <a:spcPct val="120000"/>
              </a:lnSpc>
              <a:spcBef>
                <a:spcPts val="0"/>
              </a:spcBef>
              <a:spcAft>
                <a:spcPts val="0"/>
              </a:spcAft>
              <a:buClr>
                <a:schemeClr val="dk1"/>
              </a:buClr>
              <a:buSzPct val="100000"/>
              <a:buFont typeface="Times New Roman"/>
              <a:buChar char="•"/>
            </a:pPr>
            <a:r>
              <a:rPr lang="en-US" sz="1600" b="0" i="0" u="none" strike="noStrike" cap="none" dirty="0">
                <a:solidFill>
                  <a:schemeClr val="dk1"/>
                </a:solidFill>
                <a:latin typeface="Arial"/>
                <a:ea typeface="Arial"/>
                <a:cs typeface="Arial"/>
                <a:sym typeface="Arial"/>
              </a:rPr>
              <a:t>Students should submit both class and project presentation PPT files at least 24 hours before the class of their presentations. </a:t>
            </a:r>
          </a:p>
          <a:p>
            <a:pPr marL="228600" marR="0" lvl="0" indent="-228600" algn="l" rtl="0">
              <a:lnSpc>
                <a:spcPct val="120000"/>
              </a:lnSpc>
              <a:spcBef>
                <a:spcPts val="1800"/>
              </a:spcBef>
              <a:spcAft>
                <a:spcPts val="0"/>
              </a:spcAft>
              <a:buClr>
                <a:srgbClr val="0070C0"/>
              </a:buClr>
              <a:buSzPct val="100000"/>
              <a:buFont typeface="Arial"/>
              <a:buChar char="•"/>
            </a:pPr>
            <a:r>
              <a:rPr lang="en-US" sz="1800" b="1" i="0" u="none" strike="noStrike" cap="none" dirty="0">
                <a:solidFill>
                  <a:srgbClr val="0070C0"/>
                </a:solidFill>
                <a:latin typeface="Arial"/>
                <a:ea typeface="Arial"/>
                <a:cs typeface="Arial"/>
                <a:sym typeface="Arial"/>
              </a:rPr>
              <a:t>Final exam (</a:t>
            </a:r>
            <a:r>
              <a:rPr lang="en-US" sz="1800" b="1" i="0" u="none" strike="noStrike" cap="none" dirty="0" smtClean="0">
                <a:solidFill>
                  <a:srgbClr val="0070C0"/>
                </a:solidFill>
                <a:latin typeface="Arial"/>
                <a:ea typeface="Arial"/>
                <a:cs typeface="Arial"/>
                <a:sym typeface="Arial"/>
              </a:rPr>
              <a:t>25%)</a:t>
            </a:r>
            <a:endParaRPr lang="en-US" sz="1800" b="1" i="0" u="none" strike="noStrike" cap="none" dirty="0">
              <a:solidFill>
                <a:srgbClr val="0070C0"/>
              </a:solidFill>
              <a:latin typeface="Arial"/>
              <a:ea typeface="Arial"/>
              <a:cs typeface="Arial"/>
              <a:sym typeface="Arial"/>
            </a:endParaRPr>
          </a:p>
          <a:p>
            <a:pPr marL="631825" marR="0" lvl="0" indent="-276225" algn="just" rtl="0">
              <a:lnSpc>
                <a:spcPct val="120000"/>
              </a:lnSpc>
              <a:spcBef>
                <a:spcPts val="600"/>
              </a:spcBef>
              <a:spcAft>
                <a:spcPts val="0"/>
              </a:spcAft>
              <a:buClr>
                <a:schemeClr val="dk1"/>
              </a:buClr>
              <a:buSzPct val="100000"/>
              <a:buFont typeface="Times New Roman"/>
              <a:buChar char="•"/>
            </a:pPr>
            <a:r>
              <a:rPr lang="en-US" sz="1600" b="0" i="0" u="none" strike="noStrike" cap="none" dirty="0">
                <a:solidFill>
                  <a:schemeClr val="dk1"/>
                </a:solidFill>
                <a:latin typeface="Arial"/>
                <a:ea typeface="Arial"/>
                <a:cs typeface="Arial"/>
                <a:sym typeface="Arial"/>
              </a:rPr>
              <a:t>It will take two hours with open books and notes in the last class (Class 15).</a:t>
            </a:r>
          </a:p>
          <a:p>
            <a:pPr marL="631825" marR="0" lvl="0" indent="-276225" algn="just" rtl="0">
              <a:lnSpc>
                <a:spcPct val="120000"/>
              </a:lnSpc>
              <a:spcBef>
                <a:spcPts val="600"/>
              </a:spcBef>
              <a:spcAft>
                <a:spcPts val="0"/>
              </a:spcAft>
              <a:buClr>
                <a:schemeClr val="dk1"/>
              </a:buClr>
              <a:buSzPct val="100000"/>
              <a:buFont typeface="Times New Roman"/>
              <a:buNone/>
            </a:pPr>
            <a:endParaRPr sz="1600" b="0" i="0" u="none" strike="noStrike" cap="none" dirty="0">
              <a:solidFill>
                <a:schemeClr val="dk1"/>
              </a:solidFill>
              <a:latin typeface="Arial"/>
              <a:ea typeface="Arial"/>
              <a:cs typeface="Arial"/>
              <a:sym typeface="Arial"/>
            </a:endParaRPr>
          </a:p>
          <a:p>
            <a:pPr marL="631825" marR="0" lvl="0" indent="-276225" algn="just" rtl="0">
              <a:lnSpc>
                <a:spcPct val="120000"/>
              </a:lnSpc>
              <a:spcBef>
                <a:spcPts val="0"/>
              </a:spcBef>
              <a:buClr>
                <a:schemeClr val="dk1"/>
              </a:buClr>
              <a:buSzPct val="100000"/>
              <a:buFont typeface="Times New Roman"/>
              <a:buNone/>
            </a:pPr>
            <a:endParaRPr sz="1600" b="0" i="1" u="none" strike="noStrike" cap="none" dirty="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87561" y="94310"/>
            <a:ext cx="8670661" cy="462578"/>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en-US" sz="2400" b="0" i="0" u="none" strike="noStrike" cap="none">
                <a:solidFill>
                  <a:schemeClr val="dk1"/>
                </a:solidFill>
                <a:latin typeface="Arial"/>
                <a:ea typeface="Arial"/>
                <a:cs typeface="Arial"/>
                <a:sym typeface="Arial"/>
              </a:rPr>
              <a:t>Course Materials</a:t>
            </a:r>
          </a:p>
        </p:txBody>
      </p:sp>
      <p:sp>
        <p:nvSpPr>
          <p:cNvPr id="137" name="Shape 137"/>
          <p:cNvSpPr txBox="1">
            <a:spLocks noGrp="1"/>
          </p:cNvSpPr>
          <p:nvPr>
            <p:ph type="body" idx="1"/>
          </p:nvPr>
        </p:nvSpPr>
        <p:spPr>
          <a:xfrm>
            <a:off x="311410" y="865073"/>
            <a:ext cx="8543070" cy="5564875"/>
          </a:xfrm>
          <a:prstGeom prst="rect">
            <a:avLst/>
          </a:prstGeom>
          <a:noFill/>
          <a:ln>
            <a:noFill/>
          </a:ln>
        </p:spPr>
        <p:txBody>
          <a:bodyPr lIns="0" tIns="0" rIns="0" bIns="0" anchor="t" anchorCtr="0">
            <a:noAutofit/>
          </a:bodyPr>
          <a:lstStyle/>
          <a:p>
            <a:pPr marL="342900" marR="0" lvl="1" indent="-342900" algn="just" rtl="0">
              <a:lnSpc>
                <a:spcPct val="100000"/>
              </a:lnSpc>
              <a:spcBef>
                <a:spcPts val="0"/>
              </a:spcBef>
              <a:spcAft>
                <a:spcPts val="0"/>
              </a:spcAft>
              <a:buClr>
                <a:schemeClr val="dk1"/>
              </a:buClr>
              <a:buSzPct val="100000"/>
              <a:buFont typeface="Arial"/>
              <a:buChar char="•"/>
            </a:pPr>
            <a:r>
              <a:rPr lang="en-US" sz="1800" b="0" i="0" u="none" strike="noStrike" cap="none" dirty="0">
                <a:solidFill>
                  <a:schemeClr val="dk1"/>
                </a:solidFill>
                <a:latin typeface="Arial"/>
                <a:ea typeface="Arial"/>
                <a:cs typeface="Arial"/>
                <a:sym typeface="Arial"/>
              </a:rPr>
              <a:t>Textbook </a:t>
            </a:r>
          </a:p>
          <a:p>
            <a:pPr marL="722313" marR="0" lvl="1" indent="-354013" algn="just" rtl="0">
              <a:lnSpc>
                <a:spcPct val="100000"/>
              </a:lnSpc>
              <a:spcBef>
                <a:spcPts val="500"/>
              </a:spcBef>
              <a:spcAft>
                <a:spcPts val="0"/>
              </a:spcAft>
              <a:buClr>
                <a:schemeClr val="dk1"/>
              </a:buClr>
              <a:buSzPct val="100000"/>
              <a:buFont typeface="Times New Roman"/>
              <a:buChar char="•"/>
            </a:pPr>
            <a:r>
              <a:rPr lang="en-US" sz="1800" b="0" i="0" u="none" strike="noStrike" cap="none" dirty="0">
                <a:solidFill>
                  <a:schemeClr val="dk1"/>
                </a:solidFill>
                <a:latin typeface="Arial"/>
                <a:ea typeface="Arial"/>
                <a:cs typeface="Arial"/>
                <a:sym typeface="Arial"/>
              </a:rPr>
              <a:t>Moon, Hwy-Chang. 2016. Foreign Direct Investment: A Global Perspective. Singapore: World Scientific. </a:t>
            </a:r>
          </a:p>
          <a:p>
            <a:pPr marL="722313" marR="0" lvl="1" indent="-354013" algn="just" rtl="0">
              <a:lnSpc>
                <a:spcPct val="100000"/>
              </a:lnSpc>
              <a:spcBef>
                <a:spcPts val="500"/>
              </a:spcBef>
              <a:spcAft>
                <a:spcPts val="0"/>
              </a:spcAft>
              <a:buClr>
                <a:schemeClr val="dk1"/>
              </a:buClr>
              <a:buSzPct val="100000"/>
              <a:buFont typeface="Times New Roman"/>
              <a:buChar char="•"/>
            </a:pPr>
            <a:r>
              <a:rPr lang="en-US" sz="1800" b="0" i="0" u="none" strike="noStrike" cap="none" dirty="0">
                <a:solidFill>
                  <a:schemeClr val="dk1"/>
                </a:solidFill>
                <a:latin typeface="Arial"/>
                <a:ea typeface="Arial"/>
                <a:cs typeface="Arial"/>
                <a:sym typeface="Arial"/>
              </a:rPr>
              <a:t>Students can purchase the book on the website of </a:t>
            </a:r>
            <a:r>
              <a:rPr lang="en-US" sz="1800" b="0" i="0" u="none" strike="noStrike" cap="none" dirty="0" err="1">
                <a:solidFill>
                  <a:schemeClr val="dk1"/>
                </a:solidFill>
                <a:latin typeface="Arial"/>
                <a:ea typeface="Arial"/>
                <a:cs typeface="Arial"/>
                <a:sym typeface="Arial"/>
              </a:rPr>
              <a:t>ShinBook</a:t>
            </a:r>
            <a:r>
              <a:rPr lang="en-US" sz="1800" b="0" i="0" u="none" strike="noStrike" cap="none" dirty="0">
                <a:solidFill>
                  <a:schemeClr val="dk1"/>
                </a:solidFill>
                <a:latin typeface="Arial"/>
                <a:ea typeface="Arial"/>
                <a:cs typeface="Arial"/>
                <a:sym typeface="Arial"/>
              </a:rPr>
              <a:t> (</a:t>
            </a:r>
            <a:r>
              <a:rPr lang="en-US" sz="1800" b="0" i="0" u="sng" strike="noStrike" cap="none" dirty="0">
                <a:solidFill>
                  <a:schemeClr val="hlink"/>
                </a:solidFill>
                <a:latin typeface="Arial"/>
                <a:ea typeface="Arial"/>
                <a:cs typeface="Arial"/>
                <a:sym typeface="Arial"/>
                <a:hlinkClick r:id="rId3"/>
              </a:rPr>
              <a:t>www.shinbook.com</a:t>
            </a:r>
            <a:r>
              <a:rPr lang="en-US" sz="1800" b="0" i="0" u="none" strike="noStrike" cap="none" dirty="0">
                <a:solidFill>
                  <a:schemeClr val="dk1"/>
                </a:solidFill>
                <a:latin typeface="Arial"/>
                <a:ea typeface="Arial"/>
                <a:cs typeface="Arial"/>
                <a:sym typeface="Arial"/>
              </a:rPr>
              <a:t>), the local bookseller of the publisher, with a special discount.</a:t>
            </a:r>
          </a:p>
          <a:p>
            <a:pPr marL="342900" marR="0" lvl="1" indent="-342900" algn="just" rtl="0">
              <a:lnSpc>
                <a:spcPct val="100000"/>
              </a:lnSpc>
              <a:spcBef>
                <a:spcPts val="1200"/>
              </a:spcBef>
              <a:spcAft>
                <a:spcPts val="0"/>
              </a:spcAft>
              <a:buClr>
                <a:schemeClr val="dk1"/>
              </a:buClr>
              <a:buSzPct val="100000"/>
              <a:buFont typeface="Arial"/>
              <a:buChar char="•"/>
            </a:pPr>
            <a:r>
              <a:rPr lang="en-US" sz="1800" b="0" i="0" u="none" strike="noStrike" cap="none" dirty="0">
                <a:solidFill>
                  <a:schemeClr val="dk1"/>
                </a:solidFill>
                <a:latin typeface="Arial"/>
                <a:ea typeface="Arial"/>
                <a:cs typeface="Arial"/>
                <a:sym typeface="Arial"/>
              </a:rPr>
              <a:t>Other readings can be downloaded via the SNU ETL website (etl.snu.ac.kr) or will be distributed before classes.</a:t>
            </a:r>
          </a:p>
          <a:p>
            <a:pPr marL="342900" marR="0" lvl="1" indent="-342900" algn="just" rtl="0">
              <a:lnSpc>
                <a:spcPct val="100000"/>
              </a:lnSpc>
              <a:spcBef>
                <a:spcPts val="1200"/>
              </a:spcBef>
              <a:spcAft>
                <a:spcPts val="0"/>
              </a:spcAft>
              <a:buClr>
                <a:schemeClr val="dk1"/>
              </a:buClr>
              <a:buSzPct val="100000"/>
              <a:buFont typeface="Arial"/>
              <a:buChar char="•"/>
            </a:pPr>
            <a:r>
              <a:rPr lang="en-US" sz="1800" b="0" i="0" u="none" strike="noStrike" cap="none" dirty="0">
                <a:solidFill>
                  <a:schemeClr val="dk1"/>
                </a:solidFill>
                <a:latin typeface="Arial"/>
                <a:ea typeface="Arial"/>
                <a:cs typeface="Arial"/>
                <a:sym typeface="Arial"/>
              </a:rPr>
              <a:t>Students should read the materials before class, so class meetings can be used for discussion rather than by straight lecture. </a:t>
            </a:r>
          </a:p>
          <a:p>
            <a:pPr marL="522288" marR="0" lvl="1" indent="-65087" algn="l" rtl="0">
              <a:lnSpc>
                <a:spcPct val="100000"/>
              </a:lnSpc>
              <a:spcBef>
                <a:spcPts val="5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a:p>
            <a:pPr marL="228600" marR="0" lvl="0" indent="-228600" algn="l" rtl="0">
              <a:lnSpc>
                <a:spcPct val="100000"/>
              </a:lnSpc>
              <a:spcBef>
                <a:spcPts val="1000"/>
              </a:spcBef>
              <a:buClr>
                <a:schemeClr val="dk1"/>
              </a:buClr>
              <a:buSzPct val="100000"/>
              <a:buFont typeface="Arial"/>
              <a:buNone/>
            </a:pPr>
            <a:endParaRPr sz="1800" b="0" i="0" u="none" strike="noStrike" cap="none" dirty="0">
              <a:solidFill>
                <a:srgbClr val="008080"/>
              </a:solidFill>
              <a:latin typeface="Arial"/>
              <a:ea typeface="Arial"/>
              <a:cs typeface="Arial"/>
              <a:sym typeface="Arial"/>
            </a:endParaRPr>
          </a:p>
        </p:txBody>
      </p:sp>
      <p:sp>
        <p:nvSpPr>
          <p:cNvPr id="138" name="Shape 138"/>
          <p:cNvSpPr txBox="1">
            <a:spLocks noGrp="1"/>
          </p:cNvSpPr>
          <p:nvPr>
            <p:ph type="sldNum" idx="12"/>
          </p:nvPr>
        </p:nvSpPr>
        <p:spPr>
          <a:xfrm>
            <a:off x="6966639" y="6452044"/>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Calibri"/>
                <a:ea typeface="Calibri"/>
                <a:cs typeface="Calibri"/>
                <a:sym typeface="Calibri"/>
              </a:rPr>
              <a:t>6</a:t>
            </a:fld>
            <a:endParaRPr lang="en-US" sz="1200" b="1" i="0" u="none" strike="noStrike" cap="none">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87561" y="94310"/>
            <a:ext cx="8670661" cy="462578"/>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en-US" sz="2400" b="0" i="0" u="none" strike="noStrike" cap="none">
                <a:solidFill>
                  <a:schemeClr val="dk1"/>
                </a:solidFill>
                <a:latin typeface="Arial"/>
                <a:ea typeface="Arial"/>
                <a:cs typeface="Arial"/>
                <a:sym typeface="Arial"/>
              </a:rPr>
              <a:t>Class Schedule (1)</a:t>
            </a:r>
          </a:p>
        </p:txBody>
      </p:sp>
      <p:sp>
        <p:nvSpPr>
          <p:cNvPr id="145" name="Shape 145"/>
          <p:cNvSpPr txBox="1">
            <a:spLocks noGrp="1"/>
          </p:cNvSpPr>
          <p:nvPr>
            <p:ph type="body" idx="1"/>
          </p:nvPr>
        </p:nvSpPr>
        <p:spPr>
          <a:xfrm>
            <a:off x="215154" y="865073"/>
            <a:ext cx="8808885" cy="5564875"/>
          </a:xfrm>
          <a:prstGeom prst="rect">
            <a:avLst/>
          </a:prstGeom>
          <a:noFill/>
          <a:ln>
            <a:noFill/>
          </a:ln>
        </p:spPr>
        <p:txBody>
          <a:bodyPr lIns="91425" tIns="45700" rIns="91425" bIns="45700" anchor="t" anchorCtr="0">
            <a:noAutofit/>
          </a:bodyPr>
          <a:lstStyle/>
          <a:p>
            <a:pPr marL="228600" marR="0" lvl="0" indent="-228600" algn="l" rtl="0">
              <a:lnSpc>
                <a:spcPct val="100000"/>
              </a:lnSpc>
              <a:spcBef>
                <a:spcPts val="0"/>
              </a:spcBef>
              <a:spcAft>
                <a:spcPts val="0"/>
              </a:spcAft>
              <a:buClr>
                <a:srgbClr val="3333CC"/>
              </a:buClr>
              <a:buSzPct val="100000"/>
              <a:buFont typeface="Arial"/>
              <a:buChar char="•"/>
            </a:pPr>
            <a:r>
              <a:rPr lang="en-US" sz="1400" b="0" i="0" u="none" strike="noStrike" cap="none" dirty="0">
                <a:solidFill>
                  <a:srgbClr val="3333CC"/>
                </a:solidFill>
                <a:latin typeface="Arial"/>
                <a:ea typeface="Arial"/>
                <a:cs typeface="Arial"/>
                <a:sym typeface="Arial"/>
              </a:rPr>
              <a:t>Class 1 (Mar </a:t>
            </a:r>
            <a:r>
              <a:rPr lang="en-US" sz="1400" b="0" i="0" u="none" strike="noStrike" cap="none" dirty="0" smtClean="0">
                <a:solidFill>
                  <a:srgbClr val="3333CC"/>
                </a:solidFill>
                <a:latin typeface="Arial"/>
                <a:ea typeface="Arial"/>
                <a:cs typeface="Arial"/>
                <a:sym typeface="Arial"/>
              </a:rPr>
              <a:t>6) </a:t>
            </a:r>
            <a:r>
              <a:rPr lang="en-US" sz="1400" b="0" i="0" u="none" strike="noStrike" cap="none" dirty="0">
                <a:solidFill>
                  <a:srgbClr val="3333CC"/>
                </a:solidFill>
                <a:latin typeface="Arial"/>
                <a:ea typeface="Arial"/>
                <a:cs typeface="Arial"/>
                <a:sym typeface="Arial"/>
              </a:rPr>
              <a:t>Introduction</a:t>
            </a:r>
          </a:p>
          <a:p>
            <a:pPr marL="685800" marR="0" lvl="1" indent="-228600"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Course guideline</a:t>
            </a:r>
          </a:p>
          <a:p>
            <a:pPr marL="685800" marR="0" lvl="1" indent="-228600"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Important issues of FDI</a:t>
            </a:r>
          </a:p>
          <a:p>
            <a:pPr marL="228600" marR="0" lvl="0" indent="-228600" algn="l" rtl="0">
              <a:lnSpc>
                <a:spcPct val="100000"/>
              </a:lnSpc>
              <a:spcBef>
                <a:spcPts val="0"/>
              </a:spcBef>
              <a:spcAft>
                <a:spcPts val="0"/>
              </a:spcAft>
              <a:buClr>
                <a:schemeClr val="dk1"/>
              </a:buClr>
              <a:buSzPct val="100000"/>
              <a:buFont typeface="Arial"/>
              <a:buNone/>
            </a:pPr>
            <a:endParaRPr sz="1400" b="0" i="0" u="none" strike="noStrike" cap="none" dirty="0">
              <a:solidFill>
                <a:srgbClr val="3333CC"/>
              </a:solidFill>
              <a:latin typeface="Arial"/>
              <a:ea typeface="Arial"/>
              <a:cs typeface="Arial"/>
              <a:sym typeface="Arial"/>
            </a:endParaRPr>
          </a:p>
          <a:p>
            <a:pPr marL="228600" marR="0" lvl="0" indent="-228600" algn="l" rtl="0">
              <a:lnSpc>
                <a:spcPct val="100000"/>
              </a:lnSpc>
              <a:spcBef>
                <a:spcPts val="0"/>
              </a:spcBef>
              <a:spcAft>
                <a:spcPts val="0"/>
              </a:spcAft>
              <a:buClr>
                <a:srgbClr val="3333CC"/>
              </a:buClr>
              <a:buSzPct val="100000"/>
              <a:buFont typeface="Arial"/>
              <a:buChar char="•"/>
            </a:pPr>
            <a:r>
              <a:rPr lang="en-US" sz="1400" b="0" i="0" u="none" strike="noStrike" cap="none" dirty="0">
                <a:solidFill>
                  <a:srgbClr val="3333CC"/>
                </a:solidFill>
                <a:latin typeface="Arial"/>
                <a:ea typeface="Arial"/>
                <a:cs typeface="Arial"/>
                <a:sym typeface="Arial"/>
              </a:rPr>
              <a:t>Class 2 (Mar </a:t>
            </a:r>
            <a:r>
              <a:rPr lang="en-US" sz="1400" b="0" i="0" u="none" strike="noStrike" cap="none" dirty="0" smtClean="0">
                <a:solidFill>
                  <a:srgbClr val="3333CC"/>
                </a:solidFill>
                <a:latin typeface="Arial"/>
                <a:ea typeface="Arial"/>
                <a:cs typeface="Arial"/>
                <a:sym typeface="Arial"/>
              </a:rPr>
              <a:t>13) </a:t>
            </a:r>
            <a:r>
              <a:rPr lang="en-US" sz="1400" b="0" i="0" u="none" strike="noStrike" cap="none" dirty="0">
                <a:solidFill>
                  <a:srgbClr val="3333CC"/>
                </a:solidFill>
                <a:latin typeface="Arial"/>
                <a:ea typeface="Arial"/>
                <a:cs typeface="Arial"/>
                <a:sym typeface="Arial"/>
              </a:rPr>
              <a:t>FDI as a Means of Global Strategy</a:t>
            </a:r>
          </a:p>
          <a:p>
            <a:pPr marL="685800" marR="0" lvl="1" indent="-228600"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Friedman, T. L. 2012. Made in the World. </a:t>
            </a:r>
            <a:r>
              <a:rPr lang="en-US" sz="1400" b="0" i="1" u="none" strike="noStrike" cap="none" dirty="0">
                <a:solidFill>
                  <a:schemeClr val="dk1"/>
                </a:solidFill>
                <a:latin typeface="Arial"/>
                <a:ea typeface="Arial"/>
                <a:cs typeface="Arial"/>
                <a:sym typeface="Arial"/>
              </a:rPr>
              <a:t>New York Times</a:t>
            </a:r>
            <a:r>
              <a:rPr lang="en-US" sz="1400" b="0" i="0" u="none" strike="noStrike" cap="none" dirty="0">
                <a:solidFill>
                  <a:schemeClr val="dk1"/>
                </a:solidFill>
                <a:latin typeface="Arial"/>
                <a:ea typeface="Arial"/>
                <a:cs typeface="Arial"/>
                <a:sym typeface="Arial"/>
              </a:rPr>
              <a:t>, January 28</a:t>
            </a:r>
            <a:r>
              <a:rPr lang="en-US" sz="1400" b="0" i="0" u="none" strike="noStrike" cap="none" baseline="30000" dirty="0">
                <a:solidFill>
                  <a:schemeClr val="dk1"/>
                </a:solidFill>
                <a:latin typeface="Arial"/>
                <a:ea typeface="Arial"/>
                <a:cs typeface="Arial"/>
                <a:sym typeface="Arial"/>
              </a:rPr>
              <a:t>th</a:t>
            </a:r>
            <a:r>
              <a:rPr lang="en-US" sz="1400" b="0" i="0" u="none" strike="noStrike" cap="none" dirty="0">
                <a:solidFill>
                  <a:schemeClr val="dk1"/>
                </a:solidFill>
                <a:latin typeface="Arial"/>
                <a:ea typeface="Arial"/>
                <a:cs typeface="Arial"/>
                <a:sym typeface="Arial"/>
              </a:rPr>
              <a:t>.</a:t>
            </a:r>
          </a:p>
          <a:p>
            <a:pPr marL="685800" marR="0" lvl="1" indent="-228600"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Case study: Bata Shoes (Film: One Man's Multinational)</a:t>
            </a:r>
          </a:p>
          <a:p>
            <a:pPr marL="685800" marR="0" lvl="1" indent="-228600"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One page c.v. with photo</a:t>
            </a:r>
          </a:p>
          <a:p>
            <a:pPr marL="685800" marR="0" lvl="1" indent="-228600" algn="l" rtl="0">
              <a:lnSpc>
                <a:spcPct val="100000"/>
              </a:lnSpc>
              <a:spcBef>
                <a:spcPts val="0"/>
              </a:spcBef>
              <a:spcAft>
                <a:spcPts val="0"/>
              </a:spcAft>
              <a:buClr>
                <a:schemeClr val="dk1"/>
              </a:buClr>
              <a:buSzPct val="100000"/>
              <a:buFont typeface="Times New Roman"/>
              <a:buChar char="-"/>
            </a:pPr>
            <a:r>
              <a:rPr lang="en-US" sz="1400" dirty="0"/>
              <a:t>G</a:t>
            </a:r>
            <a:r>
              <a:rPr lang="en-US" sz="1400" b="0" i="0" u="none" strike="noStrike" cap="none" dirty="0" smtClean="0">
                <a:solidFill>
                  <a:schemeClr val="dk1"/>
                </a:solidFill>
                <a:latin typeface="Arial"/>
                <a:ea typeface="Arial"/>
                <a:cs typeface="Arial"/>
                <a:sym typeface="Arial"/>
              </a:rPr>
              <a:t>roups </a:t>
            </a:r>
            <a:r>
              <a:rPr lang="en-US" sz="1400" b="0" i="0" u="none" strike="noStrike" cap="none" dirty="0">
                <a:solidFill>
                  <a:schemeClr val="dk1"/>
                </a:solidFill>
                <a:latin typeface="Arial"/>
                <a:ea typeface="Arial"/>
                <a:cs typeface="Arial"/>
                <a:sym typeface="Arial"/>
              </a:rPr>
              <a:t>will be formed for group project and presentation of class articles.</a:t>
            </a:r>
          </a:p>
          <a:p>
            <a:pPr marL="228600" marR="0" lvl="0" indent="-228600" algn="l" rtl="0">
              <a:lnSpc>
                <a:spcPct val="100000"/>
              </a:lnSpc>
              <a:spcBef>
                <a:spcPts val="0"/>
              </a:spcBef>
              <a:spcAft>
                <a:spcPts val="0"/>
              </a:spcAft>
              <a:buClr>
                <a:schemeClr val="dk1"/>
              </a:buClr>
              <a:buSzPct val="100000"/>
              <a:buFont typeface="Arial"/>
              <a:buNone/>
            </a:pPr>
            <a:endParaRPr sz="1400" b="0" i="0" u="none" strike="noStrike" cap="none" dirty="0">
              <a:solidFill>
                <a:srgbClr val="3333CC"/>
              </a:solidFill>
              <a:latin typeface="Arial"/>
              <a:ea typeface="Arial"/>
              <a:cs typeface="Arial"/>
              <a:sym typeface="Arial"/>
            </a:endParaRPr>
          </a:p>
          <a:p>
            <a:pPr marL="228600" marR="0" lvl="0" indent="-228600" algn="l" rtl="0">
              <a:lnSpc>
                <a:spcPct val="100000"/>
              </a:lnSpc>
              <a:spcBef>
                <a:spcPts val="0"/>
              </a:spcBef>
              <a:spcAft>
                <a:spcPts val="0"/>
              </a:spcAft>
              <a:buClr>
                <a:srgbClr val="3333CC"/>
              </a:buClr>
              <a:buSzPct val="100000"/>
              <a:buFont typeface="Arial"/>
              <a:buChar char="•"/>
            </a:pPr>
            <a:r>
              <a:rPr lang="en-US" sz="1400" b="0" i="0" u="none" strike="noStrike" cap="none" dirty="0">
                <a:solidFill>
                  <a:srgbClr val="3333CC"/>
                </a:solidFill>
                <a:latin typeface="Arial"/>
                <a:ea typeface="Arial"/>
                <a:cs typeface="Arial"/>
                <a:sym typeface="Arial"/>
              </a:rPr>
              <a:t>Class 3 (Mar </a:t>
            </a:r>
            <a:r>
              <a:rPr lang="en-US" sz="1400" b="0" i="0" u="none" strike="noStrike" cap="none" dirty="0" smtClean="0">
                <a:solidFill>
                  <a:srgbClr val="3333CC"/>
                </a:solidFill>
                <a:latin typeface="Arial"/>
                <a:ea typeface="Arial"/>
                <a:cs typeface="Arial"/>
                <a:sym typeface="Arial"/>
              </a:rPr>
              <a:t>20) </a:t>
            </a:r>
            <a:r>
              <a:rPr lang="en-US" sz="1400" b="0" i="0" u="none" strike="noStrike" cap="none" dirty="0">
                <a:solidFill>
                  <a:srgbClr val="3333CC"/>
                </a:solidFill>
                <a:latin typeface="Arial"/>
                <a:ea typeface="Arial"/>
                <a:cs typeface="Arial"/>
                <a:sym typeface="Arial"/>
              </a:rPr>
              <a:t>International Players: From Western Multinationals to Global </a:t>
            </a:r>
            <a:r>
              <a:rPr lang="en-US" sz="1400" b="0" i="0" u="none" strike="noStrike" cap="none" dirty="0" smtClean="0">
                <a:solidFill>
                  <a:srgbClr val="3333CC"/>
                </a:solidFill>
                <a:latin typeface="Arial"/>
                <a:ea typeface="Arial"/>
                <a:cs typeface="Arial"/>
                <a:sym typeface="Arial"/>
              </a:rPr>
              <a:t>Firms</a:t>
            </a:r>
            <a:endParaRPr lang="en-US" sz="1400" b="0" i="0" u="none" strike="noStrike" cap="none" dirty="0">
              <a:solidFill>
                <a:srgbClr val="FF0000"/>
              </a:solidFill>
              <a:latin typeface="Arial"/>
              <a:ea typeface="Arial"/>
              <a:cs typeface="Arial"/>
              <a:sym typeface="Arial"/>
            </a:endParaRP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Textbook, Chapter 1 (Changing nature of firms and business landscapes)</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Reich, R. B. 1990. Who Is Us? </a:t>
            </a:r>
            <a:r>
              <a:rPr lang="en-US" sz="1400" b="0" i="1" u="none" strike="noStrike" cap="none" dirty="0">
                <a:solidFill>
                  <a:schemeClr val="dk1"/>
                </a:solidFill>
                <a:latin typeface="Arial"/>
                <a:ea typeface="Arial"/>
                <a:cs typeface="Arial"/>
                <a:sym typeface="Arial"/>
              </a:rPr>
              <a:t>Harvard Business Review</a:t>
            </a:r>
            <a:r>
              <a:rPr lang="en-US" sz="1400" b="0" i="0" u="none" strike="noStrike" cap="none" dirty="0">
                <a:solidFill>
                  <a:schemeClr val="dk1"/>
                </a:solidFill>
                <a:latin typeface="Arial"/>
                <a:ea typeface="Arial"/>
                <a:cs typeface="Arial"/>
                <a:sym typeface="Arial"/>
              </a:rPr>
              <a:t>, 68(1): 53-64.</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Economist. 2014. A World to Conquer. May 31</a:t>
            </a:r>
            <a:r>
              <a:rPr lang="en-US" sz="1400" b="0" i="0" u="none" strike="noStrike" cap="none" baseline="30000" dirty="0">
                <a:solidFill>
                  <a:schemeClr val="dk1"/>
                </a:solidFill>
                <a:latin typeface="Arial"/>
                <a:ea typeface="Arial"/>
                <a:cs typeface="Arial"/>
                <a:sym typeface="Arial"/>
              </a:rPr>
              <a:t>st</a:t>
            </a:r>
            <a:r>
              <a:rPr lang="en-US" sz="1400" b="0" i="0" u="none" strike="noStrike" cap="none" dirty="0">
                <a:solidFill>
                  <a:schemeClr val="dk1"/>
                </a:solidFill>
                <a:latin typeface="Arial"/>
                <a:ea typeface="Arial"/>
                <a:cs typeface="Arial"/>
                <a:sym typeface="Arial"/>
              </a:rPr>
              <a:t>. </a:t>
            </a:r>
          </a:p>
          <a:p>
            <a:pPr marL="228600" marR="0" lvl="0" indent="-228600" algn="l" rtl="0">
              <a:lnSpc>
                <a:spcPct val="100000"/>
              </a:lnSpc>
              <a:spcBef>
                <a:spcPts val="0"/>
              </a:spcBef>
              <a:spcAft>
                <a:spcPts val="0"/>
              </a:spcAft>
              <a:buClr>
                <a:schemeClr val="dk1"/>
              </a:buClr>
              <a:buSzPct val="100000"/>
              <a:buFont typeface="Arial"/>
              <a:buNone/>
            </a:pPr>
            <a:endParaRPr sz="1400" b="0" i="0" u="none" strike="noStrike" cap="none" dirty="0">
              <a:solidFill>
                <a:srgbClr val="3333CC"/>
              </a:solidFill>
              <a:latin typeface="Arial"/>
              <a:ea typeface="Arial"/>
              <a:cs typeface="Arial"/>
              <a:sym typeface="Arial"/>
            </a:endParaRPr>
          </a:p>
          <a:p>
            <a:pPr marL="228600" marR="0" lvl="0" indent="-228600" algn="l" rtl="0">
              <a:lnSpc>
                <a:spcPct val="100000"/>
              </a:lnSpc>
              <a:spcBef>
                <a:spcPts val="0"/>
              </a:spcBef>
              <a:spcAft>
                <a:spcPts val="0"/>
              </a:spcAft>
              <a:buClr>
                <a:srgbClr val="3333CC"/>
              </a:buClr>
              <a:buSzPct val="100000"/>
              <a:buFont typeface="Arial"/>
              <a:buChar char="•"/>
            </a:pPr>
            <a:r>
              <a:rPr lang="en-US" sz="1400" b="0" i="0" u="none" strike="noStrike" cap="none" dirty="0">
                <a:solidFill>
                  <a:srgbClr val="3333CC"/>
                </a:solidFill>
                <a:latin typeface="Arial"/>
                <a:ea typeface="Arial"/>
                <a:cs typeface="Arial"/>
                <a:sym typeface="Arial"/>
              </a:rPr>
              <a:t>Class 4 (Mar </a:t>
            </a:r>
            <a:r>
              <a:rPr lang="en-US" sz="1400" b="0" i="0" u="none" strike="noStrike" cap="none" dirty="0" smtClean="0">
                <a:solidFill>
                  <a:srgbClr val="3333CC"/>
                </a:solidFill>
                <a:latin typeface="Arial"/>
                <a:ea typeface="Arial"/>
                <a:cs typeface="Arial"/>
                <a:sym typeface="Arial"/>
              </a:rPr>
              <a:t>27) </a:t>
            </a:r>
            <a:r>
              <a:rPr lang="en-US" sz="1400" b="0" i="0" u="none" strike="noStrike" cap="none" dirty="0">
                <a:solidFill>
                  <a:srgbClr val="3333CC"/>
                </a:solidFill>
                <a:latin typeface="Arial"/>
                <a:ea typeface="Arial"/>
                <a:cs typeface="Arial"/>
                <a:sym typeface="Arial"/>
              </a:rPr>
              <a:t>International Business Strategy: From Trade to </a:t>
            </a:r>
            <a:r>
              <a:rPr lang="en-US" sz="1400" b="0" i="0" u="none" strike="noStrike" cap="none" dirty="0" smtClean="0">
                <a:solidFill>
                  <a:srgbClr val="3333CC"/>
                </a:solidFill>
                <a:latin typeface="Arial"/>
                <a:ea typeface="Arial"/>
                <a:cs typeface="Arial"/>
                <a:sym typeface="Arial"/>
              </a:rPr>
              <a:t>FDI</a:t>
            </a:r>
            <a:endParaRPr lang="en-US" sz="1400" b="0" i="0" u="none" strike="noStrike" cap="none" dirty="0">
              <a:solidFill>
                <a:srgbClr val="FF0000"/>
              </a:solidFill>
              <a:latin typeface="Arial"/>
              <a:ea typeface="Arial"/>
              <a:cs typeface="Arial"/>
              <a:sym typeface="Arial"/>
            </a:endParaRP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Textbook, Chapter 2 (FDI and competitiveness building for firms and nations)</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Moon, H. C., Rugman, A. M., and </a:t>
            </a:r>
            <a:r>
              <a:rPr lang="en-US" sz="1400" b="0" i="0" u="none" strike="noStrike" cap="none" dirty="0" err="1">
                <a:solidFill>
                  <a:schemeClr val="dk1"/>
                </a:solidFill>
                <a:latin typeface="Arial"/>
                <a:ea typeface="Arial"/>
                <a:cs typeface="Arial"/>
                <a:sym typeface="Arial"/>
              </a:rPr>
              <a:t>Verbeke</a:t>
            </a:r>
            <a:r>
              <a:rPr lang="en-US" sz="1400" b="0" i="0" u="none" strike="noStrike" cap="none" dirty="0">
                <a:solidFill>
                  <a:schemeClr val="dk1"/>
                </a:solidFill>
                <a:latin typeface="Arial"/>
                <a:ea typeface="Arial"/>
                <a:cs typeface="Arial"/>
                <a:sym typeface="Arial"/>
              </a:rPr>
              <a:t>, A. 1998. A Generalized Double Diamond Approach to the International Competitiveness of Korea and Singapore. </a:t>
            </a:r>
            <a:r>
              <a:rPr lang="en-US" sz="1400" b="0" i="1" u="none" strike="noStrike" cap="none" dirty="0">
                <a:solidFill>
                  <a:schemeClr val="dk1"/>
                </a:solidFill>
                <a:latin typeface="Arial"/>
                <a:ea typeface="Arial"/>
                <a:cs typeface="Arial"/>
                <a:sym typeface="Arial"/>
              </a:rPr>
              <a:t>International Business Review</a:t>
            </a:r>
            <a:r>
              <a:rPr lang="en-US" sz="1400" b="0" i="0" u="none" strike="noStrike" cap="none" dirty="0">
                <a:solidFill>
                  <a:schemeClr val="dk1"/>
                </a:solidFill>
                <a:latin typeface="Arial"/>
                <a:ea typeface="Arial"/>
                <a:cs typeface="Arial"/>
                <a:sym typeface="Arial"/>
              </a:rPr>
              <a:t>, 7(2): 135-150.</a:t>
            </a:r>
          </a:p>
          <a:p>
            <a:pPr marL="719138" marR="0" lvl="0" indent="-274638" algn="l" rtl="0">
              <a:lnSpc>
                <a:spcPct val="100000"/>
              </a:lnSpc>
              <a:spcBef>
                <a:spcPts val="0"/>
              </a:spcBef>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Rosen, D. H. and </a:t>
            </a:r>
            <a:r>
              <a:rPr lang="en-US" sz="1400" b="0" i="0" u="none" strike="noStrike" cap="none" dirty="0" err="1">
                <a:solidFill>
                  <a:schemeClr val="dk1"/>
                </a:solidFill>
                <a:latin typeface="Arial"/>
                <a:ea typeface="Arial"/>
                <a:cs typeface="Arial"/>
                <a:sym typeface="Arial"/>
              </a:rPr>
              <a:t>Hanemann</a:t>
            </a:r>
            <a:r>
              <a:rPr lang="en-US" sz="1400" b="0" i="0" u="none" strike="noStrike" cap="none" dirty="0">
                <a:solidFill>
                  <a:schemeClr val="dk1"/>
                </a:solidFill>
                <a:latin typeface="Arial"/>
                <a:ea typeface="Arial"/>
                <a:cs typeface="Arial"/>
                <a:sym typeface="Arial"/>
              </a:rPr>
              <a:t>, T. 2012. The Rise in Chinese Overseas Investment and What It Means for American Businesses. </a:t>
            </a:r>
            <a:r>
              <a:rPr lang="en-US" sz="1400" b="0" i="1" u="none" strike="noStrike" cap="none" dirty="0">
                <a:solidFill>
                  <a:schemeClr val="dk1"/>
                </a:solidFill>
                <a:latin typeface="Arial"/>
                <a:ea typeface="Arial"/>
                <a:cs typeface="Arial"/>
                <a:sym typeface="Arial"/>
              </a:rPr>
              <a:t>China Business Review</a:t>
            </a:r>
            <a:r>
              <a:rPr lang="en-US" sz="1400" b="0" i="0" u="none" strike="noStrike" cap="none" dirty="0">
                <a:solidFill>
                  <a:schemeClr val="dk1"/>
                </a:solidFill>
                <a:latin typeface="Arial"/>
                <a:ea typeface="Arial"/>
                <a:cs typeface="Arial"/>
                <a:sym typeface="Arial"/>
              </a:rPr>
              <a:t>, July 1</a:t>
            </a:r>
            <a:r>
              <a:rPr lang="en-US" sz="1400" b="0" i="0" u="none" strike="noStrike" cap="none" baseline="30000" dirty="0">
                <a:solidFill>
                  <a:schemeClr val="dk1"/>
                </a:solidFill>
                <a:latin typeface="Arial"/>
                <a:ea typeface="Arial"/>
                <a:cs typeface="Arial"/>
                <a:sym typeface="Arial"/>
              </a:rPr>
              <a:t>st</a:t>
            </a:r>
            <a:r>
              <a:rPr lang="en-US" sz="1400" b="0" i="0" u="none" strike="noStrike" cap="none" dirty="0">
                <a:solidFill>
                  <a:schemeClr val="dk1"/>
                </a:solidFill>
                <a:latin typeface="Arial"/>
                <a:ea typeface="Arial"/>
                <a:cs typeface="Arial"/>
                <a:sym typeface="Arial"/>
              </a:rPr>
              <a:t>. </a:t>
            </a:r>
          </a:p>
        </p:txBody>
      </p:sp>
      <p:sp>
        <p:nvSpPr>
          <p:cNvPr id="146" name="Shape 146"/>
          <p:cNvSpPr txBox="1">
            <a:spLocks noGrp="1"/>
          </p:cNvSpPr>
          <p:nvPr>
            <p:ph type="sldNum" idx="12"/>
          </p:nvPr>
        </p:nvSpPr>
        <p:spPr>
          <a:xfrm>
            <a:off x="6966639" y="6452044"/>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Calibri"/>
                <a:ea typeface="Calibri"/>
                <a:cs typeface="Calibri"/>
                <a:sym typeface="Calibri"/>
              </a:rPr>
              <a:t>7</a:t>
            </a:fld>
            <a:endParaRPr lang="en-US" sz="1200" b="1" i="0" u="none" strike="noStrike" cap="none">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87561" y="94310"/>
            <a:ext cx="8670661" cy="462578"/>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en-US" sz="2400" b="0" i="0" u="none" strike="noStrike" cap="none">
                <a:solidFill>
                  <a:schemeClr val="dk1"/>
                </a:solidFill>
                <a:latin typeface="Arial"/>
                <a:ea typeface="Arial"/>
                <a:cs typeface="Arial"/>
                <a:sym typeface="Arial"/>
              </a:rPr>
              <a:t>Class Schedule (2)</a:t>
            </a:r>
          </a:p>
        </p:txBody>
      </p:sp>
      <p:sp>
        <p:nvSpPr>
          <p:cNvPr id="153" name="Shape 153"/>
          <p:cNvSpPr txBox="1">
            <a:spLocks noGrp="1"/>
          </p:cNvSpPr>
          <p:nvPr>
            <p:ph type="body" idx="1"/>
          </p:nvPr>
        </p:nvSpPr>
        <p:spPr>
          <a:xfrm>
            <a:off x="215154" y="865073"/>
            <a:ext cx="8670661" cy="5564875"/>
          </a:xfrm>
          <a:prstGeom prst="rect">
            <a:avLst/>
          </a:prstGeom>
          <a:noFill/>
          <a:ln>
            <a:noFill/>
          </a:ln>
        </p:spPr>
        <p:txBody>
          <a:bodyPr lIns="91425" tIns="45700" rIns="91425" bIns="45700" anchor="t" anchorCtr="0">
            <a:noAutofit/>
          </a:bodyPr>
          <a:lstStyle/>
          <a:p>
            <a:pPr lvl="0" indent="-228600">
              <a:lnSpc>
                <a:spcPct val="100000"/>
              </a:lnSpc>
              <a:spcBef>
                <a:spcPts val="0"/>
              </a:spcBef>
              <a:buClr>
                <a:srgbClr val="3333CC"/>
              </a:buClr>
            </a:pPr>
            <a:r>
              <a:rPr lang="en-US" sz="1400" b="0" i="0" u="none" strike="noStrike" cap="none" dirty="0">
                <a:solidFill>
                  <a:srgbClr val="3333CC"/>
                </a:solidFill>
                <a:latin typeface="Arial"/>
                <a:ea typeface="Arial"/>
                <a:cs typeface="Arial"/>
                <a:sym typeface="Arial"/>
              </a:rPr>
              <a:t>Class 5 </a:t>
            </a:r>
            <a:r>
              <a:rPr lang="en-US" sz="1400" b="0" i="0" u="none" strike="noStrike" cap="none" dirty="0" smtClean="0">
                <a:solidFill>
                  <a:srgbClr val="3333CC"/>
                </a:solidFill>
                <a:latin typeface="Arial"/>
                <a:ea typeface="Arial"/>
                <a:cs typeface="Arial"/>
                <a:sym typeface="Arial"/>
              </a:rPr>
              <a:t>(</a:t>
            </a:r>
            <a:r>
              <a:rPr lang="en-US" altLang="ko-KR" sz="1400" dirty="0">
                <a:solidFill>
                  <a:srgbClr val="3333CC"/>
                </a:solidFill>
              </a:rPr>
              <a:t>Apr </a:t>
            </a:r>
            <a:r>
              <a:rPr lang="en-US" altLang="ko-KR" sz="1400" dirty="0" smtClean="0">
                <a:solidFill>
                  <a:srgbClr val="3333CC"/>
                </a:solidFill>
              </a:rPr>
              <a:t>3</a:t>
            </a:r>
            <a:r>
              <a:rPr lang="en-US" sz="1400" b="0" i="0" u="none" strike="noStrike" cap="none" dirty="0" smtClean="0">
                <a:solidFill>
                  <a:srgbClr val="3333CC"/>
                </a:solidFill>
                <a:latin typeface="Arial"/>
                <a:ea typeface="Arial"/>
                <a:cs typeface="Arial"/>
                <a:sym typeface="Arial"/>
              </a:rPr>
              <a:t>) </a:t>
            </a:r>
            <a:r>
              <a:rPr lang="en-US" sz="1400" b="0" i="0" u="none" strike="noStrike" cap="none" dirty="0">
                <a:solidFill>
                  <a:srgbClr val="3333CC"/>
                </a:solidFill>
                <a:latin typeface="Arial"/>
                <a:ea typeface="Arial"/>
                <a:cs typeface="Arial"/>
                <a:sym typeface="Arial"/>
              </a:rPr>
              <a:t>The Western Perspective on FDI: From Market Failure to OLI </a:t>
            </a:r>
            <a:r>
              <a:rPr lang="en-US" sz="1400" b="0" i="0" u="none" strike="noStrike" cap="none" dirty="0" smtClean="0">
                <a:solidFill>
                  <a:srgbClr val="3333CC"/>
                </a:solidFill>
                <a:latin typeface="Arial"/>
                <a:ea typeface="Arial"/>
                <a:cs typeface="Arial"/>
                <a:sym typeface="Arial"/>
              </a:rPr>
              <a:t>Paradigm</a:t>
            </a:r>
            <a:endParaRPr lang="en-US" sz="1400" b="0" i="0" u="none" strike="noStrike" cap="none" dirty="0">
              <a:solidFill>
                <a:srgbClr val="FF0000"/>
              </a:solidFill>
              <a:latin typeface="Arial"/>
              <a:ea typeface="Arial"/>
              <a:cs typeface="Arial"/>
              <a:sym typeface="Arial"/>
            </a:endParaRP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Textbook. Chapter 3 (Conventional FDI theory mainly for explaining the FDI from developed firms)</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Moon, H. C. 2004. The Evolution of Theories of Foreign Direct Investment. </a:t>
            </a:r>
            <a:r>
              <a:rPr lang="en-US" sz="1400" b="0" i="1" u="none" strike="noStrike" cap="none" dirty="0">
                <a:solidFill>
                  <a:schemeClr val="dk1"/>
                </a:solidFill>
                <a:latin typeface="Arial"/>
                <a:ea typeface="Arial"/>
                <a:cs typeface="Arial"/>
                <a:sym typeface="Arial"/>
              </a:rPr>
              <a:t>Review of Business History, </a:t>
            </a:r>
            <a:r>
              <a:rPr lang="en-US" sz="1400" b="0" i="0" u="none" strike="noStrike" cap="none" dirty="0">
                <a:solidFill>
                  <a:schemeClr val="dk1"/>
                </a:solidFill>
                <a:latin typeface="Arial"/>
                <a:ea typeface="Arial"/>
                <a:cs typeface="Arial"/>
                <a:sym typeface="Arial"/>
              </a:rPr>
              <a:t>33: 105-126.</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Yin, W. 2015. Motivations of Chinese Outward Foreign Direct Investment: An Organizing Framework and Empirical Investigation. </a:t>
            </a:r>
            <a:r>
              <a:rPr lang="en-US" sz="1400" b="0" i="1" u="none" strike="noStrike" cap="none" dirty="0">
                <a:solidFill>
                  <a:schemeClr val="dk1"/>
                </a:solidFill>
                <a:latin typeface="Arial"/>
                <a:ea typeface="Arial"/>
                <a:cs typeface="Arial"/>
                <a:sym typeface="Arial"/>
              </a:rPr>
              <a:t>Journal of International Business and Economy</a:t>
            </a:r>
            <a:r>
              <a:rPr lang="en-US" sz="1400" b="0" i="0" u="none" strike="noStrike" cap="none" dirty="0">
                <a:solidFill>
                  <a:schemeClr val="dk1"/>
                </a:solidFill>
                <a:latin typeface="Arial"/>
                <a:ea typeface="Arial"/>
                <a:cs typeface="Arial"/>
                <a:sym typeface="Arial"/>
              </a:rPr>
              <a:t>, 16(1): 82-106.</a:t>
            </a:r>
          </a:p>
          <a:p>
            <a:pPr marL="228600" marR="0" lvl="0" indent="-228600" algn="l" rtl="0">
              <a:lnSpc>
                <a:spcPct val="100000"/>
              </a:lnSpc>
              <a:spcBef>
                <a:spcPts val="0"/>
              </a:spcBef>
              <a:spcAft>
                <a:spcPts val="0"/>
              </a:spcAft>
              <a:buClr>
                <a:schemeClr val="dk1"/>
              </a:buClr>
              <a:buSzPct val="100000"/>
              <a:buFont typeface="Arial"/>
              <a:buNone/>
            </a:pPr>
            <a:endParaRPr sz="1400" b="0" i="0" u="none" strike="noStrike" cap="none" dirty="0">
              <a:solidFill>
                <a:srgbClr val="3333CC"/>
              </a:solidFill>
              <a:latin typeface="Arial"/>
              <a:ea typeface="Arial"/>
              <a:cs typeface="Arial"/>
              <a:sym typeface="Arial"/>
            </a:endParaRPr>
          </a:p>
          <a:p>
            <a:pPr marL="228600" marR="0" lvl="0" indent="-228600" algn="l" rtl="0">
              <a:lnSpc>
                <a:spcPct val="100000"/>
              </a:lnSpc>
              <a:spcBef>
                <a:spcPts val="0"/>
              </a:spcBef>
              <a:spcAft>
                <a:spcPts val="0"/>
              </a:spcAft>
              <a:buClr>
                <a:srgbClr val="3333CC"/>
              </a:buClr>
              <a:buSzPct val="100000"/>
              <a:buFont typeface="Arial"/>
              <a:buChar char="•"/>
            </a:pPr>
            <a:r>
              <a:rPr lang="en-US" sz="1400" b="0" i="0" u="none" strike="noStrike" cap="none" dirty="0" smtClean="0">
                <a:solidFill>
                  <a:srgbClr val="3333CC"/>
                </a:solidFill>
                <a:latin typeface="Arial"/>
                <a:ea typeface="Arial"/>
                <a:cs typeface="Arial"/>
                <a:sym typeface="Arial"/>
              </a:rPr>
              <a:t>Class 6 (Apr 10) The Global Perspective on FDI: From OLI Paradigm to Imbalance Theory</a:t>
            </a:r>
            <a:r>
              <a:rPr lang="en-US" sz="1400" b="0" i="0" u="none" strike="noStrike" cap="none" dirty="0" smtClean="0">
                <a:solidFill>
                  <a:schemeClr val="dk1"/>
                </a:solidFill>
                <a:latin typeface="Arial"/>
                <a:ea typeface="Arial"/>
                <a:cs typeface="Arial"/>
                <a:sym typeface="Arial"/>
              </a:rPr>
              <a:t> </a:t>
            </a:r>
            <a:endParaRPr lang="en-US" sz="1400" b="0" i="0" u="none" strike="noStrike" cap="none" dirty="0" smtClean="0">
              <a:solidFill>
                <a:srgbClr val="FF0000"/>
              </a:solidFill>
              <a:latin typeface="Arial"/>
              <a:ea typeface="Arial"/>
              <a:cs typeface="Arial"/>
              <a:sym typeface="Arial"/>
            </a:endParaRP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smtClean="0">
                <a:solidFill>
                  <a:schemeClr val="dk1"/>
                </a:solidFill>
                <a:latin typeface="Arial"/>
                <a:ea typeface="Arial"/>
                <a:cs typeface="Arial"/>
                <a:sym typeface="Arial"/>
              </a:rPr>
              <a:t>Textbook</a:t>
            </a:r>
            <a:r>
              <a:rPr lang="en-US" sz="1400" b="0" i="0" u="none" strike="noStrike" cap="none" dirty="0">
                <a:solidFill>
                  <a:schemeClr val="dk1"/>
                </a:solidFill>
                <a:latin typeface="Arial"/>
                <a:ea typeface="Arial"/>
                <a:cs typeface="Arial"/>
                <a:sym typeface="Arial"/>
              </a:rPr>
              <a:t>. Chapter 4 (Unconventional FDI theory for better explaining the unconventional FDI from developing firms)</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Moon, H. C. and Roehl, T. W. 2001. Unconventional Foreign Direct Investment and the Imbalance Theory. </a:t>
            </a:r>
            <a:r>
              <a:rPr lang="en-US" sz="1400" b="0" i="1" u="none" strike="noStrike" cap="none" dirty="0">
                <a:solidFill>
                  <a:schemeClr val="dk1"/>
                </a:solidFill>
                <a:latin typeface="Arial"/>
                <a:ea typeface="Arial"/>
                <a:cs typeface="Arial"/>
                <a:sym typeface="Arial"/>
              </a:rPr>
              <a:t>International Business Review</a:t>
            </a:r>
            <a:r>
              <a:rPr lang="en-US" sz="1400" b="0" i="0" u="none" strike="noStrike" cap="none" dirty="0">
                <a:solidFill>
                  <a:schemeClr val="dk1"/>
                </a:solidFill>
                <a:latin typeface="Arial"/>
                <a:ea typeface="Arial"/>
                <a:cs typeface="Arial"/>
                <a:sym typeface="Arial"/>
              </a:rPr>
              <a:t>, 10(2): 197-215.</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err="1">
                <a:solidFill>
                  <a:schemeClr val="dk1"/>
                </a:solidFill>
                <a:latin typeface="Arial"/>
                <a:ea typeface="Arial"/>
                <a:cs typeface="Arial"/>
                <a:sym typeface="Arial"/>
              </a:rPr>
              <a:t>Ramamurti</a:t>
            </a:r>
            <a:r>
              <a:rPr lang="en-US" sz="1400" b="0" i="0" u="none" strike="noStrike" cap="none" dirty="0">
                <a:solidFill>
                  <a:schemeClr val="dk1"/>
                </a:solidFill>
                <a:latin typeface="Arial"/>
                <a:ea typeface="Arial"/>
                <a:cs typeface="Arial"/>
                <a:sym typeface="Arial"/>
              </a:rPr>
              <a:t>, R. 2012. What Is Really Different about Emerging Market Multinationals? </a:t>
            </a:r>
            <a:r>
              <a:rPr lang="en-US" sz="1400" b="0" i="1" u="none" strike="noStrike" cap="none" dirty="0">
                <a:solidFill>
                  <a:schemeClr val="dk1"/>
                </a:solidFill>
                <a:latin typeface="Arial"/>
                <a:ea typeface="Arial"/>
                <a:cs typeface="Arial"/>
                <a:sym typeface="Arial"/>
              </a:rPr>
              <a:t>Global Strategy Journal</a:t>
            </a:r>
            <a:r>
              <a:rPr lang="en-US" sz="1400" b="0" i="0" u="none" strike="noStrike" cap="none" dirty="0">
                <a:solidFill>
                  <a:schemeClr val="dk1"/>
                </a:solidFill>
                <a:latin typeface="Arial"/>
                <a:ea typeface="Arial"/>
                <a:cs typeface="Arial"/>
                <a:sym typeface="Arial"/>
              </a:rPr>
              <a:t>, 2: 41-47. </a:t>
            </a:r>
          </a:p>
          <a:p>
            <a:pPr marL="228600" marR="0" lvl="0" indent="-228600" algn="l" rtl="0">
              <a:lnSpc>
                <a:spcPct val="100000"/>
              </a:lnSpc>
              <a:spcBef>
                <a:spcPts val="0"/>
              </a:spcBef>
              <a:spcAft>
                <a:spcPts val="0"/>
              </a:spcAft>
              <a:buClr>
                <a:schemeClr val="dk1"/>
              </a:buClr>
              <a:buSzPct val="100000"/>
              <a:buFont typeface="Arial"/>
              <a:buNone/>
            </a:pPr>
            <a:endParaRPr sz="1400" b="0" i="0" u="none" strike="noStrike" cap="none" dirty="0">
              <a:solidFill>
                <a:srgbClr val="3333CC"/>
              </a:solidFill>
              <a:latin typeface="Arial"/>
              <a:ea typeface="Arial"/>
              <a:cs typeface="Arial"/>
              <a:sym typeface="Arial"/>
            </a:endParaRPr>
          </a:p>
          <a:p>
            <a:pPr marL="228600" marR="0" lvl="0" indent="-228600" algn="l" rtl="0">
              <a:lnSpc>
                <a:spcPct val="100000"/>
              </a:lnSpc>
              <a:spcBef>
                <a:spcPts val="0"/>
              </a:spcBef>
              <a:spcAft>
                <a:spcPts val="0"/>
              </a:spcAft>
              <a:buClr>
                <a:srgbClr val="3333CC"/>
              </a:buClr>
              <a:buSzPct val="100000"/>
              <a:buFont typeface="Arial"/>
              <a:buChar char="•"/>
            </a:pPr>
            <a:r>
              <a:rPr lang="en-US" sz="1400" b="0" i="0" u="none" strike="noStrike" cap="none" dirty="0">
                <a:solidFill>
                  <a:srgbClr val="3333CC"/>
                </a:solidFill>
                <a:latin typeface="Arial"/>
                <a:ea typeface="Arial"/>
                <a:cs typeface="Arial"/>
                <a:sym typeface="Arial"/>
              </a:rPr>
              <a:t>Class 7 (Apr </a:t>
            </a:r>
            <a:r>
              <a:rPr lang="en-US" sz="1400" b="0" i="0" u="none" strike="noStrike" cap="none" dirty="0" smtClean="0">
                <a:solidFill>
                  <a:srgbClr val="3333CC"/>
                </a:solidFill>
                <a:latin typeface="Arial"/>
                <a:ea typeface="Arial"/>
                <a:cs typeface="Arial"/>
                <a:sym typeface="Arial"/>
              </a:rPr>
              <a:t>17) </a:t>
            </a:r>
            <a:r>
              <a:rPr lang="en-US" sz="1400" b="0" i="0" u="none" strike="noStrike" cap="none" dirty="0">
                <a:solidFill>
                  <a:srgbClr val="3333CC"/>
                </a:solidFill>
                <a:latin typeface="Arial"/>
                <a:ea typeface="Arial"/>
                <a:cs typeface="Arial"/>
                <a:sym typeface="Arial"/>
              </a:rPr>
              <a:t>FDI Impacts on Country: From Negative to Positive </a:t>
            </a:r>
            <a:r>
              <a:rPr lang="en-US" sz="1400" b="0" i="0" u="none" strike="noStrike" cap="none" dirty="0" smtClean="0">
                <a:solidFill>
                  <a:srgbClr val="3333CC"/>
                </a:solidFill>
                <a:latin typeface="Arial"/>
                <a:ea typeface="Arial"/>
                <a:cs typeface="Arial"/>
                <a:sym typeface="Arial"/>
              </a:rPr>
              <a:t>Perspective</a:t>
            </a:r>
            <a:endParaRPr lang="en-US" sz="1400" b="0" i="0" u="none" strike="noStrike" cap="none" dirty="0">
              <a:solidFill>
                <a:srgbClr val="FF0000"/>
              </a:solidFill>
              <a:latin typeface="Arial"/>
              <a:ea typeface="Arial"/>
              <a:cs typeface="Arial"/>
              <a:sym typeface="Arial"/>
            </a:endParaRP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Textbook. Chapter 5 (FDI impacts on both home and host countries)</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Moon, H. C. and Bark, T. H. 2001. Asian Economic Crisis, FDI and Stabilized Economic Growth. </a:t>
            </a:r>
            <a:r>
              <a:rPr lang="en-US" sz="1400" b="0" i="1" u="none" strike="noStrike" cap="none" dirty="0">
                <a:solidFill>
                  <a:schemeClr val="dk1"/>
                </a:solidFill>
                <a:latin typeface="Arial"/>
                <a:ea typeface="Arial"/>
                <a:cs typeface="Arial"/>
                <a:sym typeface="Arial"/>
              </a:rPr>
              <a:t>Journal of International Business and Economy</a:t>
            </a:r>
            <a:r>
              <a:rPr lang="en-US" sz="1400" b="0" i="0" u="none" strike="noStrike" cap="none" dirty="0">
                <a:solidFill>
                  <a:schemeClr val="dk1"/>
                </a:solidFill>
                <a:latin typeface="Arial"/>
                <a:ea typeface="Arial"/>
                <a:cs typeface="Arial"/>
                <a:sym typeface="Arial"/>
              </a:rPr>
              <a:t>, 2(1): 39-55.</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Economist. 2015. The Irish Economy: Celtic Phoenix. Nov 19</a:t>
            </a:r>
            <a:r>
              <a:rPr lang="en-US" sz="1400" b="0" i="0" u="none" strike="noStrike" cap="none" baseline="30000" dirty="0">
                <a:solidFill>
                  <a:schemeClr val="dk1"/>
                </a:solidFill>
                <a:latin typeface="Arial"/>
                <a:ea typeface="Arial"/>
                <a:cs typeface="Arial"/>
                <a:sym typeface="Arial"/>
              </a:rPr>
              <a:t>th</a:t>
            </a:r>
            <a:r>
              <a:rPr lang="en-US" sz="1400" b="0" i="0" u="none" strike="noStrike" cap="none" dirty="0">
                <a:solidFill>
                  <a:schemeClr val="dk1"/>
                </a:solidFill>
                <a:latin typeface="Arial"/>
                <a:ea typeface="Arial"/>
                <a:cs typeface="Arial"/>
                <a:sym typeface="Arial"/>
              </a:rPr>
              <a:t>. </a:t>
            </a:r>
          </a:p>
          <a:p>
            <a:pPr marL="719138" marR="0" lvl="0" indent="-274638" algn="l" rtl="0">
              <a:lnSpc>
                <a:spcPct val="10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Project and presentation guidelines will be provided.</a:t>
            </a:r>
          </a:p>
          <a:p>
            <a:pPr marL="228600" marR="0" lvl="0" indent="-228600" algn="l" rtl="0">
              <a:lnSpc>
                <a:spcPct val="100000"/>
              </a:lnSpc>
              <a:spcBef>
                <a:spcPts val="0"/>
              </a:spcBef>
              <a:spcAft>
                <a:spcPts val="0"/>
              </a:spcAft>
              <a:buClr>
                <a:schemeClr val="dk1"/>
              </a:buClr>
              <a:buSzPct val="100000"/>
              <a:buFont typeface="Arial"/>
              <a:buNone/>
            </a:pPr>
            <a:endParaRPr sz="1400" b="0" i="0" u="none" strike="noStrike" cap="none" dirty="0">
              <a:solidFill>
                <a:srgbClr val="3333CC"/>
              </a:solidFill>
              <a:latin typeface="Arial"/>
              <a:ea typeface="Arial"/>
              <a:cs typeface="Arial"/>
              <a:sym typeface="Arial"/>
            </a:endParaRPr>
          </a:p>
          <a:p>
            <a:pPr marL="228600" marR="0" lvl="0" indent="-228600" algn="l" rtl="0">
              <a:lnSpc>
                <a:spcPct val="100000"/>
              </a:lnSpc>
              <a:spcBef>
                <a:spcPts val="0"/>
              </a:spcBef>
              <a:spcAft>
                <a:spcPts val="0"/>
              </a:spcAft>
              <a:buClr>
                <a:srgbClr val="3333CC"/>
              </a:buClr>
              <a:buSzPct val="100000"/>
              <a:buFont typeface="Arial"/>
              <a:buChar char="•"/>
            </a:pPr>
            <a:r>
              <a:rPr lang="en-US" sz="1400" b="0" i="0" u="none" strike="noStrike" cap="none" dirty="0">
                <a:solidFill>
                  <a:srgbClr val="3333CC"/>
                </a:solidFill>
                <a:latin typeface="Arial"/>
                <a:ea typeface="Arial"/>
                <a:cs typeface="Arial"/>
                <a:sym typeface="Arial"/>
              </a:rPr>
              <a:t>Class 8 (Apr </a:t>
            </a:r>
            <a:r>
              <a:rPr lang="en-US" sz="1400" b="0" i="0" u="none" strike="noStrike" cap="none" dirty="0" smtClean="0">
                <a:solidFill>
                  <a:srgbClr val="3333CC"/>
                </a:solidFill>
                <a:latin typeface="Arial"/>
                <a:ea typeface="Arial"/>
                <a:cs typeface="Arial"/>
                <a:sym typeface="Arial"/>
              </a:rPr>
              <a:t>24) </a:t>
            </a:r>
            <a:r>
              <a:rPr lang="en-US" sz="1400" b="0" i="0" u="none" strike="noStrike" cap="none" dirty="0">
                <a:solidFill>
                  <a:srgbClr val="3333CC"/>
                </a:solidFill>
                <a:latin typeface="Arial"/>
                <a:ea typeface="Arial"/>
                <a:cs typeface="Arial"/>
                <a:sym typeface="Arial"/>
              </a:rPr>
              <a:t>Group Project Mid-term Report</a:t>
            </a:r>
          </a:p>
          <a:p>
            <a:pPr marL="719138" marR="0" lvl="0" indent="-274638" algn="l" rtl="0">
              <a:lnSpc>
                <a:spcPct val="100000"/>
              </a:lnSpc>
              <a:spcBef>
                <a:spcPts val="0"/>
              </a:spcBef>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Proposal presentation (10 minutes for each group)</a:t>
            </a:r>
          </a:p>
        </p:txBody>
      </p:sp>
      <p:sp>
        <p:nvSpPr>
          <p:cNvPr id="154" name="Shape 154"/>
          <p:cNvSpPr txBox="1">
            <a:spLocks noGrp="1"/>
          </p:cNvSpPr>
          <p:nvPr>
            <p:ph type="sldNum" idx="12"/>
          </p:nvPr>
        </p:nvSpPr>
        <p:spPr>
          <a:xfrm>
            <a:off x="6966639" y="6452044"/>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Calibri"/>
                <a:ea typeface="Calibri"/>
                <a:cs typeface="Calibri"/>
                <a:sym typeface="Calibri"/>
              </a:rPr>
              <a:t>8</a:t>
            </a:fld>
            <a:endParaRPr lang="en-US" sz="1200" b="1" i="0" u="none" strike="noStrike" cap="none">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87561" y="94310"/>
            <a:ext cx="8670661" cy="462578"/>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Arial"/>
              <a:buNone/>
            </a:pPr>
            <a:r>
              <a:rPr lang="en-US" sz="2400" b="0" i="0" u="none" strike="noStrike" cap="none">
                <a:solidFill>
                  <a:schemeClr val="dk1"/>
                </a:solidFill>
                <a:latin typeface="Arial"/>
                <a:ea typeface="Arial"/>
                <a:cs typeface="Arial"/>
                <a:sym typeface="Arial"/>
              </a:rPr>
              <a:t>Class Schedule (3)</a:t>
            </a:r>
          </a:p>
        </p:txBody>
      </p:sp>
      <p:sp>
        <p:nvSpPr>
          <p:cNvPr id="161" name="Shape 161"/>
          <p:cNvSpPr txBox="1">
            <a:spLocks noGrp="1"/>
          </p:cNvSpPr>
          <p:nvPr>
            <p:ph type="body" idx="1"/>
          </p:nvPr>
        </p:nvSpPr>
        <p:spPr>
          <a:xfrm>
            <a:off x="215154" y="865073"/>
            <a:ext cx="8808885" cy="5564875"/>
          </a:xfrm>
          <a:prstGeom prst="rect">
            <a:avLst/>
          </a:prstGeom>
          <a:noFill/>
          <a:ln>
            <a:noFill/>
          </a:ln>
        </p:spPr>
        <p:txBody>
          <a:bodyPr lIns="91425" tIns="45700" rIns="91425" bIns="45700" anchor="t" anchorCtr="0">
            <a:noAutofit/>
          </a:bodyPr>
          <a:lstStyle/>
          <a:p>
            <a:pPr lvl="0" indent="-228600">
              <a:lnSpc>
                <a:spcPct val="110000"/>
              </a:lnSpc>
              <a:spcBef>
                <a:spcPts val="0"/>
              </a:spcBef>
              <a:buClr>
                <a:srgbClr val="3333CC"/>
              </a:buClr>
            </a:pPr>
            <a:r>
              <a:rPr lang="en-US" sz="1400" b="0" i="0" u="none" strike="noStrike" cap="none" dirty="0">
                <a:solidFill>
                  <a:srgbClr val="3333CC"/>
                </a:solidFill>
                <a:latin typeface="Arial"/>
                <a:ea typeface="Arial"/>
                <a:cs typeface="Arial"/>
                <a:sym typeface="Arial"/>
              </a:rPr>
              <a:t>Class 9 </a:t>
            </a:r>
            <a:r>
              <a:rPr lang="en-US" sz="1400" b="0" i="0" u="none" strike="noStrike" cap="none" dirty="0" smtClean="0">
                <a:solidFill>
                  <a:srgbClr val="3333CC"/>
                </a:solidFill>
                <a:latin typeface="Arial"/>
                <a:ea typeface="Arial"/>
                <a:cs typeface="Arial"/>
                <a:sym typeface="Arial"/>
              </a:rPr>
              <a:t>(</a:t>
            </a:r>
            <a:r>
              <a:rPr lang="en-US" altLang="ko-KR" sz="1400" dirty="0">
                <a:solidFill>
                  <a:srgbClr val="3333CC"/>
                </a:solidFill>
              </a:rPr>
              <a:t>May </a:t>
            </a:r>
            <a:r>
              <a:rPr lang="en-US" altLang="ko-KR" sz="1400" dirty="0" smtClean="0">
                <a:solidFill>
                  <a:srgbClr val="3333CC"/>
                </a:solidFill>
              </a:rPr>
              <a:t>1</a:t>
            </a:r>
            <a:r>
              <a:rPr lang="en-US" sz="1400" b="0" i="0" u="none" strike="noStrike" cap="none" dirty="0" smtClean="0">
                <a:solidFill>
                  <a:srgbClr val="3333CC"/>
                </a:solidFill>
                <a:latin typeface="Arial"/>
                <a:ea typeface="Arial"/>
                <a:cs typeface="Arial"/>
                <a:sym typeface="Arial"/>
              </a:rPr>
              <a:t>) </a:t>
            </a:r>
            <a:r>
              <a:rPr lang="en-US" sz="1400" b="0" i="0" u="none" strike="noStrike" cap="none" dirty="0">
                <a:solidFill>
                  <a:srgbClr val="3333CC"/>
                </a:solidFill>
                <a:latin typeface="Arial"/>
                <a:ea typeface="Arial"/>
                <a:cs typeface="Arial"/>
                <a:sym typeface="Arial"/>
              </a:rPr>
              <a:t>Recent Trends of </a:t>
            </a:r>
            <a:r>
              <a:rPr lang="en-US" sz="1400" b="0" i="0" u="none" strike="noStrike" cap="none" dirty="0" smtClean="0">
                <a:solidFill>
                  <a:srgbClr val="3333CC"/>
                </a:solidFill>
                <a:latin typeface="Arial"/>
                <a:ea typeface="Arial"/>
                <a:cs typeface="Arial"/>
                <a:sym typeface="Arial"/>
              </a:rPr>
              <a:t>FDI</a:t>
            </a:r>
            <a:endParaRPr lang="en-US" sz="1400" b="0" i="0" u="none" strike="noStrike" cap="none" dirty="0">
              <a:solidFill>
                <a:srgbClr val="FF0000"/>
              </a:solidFill>
              <a:latin typeface="Arial"/>
              <a:ea typeface="Arial"/>
              <a:cs typeface="Arial"/>
              <a:sym typeface="Arial"/>
            </a:endParaRPr>
          </a:p>
          <a:p>
            <a:pPr marL="719138" marR="0" lvl="0" indent="-274638" algn="l" rtl="0">
              <a:lnSpc>
                <a:spcPct val="11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UNCTAD. 2015. World Investment Report 2015: Overview (pp. IX-XX, 1-26, 33-40)</a:t>
            </a:r>
          </a:p>
          <a:p>
            <a:pPr marL="719138" marR="0" lvl="0" indent="-274638" algn="l" rtl="0">
              <a:lnSpc>
                <a:spcPct val="11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UNCTAD. 2013. World Investment Report 2013 </a:t>
            </a:r>
            <a:r>
              <a:rPr lang="en-US" sz="1400" b="0" i="1" u="none" strike="noStrike" cap="none" dirty="0">
                <a:solidFill>
                  <a:schemeClr val="dk1"/>
                </a:solidFill>
                <a:latin typeface="Arial"/>
                <a:ea typeface="Arial"/>
                <a:cs typeface="Arial"/>
                <a:sym typeface="Arial"/>
              </a:rPr>
              <a:t>(Chapter IV): Global Value Chains: Investment and Trade for Development</a:t>
            </a:r>
            <a:r>
              <a:rPr lang="en-US" sz="1400" b="0" i="0" u="none" strike="noStrike" cap="none" dirty="0">
                <a:solidFill>
                  <a:schemeClr val="dk1"/>
                </a:solidFill>
                <a:latin typeface="Arial"/>
                <a:ea typeface="Arial"/>
                <a:cs typeface="Arial"/>
                <a:sym typeface="Arial"/>
              </a:rPr>
              <a:t>. New York and Geneva, UNCTAD. (Introduction and Part A, pp.122-140)</a:t>
            </a:r>
          </a:p>
          <a:p>
            <a:pPr marL="228600" marR="0" lvl="0" indent="-228600" algn="l" rtl="0">
              <a:lnSpc>
                <a:spcPct val="110000"/>
              </a:lnSpc>
              <a:spcBef>
                <a:spcPts val="0"/>
              </a:spcBef>
              <a:spcAft>
                <a:spcPts val="0"/>
              </a:spcAft>
              <a:buClr>
                <a:schemeClr val="dk1"/>
              </a:buClr>
              <a:buSzPct val="100000"/>
              <a:buFont typeface="Arial"/>
              <a:buNone/>
            </a:pPr>
            <a:endParaRPr sz="1400" b="0" i="0" u="none" strike="noStrike" cap="none" dirty="0">
              <a:solidFill>
                <a:srgbClr val="3333CC"/>
              </a:solidFill>
              <a:latin typeface="Arial"/>
              <a:ea typeface="Arial"/>
              <a:cs typeface="Arial"/>
              <a:sym typeface="Arial"/>
            </a:endParaRPr>
          </a:p>
          <a:p>
            <a:pPr marL="228600" marR="0" lvl="0" indent="-228600" algn="l" rtl="0">
              <a:lnSpc>
                <a:spcPct val="110000"/>
              </a:lnSpc>
              <a:spcBef>
                <a:spcPts val="0"/>
              </a:spcBef>
              <a:spcAft>
                <a:spcPts val="0"/>
              </a:spcAft>
              <a:buClr>
                <a:srgbClr val="3333CC"/>
              </a:buClr>
              <a:buSzPct val="100000"/>
              <a:buFont typeface="Arial"/>
              <a:buChar char="•"/>
            </a:pPr>
            <a:r>
              <a:rPr lang="en-US" sz="1400" b="0" i="0" u="none" strike="noStrike" cap="none" dirty="0">
                <a:solidFill>
                  <a:srgbClr val="3333CC"/>
                </a:solidFill>
                <a:latin typeface="Arial"/>
                <a:ea typeface="Arial"/>
                <a:cs typeface="Arial"/>
                <a:sym typeface="Arial"/>
              </a:rPr>
              <a:t>Class 10(May </a:t>
            </a:r>
            <a:r>
              <a:rPr lang="en-US" sz="1400" b="0" i="0" u="none" strike="noStrike" cap="none" dirty="0" smtClean="0">
                <a:solidFill>
                  <a:srgbClr val="3333CC"/>
                </a:solidFill>
                <a:latin typeface="Arial"/>
                <a:ea typeface="Arial"/>
                <a:cs typeface="Arial"/>
                <a:sym typeface="Arial"/>
              </a:rPr>
              <a:t>8) </a:t>
            </a:r>
            <a:r>
              <a:rPr lang="en-US" sz="1400" b="0" i="0" u="none" strike="noStrike" cap="none" dirty="0">
                <a:solidFill>
                  <a:srgbClr val="3333CC"/>
                </a:solidFill>
                <a:latin typeface="Arial"/>
                <a:ea typeface="Arial"/>
                <a:cs typeface="Arial"/>
                <a:sym typeface="Arial"/>
              </a:rPr>
              <a:t>FDI and Cluster: From Local to Global </a:t>
            </a:r>
            <a:r>
              <a:rPr lang="en-US" sz="1400" b="0" i="0" u="none" strike="noStrike" cap="none" dirty="0" smtClean="0">
                <a:solidFill>
                  <a:srgbClr val="3333CC"/>
                </a:solidFill>
                <a:latin typeface="Arial"/>
                <a:ea typeface="Arial"/>
                <a:cs typeface="Arial"/>
                <a:sym typeface="Arial"/>
              </a:rPr>
              <a:t>Link</a:t>
            </a:r>
            <a:endParaRPr lang="en-US" sz="1400" b="0" i="0" u="none" strike="noStrike" cap="none" dirty="0">
              <a:solidFill>
                <a:srgbClr val="FF0000"/>
              </a:solidFill>
              <a:latin typeface="Arial"/>
              <a:ea typeface="Arial"/>
              <a:cs typeface="Arial"/>
              <a:sym typeface="Arial"/>
            </a:endParaRPr>
          </a:p>
          <a:p>
            <a:pPr marL="719138" marR="0" lvl="0" indent="-274638" algn="l" rtl="0">
              <a:lnSpc>
                <a:spcPct val="11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Textbook. Chapter 6 (Extension of the scope of clusters from regional to global)</a:t>
            </a:r>
          </a:p>
          <a:p>
            <a:pPr marL="719138" marR="0" lvl="0" indent="-274638" algn="l" rtl="0">
              <a:lnSpc>
                <a:spcPct val="11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Porter, M. E. 1998. Clusters and the New Economics of Competition. </a:t>
            </a:r>
            <a:r>
              <a:rPr lang="en-US" sz="1400" b="0" i="1" u="none" strike="noStrike" cap="none" dirty="0">
                <a:solidFill>
                  <a:schemeClr val="dk1"/>
                </a:solidFill>
                <a:latin typeface="Arial"/>
                <a:ea typeface="Arial"/>
                <a:cs typeface="Arial"/>
                <a:sym typeface="Arial"/>
              </a:rPr>
              <a:t>Harvard Business Review</a:t>
            </a:r>
            <a:r>
              <a:rPr lang="en-US" sz="1400" b="0" i="0" u="none" strike="noStrike" cap="none" dirty="0">
                <a:solidFill>
                  <a:schemeClr val="dk1"/>
                </a:solidFill>
                <a:latin typeface="Arial"/>
                <a:ea typeface="Arial"/>
                <a:cs typeface="Arial"/>
                <a:sym typeface="Arial"/>
              </a:rPr>
              <a:t>, 76(6): 77-90.</a:t>
            </a:r>
          </a:p>
          <a:p>
            <a:pPr marL="719138" marR="0" lvl="0" indent="-274638" algn="l" rtl="0">
              <a:lnSpc>
                <a:spcPct val="11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Moon H. C. and Jung, J. S. 2010. Northeast Asian Cluster through Business and Cultural Cooperation. </a:t>
            </a:r>
            <a:r>
              <a:rPr lang="en-US" sz="1400" b="0" i="1" u="none" strike="noStrike" cap="none" dirty="0">
                <a:solidFill>
                  <a:schemeClr val="dk1"/>
                </a:solidFill>
                <a:latin typeface="Arial"/>
                <a:ea typeface="Arial"/>
                <a:cs typeface="Arial"/>
                <a:sym typeface="Arial"/>
              </a:rPr>
              <a:t>Journal of Korea Trade,</a:t>
            </a:r>
            <a:r>
              <a:rPr lang="en-US" sz="1400" b="0" i="0" u="none" strike="noStrike" cap="none" dirty="0">
                <a:solidFill>
                  <a:schemeClr val="dk1"/>
                </a:solidFill>
                <a:latin typeface="Arial"/>
                <a:ea typeface="Arial"/>
                <a:cs typeface="Arial"/>
                <a:sym typeface="Arial"/>
              </a:rPr>
              <a:t> 14(2): 29-53.</a:t>
            </a:r>
          </a:p>
          <a:p>
            <a:pPr marL="228600" marR="0" lvl="0" indent="-228600" algn="l" rtl="0">
              <a:lnSpc>
                <a:spcPct val="110000"/>
              </a:lnSpc>
              <a:spcBef>
                <a:spcPts val="0"/>
              </a:spcBef>
              <a:spcAft>
                <a:spcPts val="0"/>
              </a:spcAft>
              <a:buClr>
                <a:schemeClr val="dk1"/>
              </a:buClr>
              <a:buSzPct val="100000"/>
              <a:buFont typeface="Arial"/>
              <a:buNone/>
            </a:pPr>
            <a:endParaRPr sz="1400" b="0" i="0" u="none" strike="noStrike" cap="none" dirty="0">
              <a:solidFill>
                <a:srgbClr val="3333CC"/>
              </a:solidFill>
              <a:latin typeface="Arial"/>
              <a:ea typeface="Arial"/>
              <a:cs typeface="Arial"/>
              <a:sym typeface="Arial"/>
            </a:endParaRPr>
          </a:p>
          <a:p>
            <a:pPr marL="228600" marR="0" lvl="0" indent="-228600" algn="l" rtl="0">
              <a:lnSpc>
                <a:spcPct val="110000"/>
              </a:lnSpc>
              <a:spcBef>
                <a:spcPts val="0"/>
              </a:spcBef>
              <a:spcAft>
                <a:spcPts val="0"/>
              </a:spcAft>
              <a:buClr>
                <a:srgbClr val="3333CC"/>
              </a:buClr>
              <a:buSzPct val="100000"/>
              <a:buFont typeface="Arial"/>
              <a:buChar char="•"/>
            </a:pPr>
            <a:r>
              <a:rPr lang="en-US" sz="1400" b="0" i="0" u="none" strike="noStrike" cap="none" dirty="0">
                <a:solidFill>
                  <a:srgbClr val="3333CC"/>
                </a:solidFill>
                <a:latin typeface="Arial"/>
                <a:ea typeface="Arial"/>
                <a:cs typeface="Arial"/>
                <a:sym typeface="Arial"/>
              </a:rPr>
              <a:t>Class 11 (May </a:t>
            </a:r>
            <a:r>
              <a:rPr lang="en-US" sz="1400" b="0" i="0" u="none" strike="noStrike" cap="none" dirty="0" smtClean="0">
                <a:solidFill>
                  <a:srgbClr val="3333CC"/>
                </a:solidFill>
                <a:latin typeface="Arial"/>
                <a:ea typeface="Arial"/>
                <a:cs typeface="Arial"/>
                <a:sym typeface="Arial"/>
              </a:rPr>
              <a:t>15) </a:t>
            </a:r>
            <a:r>
              <a:rPr lang="en-US" sz="1400" b="0" i="0" u="none" strike="noStrike" cap="none" dirty="0">
                <a:solidFill>
                  <a:srgbClr val="3333CC"/>
                </a:solidFill>
                <a:latin typeface="Arial"/>
                <a:ea typeface="Arial"/>
                <a:cs typeface="Arial"/>
                <a:sym typeface="Arial"/>
              </a:rPr>
              <a:t>Assessing the Investment Attractiveness: From Theory to </a:t>
            </a:r>
            <a:r>
              <a:rPr lang="en-US" sz="1400" b="0" i="0" u="none" strike="noStrike" cap="none" dirty="0" smtClean="0">
                <a:solidFill>
                  <a:srgbClr val="3333CC"/>
                </a:solidFill>
                <a:latin typeface="Arial"/>
                <a:ea typeface="Arial"/>
                <a:cs typeface="Arial"/>
                <a:sym typeface="Arial"/>
              </a:rPr>
              <a:t>Practice</a:t>
            </a:r>
            <a:endParaRPr lang="en-US" sz="1400" b="0" i="0" u="none" strike="noStrike" cap="none" dirty="0">
              <a:solidFill>
                <a:srgbClr val="FF0000"/>
              </a:solidFill>
              <a:latin typeface="Arial"/>
              <a:ea typeface="Arial"/>
              <a:cs typeface="Arial"/>
              <a:sym typeface="Arial"/>
            </a:endParaRPr>
          </a:p>
          <a:p>
            <a:pPr marL="719138" marR="0" lvl="0" indent="-274638" algn="l" rtl="0">
              <a:lnSpc>
                <a:spcPct val="11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Textbook. Chapter 7 (Devising a comprehensive model for assessing the locational FDI attractiveness )</a:t>
            </a:r>
          </a:p>
          <a:p>
            <a:pPr marL="719138" marR="0" lvl="0" indent="-274638" algn="l" rtl="0">
              <a:lnSpc>
                <a:spcPct val="11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Porter, M. E. 1990. The Competitive Advantage of Nations. </a:t>
            </a:r>
            <a:r>
              <a:rPr lang="en-US" sz="1400" b="0" i="1" u="none" strike="noStrike" cap="none" dirty="0">
                <a:solidFill>
                  <a:schemeClr val="dk1"/>
                </a:solidFill>
                <a:latin typeface="Arial"/>
                <a:ea typeface="Arial"/>
                <a:cs typeface="Arial"/>
                <a:sym typeface="Arial"/>
              </a:rPr>
              <a:t>Harvard Business Review</a:t>
            </a:r>
            <a:r>
              <a:rPr lang="en-US" sz="1400" b="0" i="0" u="none" strike="noStrike" cap="none" dirty="0">
                <a:solidFill>
                  <a:schemeClr val="dk1"/>
                </a:solidFill>
                <a:latin typeface="Arial"/>
                <a:ea typeface="Arial"/>
                <a:cs typeface="Arial"/>
                <a:sym typeface="Arial"/>
              </a:rPr>
              <a:t>, 68(2): 73–93</a:t>
            </a:r>
          </a:p>
          <a:p>
            <a:pPr marL="719138" marR="0" lvl="0" indent="-274638" algn="l" rtl="0">
              <a:lnSpc>
                <a:spcPct val="110000"/>
              </a:lnSpc>
              <a:spcBef>
                <a:spcPts val="0"/>
              </a:spcBef>
              <a:spcAft>
                <a:spcPts val="0"/>
              </a:spcAft>
              <a:buClr>
                <a:schemeClr val="dk1"/>
              </a:buClr>
              <a:buSzPct val="100000"/>
              <a:buFont typeface="Times New Roman"/>
              <a:buChar char="•"/>
            </a:pPr>
            <a:r>
              <a:rPr lang="en-US" sz="1400" b="0" i="0" u="none" strike="noStrike" cap="none" dirty="0">
                <a:solidFill>
                  <a:schemeClr val="dk1"/>
                </a:solidFill>
                <a:latin typeface="Arial"/>
                <a:ea typeface="Arial"/>
                <a:cs typeface="Arial"/>
                <a:sym typeface="Arial"/>
              </a:rPr>
              <a:t>Cho, D. S. and Moon, H. C. 2013. International Review of National Competitiveness: A Detailed Analysis of Sources and Rankings. Cheltenham, UK: Edward Elgar. (Chapter 3: Conceptual Framework and Analytical Methodologies) </a:t>
            </a:r>
            <a:r>
              <a:rPr lang="en-US" sz="1400" b="0" i="1" u="none" strike="noStrike" cap="none" dirty="0">
                <a:solidFill>
                  <a:schemeClr val="dk1"/>
                </a:solidFill>
                <a:latin typeface="Arial"/>
                <a:ea typeface="Arial"/>
                <a:cs typeface="Arial"/>
                <a:sym typeface="Arial"/>
              </a:rPr>
              <a:t>(handout)</a:t>
            </a:r>
          </a:p>
          <a:p>
            <a:pPr marL="228600" marR="0" lvl="0" indent="-228600" algn="l" rtl="0">
              <a:lnSpc>
                <a:spcPct val="110000"/>
              </a:lnSpc>
              <a:spcBef>
                <a:spcPts val="0"/>
              </a:spcBef>
              <a:buClr>
                <a:schemeClr val="dk1"/>
              </a:buClr>
              <a:buSzPct val="100000"/>
              <a:buFont typeface="Arial"/>
              <a:buNone/>
            </a:pPr>
            <a:endParaRPr sz="1400" b="0" i="0" u="none" strike="noStrike" cap="none" dirty="0">
              <a:solidFill>
                <a:srgbClr val="3333CC"/>
              </a:solidFill>
              <a:latin typeface="Arial"/>
              <a:ea typeface="Arial"/>
              <a:cs typeface="Arial"/>
              <a:sym typeface="Arial"/>
            </a:endParaRPr>
          </a:p>
        </p:txBody>
      </p:sp>
      <p:sp>
        <p:nvSpPr>
          <p:cNvPr id="162" name="Shape 162"/>
          <p:cNvSpPr txBox="1">
            <a:spLocks noGrp="1"/>
          </p:cNvSpPr>
          <p:nvPr>
            <p:ph type="sldNum" idx="12"/>
          </p:nvPr>
        </p:nvSpPr>
        <p:spPr>
          <a:xfrm>
            <a:off x="6966639" y="6452044"/>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Calibri"/>
                <a:ea typeface="Calibri"/>
                <a:cs typeface="Calibri"/>
                <a:sym typeface="Calibri"/>
              </a:rPr>
              <a:t>9</a:t>
            </a:fld>
            <a:endParaRPr lang="en-US" sz="1200" b="1" i="0" u="none" strike="noStrike" cap="none">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3_Office 테마">
  <a:themeElements>
    <a:clrScheme name="Office 테마">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1538</Words>
  <Application>Microsoft Office PowerPoint</Application>
  <PresentationFormat>화면 슬라이드 쇼(4:3)</PresentationFormat>
  <Paragraphs>142</Paragraphs>
  <Slides>10</Slides>
  <Notes>10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10</vt:i4>
      </vt:variant>
    </vt:vector>
  </HeadingPairs>
  <TitlesOfParts>
    <vt:vector size="14" baseType="lpstr">
      <vt:lpstr>Arial</vt:lpstr>
      <vt:lpstr>Calibri</vt:lpstr>
      <vt:lpstr>Times New Roman</vt:lpstr>
      <vt:lpstr>3_Office 테마</vt:lpstr>
      <vt:lpstr>Foreign Direct Investment</vt:lpstr>
      <vt:lpstr>Course Description</vt:lpstr>
      <vt:lpstr>Grading Policy (1) </vt:lpstr>
      <vt:lpstr>Weekly Summary Style and Guideline</vt:lpstr>
      <vt:lpstr>Grading Policy (2) </vt:lpstr>
      <vt:lpstr>Course Materials</vt:lpstr>
      <vt:lpstr>Class Schedule (1)</vt:lpstr>
      <vt:lpstr>Class Schedule (2)</vt:lpstr>
      <vt:lpstr>Class Schedule (3)</vt:lpstr>
      <vt:lpstr>Class Schedule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Direct Investment</dc:title>
  <dc:creator>user</dc:creator>
  <cp:lastModifiedBy>Wenyan</cp:lastModifiedBy>
  <cp:revision>15</cp:revision>
  <dcterms:modified xsi:type="dcterms:W3CDTF">2017-01-12T09:48:30Z</dcterms:modified>
</cp:coreProperties>
</file>