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60" r:id="rId1"/>
  </p:sldMasterIdLst>
  <p:notesMasterIdLst>
    <p:notesMasterId r:id="rId14"/>
  </p:notesMasterIdLst>
  <p:handoutMasterIdLst>
    <p:handoutMasterId r:id="rId15"/>
  </p:handoutMasterIdLst>
  <p:sldIdLst>
    <p:sldId id="779" r:id="rId2"/>
    <p:sldId id="771" r:id="rId3"/>
    <p:sldId id="790" r:id="rId4"/>
    <p:sldId id="791" r:id="rId5"/>
    <p:sldId id="806" r:id="rId6"/>
    <p:sldId id="772" r:id="rId7"/>
    <p:sldId id="774" r:id="rId8"/>
    <p:sldId id="780" r:id="rId9"/>
    <p:sldId id="775" r:id="rId10"/>
    <p:sldId id="782" r:id="rId11"/>
    <p:sldId id="1361" r:id="rId12"/>
    <p:sldId id="803" r:id="rId13"/>
  </p:sldIdLst>
  <p:sldSz cx="9144000" cy="6858000" type="screen4x3"/>
  <p:notesSz cx="7104063" cy="10234613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18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 userDrawn="1">
          <p15:clr>
            <a:srgbClr val="A4A3A4"/>
          </p15:clr>
        </p15:guide>
        <p15:guide id="2" pos="2238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ser" initials="u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FF"/>
    <a:srgbClr val="2E2ECB"/>
    <a:srgbClr val="006666"/>
    <a:srgbClr val="FFFFCC"/>
    <a:srgbClr val="66FFFF"/>
    <a:srgbClr val="99FF66"/>
    <a:srgbClr val="CCFFFF"/>
    <a:srgbClr val="FF0000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21" autoAdjust="0"/>
    <p:restoredTop sz="93858" autoAdjust="0"/>
  </p:normalViewPr>
  <p:slideViewPr>
    <p:cSldViewPr>
      <p:cViewPr varScale="1">
        <p:scale>
          <a:sx n="83" d="100"/>
          <a:sy n="83" d="100"/>
        </p:scale>
        <p:origin x="1272" y="67"/>
      </p:cViewPr>
      <p:guideLst>
        <p:guide orient="horz" pos="618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4" d="100"/>
        <a:sy n="34" d="100"/>
      </p:scale>
      <p:origin x="0" y="-180"/>
    </p:cViewPr>
  </p:sorterViewPr>
  <p:notesViewPr>
    <p:cSldViewPr>
      <p:cViewPr varScale="1">
        <p:scale>
          <a:sx n="56" d="100"/>
          <a:sy n="56" d="100"/>
        </p:scale>
        <p:origin x="3235" y="62"/>
      </p:cViewPr>
      <p:guideLst>
        <p:guide orient="horz" pos="3224"/>
        <p:guide pos="223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7.xml"/><Relationship Id="rId7" Type="http://schemas.openxmlformats.org/officeDocument/2006/relationships/slide" Target="slides/slide11.xml"/><Relationship Id="rId2" Type="http://schemas.openxmlformats.org/officeDocument/2006/relationships/slide" Target="slides/slide6.xml"/><Relationship Id="rId1" Type="http://schemas.openxmlformats.org/officeDocument/2006/relationships/slide" Target="slides/slide2.xml"/><Relationship Id="rId6" Type="http://schemas.openxmlformats.org/officeDocument/2006/relationships/slide" Target="slides/slide10.xml"/><Relationship Id="rId5" Type="http://schemas.openxmlformats.org/officeDocument/2006/relationships/slide" Target="slides/slide9.xml"/><Relationship Id="rId4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3078095" cy="512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66" tIns="47432" rIns="94866" bIns="47432" numCol="1" anchor="t" anchorCtr="0" compatLnSpc="1">
            <a:prstTxWarp prst="textNoShape">
              <a:avLst/>
            </a:prstTxWarp>
          </a:bodyPr>
          <a:lstStyle>
            <a:lvl1pPr algn="l">
              <a:defRPr sz="1300" smtClean="0">
                <a:ea typeface="굴림" charset="-127"/>
              </a:defRPr>
            </a:lvl1pPr>
          </a:lstStyle>
          <a:p>
            <a:pPr>
              <a:defRPr/>
            </a:pPr>
            <a:endParaRPr lang="en-US" altLang="ko-KR" dirty="0">
              <a:latin typeface="Arial" panose="020B0604020202020204" pitchFamily="34" charset="0"/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5969" y="0"/>
            <a:ext cx="3078094" cy="512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66" tIns="47432" rIns="94866" bIns="47432" numCol="1" anchor="t" anchorCtr="0" compatLnSpc="1">
            <a:prstTxWarp prst="textNoShape">
              <a:avLst/>
            </a:prstTxWarp>
          </a:bodyPr>
          <a:lstStyle>
            <a:lvl1pPr>
              <a:defRPr sz="1300" smtClean="0">
                <a:ea typeface="굴림" charset="-127"/>
              </a:defRPr>
            </a:lvl1pPr>
          </a:lstStyle>
          <a:p>
            <a:pPr>
              <a:defRPr/>
            </a:pPr>
            <a:endParaRPr lang="en-US" altLang="ko-KR" dirty="0">
              <a:latin typeface="Arial" panose="020B0604020202020204" pitchFamily="34" charset="0"/>
            </a:endParaRPr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722309"/>
            <a:ext cx="3078095" cy="512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66" tIns="47432" rIns="94866" bIns="47432" numCol="1" anchor="b" anchorCtr="0" compatLnSpc="1">
            <a:prstTxWarp prst="textNoShape">
              <a:avLst/>
            </a:prstTxWarp>
          </a:bodyPr>
          <a:lstStyle>
            <a:lvl1pPr algn="l">
              <a:defRPr sz="1300" smtClean="0">
                <a:ea typeface="굴림" charset="-127"/>
              </a:defRPr>
            </a:lvl1pPr>
          </a:lstStyle>
          <a:p>
            <a:pPr>
              <a:defRPr/>
            </a:pPr>
            <a:endParaRPr lang="en-US" altLang="ko-KR" dirty="0">
              <a:latin typeface="Arial" panose="020B0604020202020204" pitchFamily="34" charset="0"/>
            </a:endParaRPr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5969" y="9722309"/>
            <a:ext cx="3078094" cy="512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66" tIns="47432" rIns="94866" bIns="47432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fld id="{DD4CF49E-7A1E-4DAC-8BFB-45AB85721888}" type="slidenum">
              <a:rPr lang="en-US" altLang="ko-KR">
                <a:latin typeface="Arial" panose="020B0604020202020204" pitchFamily="34" charset="0"/>
              </a:rPr>
              <a:pPr/>
              <a:t>‹#›</a:t>
            </a:fld>
            <a:endParaRPr lang="en-US" altLang="ko-KR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2203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3078095" cy="512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66" tIns="47432" rIns="94866" bIns="47432" numCol="1" anchor="t" anchorCtr="0" compatLnSpc="1">
            <a:prstTxWarp prst="textNoShape">
              <a:avLst/>
            </a:prstTxWarp>
          </a:bodyPr>
          <a:lstStyle>
            <a:lvl1pPr algn="l">
              <a:defRPr sz="1300" smtClean="0">
                <a:latin typeface="Arial" panose="020B0604020202020204" pitchFamily="34" charset="0"/>
                <a:ea typeface="굴림" charset="-127"/>
              </a:defRPr>
            </a:lvl1pPr>
          </a:lstStyle>
          <a:p>
            <a:pPr>
              <a:defRPr/>
            </a:pPr>
            <a:endParaRPr lang="en-US" altLang="ko-KR" dirty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5969" y="0"/>
            <a:ext cx="3078094" cy="512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66" tIns="47432" rIns="94866" bIns="47432" numCol="1" anchor="t" anchorCtr="0" compatLnSpc="1">
            <a:prstTxWarp prst="textNoShape">
              <a:avLst/>
            </a:prstTxWarp>
          </a:bodyPr>
          <a:lstStyle>
            <a:lvl1pPr>
              <a:defRPr sz="1300" smtClean="0">
                <a:latin typeface="Arial" panose="020B0604020202020204" pitchFamily="34" charset="0"/>
                <a:ea typeface="굴림" charset="-127"/>
              </a:defRPr>
            </a:lvl1pPr>
          </a:lstStyle>
          <a:p>
            <a:pPr>
              <a:defRPr/>
            </a:pPr>
            <a:endParaRPr lang="en-US" altLang="ko-KR" dirty="0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3775" y="766763"/>
            <a:ext cx="5119688" cy="38401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7874" y="4861157"/>
            <a:ext cx="5208316" cy="46058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66" tIns="47432" rIns="94866" bIns="4743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dirty="0"/>
              <a:t>마스터 문자열 유형을 편집하려면 누르십시오</a:t>
            </a:r>
            <a:r>
              <a:rPr lang="en-US" altLang="ko-KR" noProof="0" dirty="0"/>
              <a:t>.</a:t>
            </a:r>
          </a:p>
          <a:p>
            <a:pPr lvl="1"/>
            <a:r>
              <a:rPr lang="ko-KR" altLang="en-US" noProof="0" dirty="0"/>
              <a:t>둘째 수준</a:t>
            </a:r>
          </a:p>
          <a:p>
            <a:pPr lvl="2"/>
            <a:r>
              <a:rPr lang="ko-KR" altLang="en-US" noProof="0" dirty="0" err="1"/>
              <a:t>세째</a:t>
            </a:r>
            <a:r>
              <a:rPr lang="ko-KR" altLang="en-US" noProof="0" dirty="0"/>
              <a:t> 수준</a:t>
            </a:r>
          </a:p>
          <a:p>
            <a:pPr lvl="3"/>
            <a:r>
              <a:rPr lang="ko-KR" altLang="en-US" noProof="0" dirty="0" err="1"/>
              <a:t>네째</a:t>
            </a:r>
            <a:r>
              <a:rPr lang="ko-KR" altLang="en-US" noProof="0" dirty="0"/>
              <a:t> 수준</a:t>
            </a:r>
          </a:p>
          <a:p>
            <a:pPr lvl="4"/>
            <a:r>
              <a:rPr lang="ko-KR" altLang="en-US" noProof="0" dirty="0"/>
              <a:t>다섯째 수준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2309"/>
            <a:ext cx="3078095" cy="512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66" tIns="47432" rIns="94866" bIns="47432" numCol="1" anchor="b" anchorCtr="0" compatLnSpc="1">
            <a:prstTxWarp prst="textNoShape">
              <a:avLst/>
            </a:prstTxWarp>
          </a:bodyPr>
          <a:lstStyle>
            <a:lvl1pPr algn="l">
              <a:defRPr sz="1300" smtClean="0">
                <a:latin typeface="Arial" panose="020B0604020202020204" pitchFamily="34" charset="0"/>
                <a:ea typeface="굴림" charset="-127"/>
              </a:defRPr>
            </a:lvl1pPr>
          </a:lstStyle>
          <a:p>
            <a:pPr>
              <a:defRPr/>
            </a:pPr>
            <a:endParaRPr lang="en-US" altLang="ko-KR" dirty="0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5969" y="9722309"/>
            <a:ext cx="3078094" cy="512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66" tIns="47432" rIns="94866" bIns="47432" numCol="1" anchor="b" anchorCtr="0" compatLnSpc="1">
            <a:prstTxWarp prst="textNoShape">
              <a:avLst/>
            </a:prstTxWarp>
          </a:bodyPr>
          <a:lstStyle>
            <a:lvl1pPr>
              <a:defRPr sz="1300">
                <a:latin typeface="Arial" panose="020B0604020202020204" pitchFamily="34" charset="0"/>
              </a:defRPr>
            </a:lvl1pPr>
          </a:lstStyle>
          <a:p>
            <a:fld id="{AB5A4E16-59B6-4380-A090-F229DCC25A52}" type="slidenum">
              <a:rPr lang="en-US" altLang="ko-KR" smtClean="0"/>
              <a:pPr/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4554483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굴림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굴림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굴림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굴림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굴림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15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1pPr>
            <a:lvl2pPr marL="770785" indent="-296456" eaLnBrk="0" hangingPunct="0">
              <a:defRPr kumimoji="1" sz="15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2pPr>
            <a:lvl3pPr marL="1185824" indent="-237165" eaLnBrk="0" hangingPunct="0">
              <a:defRPr kumimoji="1" sz="15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3pPr>
            <a:lvl4pPr marL="1660154" indent="-237165" eaLnBrk="0" hangingPunct="0">
              <a:defRPr kumimoji="1" sz="15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4pPr>
            <a:lvl5pPr marL="2134483" indent="-237165" eaLnBrk="0" hangingPunct="0">
              <a:defRPr kumimoji="1" sz="15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5pPr>
            <a:lvl6pPr marL="2608813" indent="-237165" algn="r" eaLnBrk="0" fontAlgn="base" hangingPunct="0">
              <a:spcBef>
                <a:spcPct val="0"/>
              </a:spcBef>
              <a:spcAft>
                <a:spcPct val="0"/>
              </a:spcAft>
              <a:defRPr kumimoji="1" sz="15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6pPr>
            <a:lvl7pPr marL="3083142" indent="-237165" algn="r" eaLnBrk="0" fontAlgn="base" hangingPunct="0">
              <a:spcBef>
                <a:spcPct val="0"/>
              </a:spcBef>
              <a:spcAft>
                <a:spcPct val="0"/>
              </a:spcAft>
              <a:defRPr kumimoji="1" sz="15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7pPr>
            <a:lvl8pPr marL="3557472" indent="-237165" algn="r" eaLnBrk="0" fontAlgn="base" hangingPunct="0">
              <a:spcBef>
                <a:spcPct val="0"/>
              </a:spcBef>
              <a:spcAft>
                <a:spcPct val="0"/>
              </a:spcAft>
              <a:defRPr kumimoji="1" sz="15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8pPr>
            <a:lvl9pPr marL="4031801" indent="-237165" algn="r" eaLnBrk="0" fontAlgn="base" hangingPunct="0">
              <a:spcBef>
                <a:spcPct val="0"/>
              </a:spcBef>
              <a:spcAft>
                <a:spcPct val="0"/>
              </a:spcAft>
              <a:defRPr kumimoji="1" sz="15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9pPr>
          </a:lstStyle>
          <a:p>
            <a:pPr eaLnBrk="1" hangingPunct="1"/>
            <a:fld id="{4E405A51-0FCF-4C5A-9D2E-EBF423E8C4A1}" type="slidenum">
              <a:rPr lang="en-US" altLang="ko-KR" sz="1300">
                <a:latin typeface="Arial" panose="020B0604020202020204" pitchFamily="34" charset="0"/>
              </a:rPr>
              <a:pPr eaLnBrk="1" hangingPunct="1"/>
              <a:t>1</a:t>
            </a:fld>
            <a:endParaRPr lang="en-US" altLang="ko-KR" sz="1300" dirty="0">
              <a:latin typeface="Arial" panose="020B0604020202020204" pitchFamily="34" charset="0"/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ko-KR" altLang="ko-KR">
              <a:ea typeface="굴림" panose="020B0600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80914806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15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1pPr>
            <a:lvl2pPr marL="770785" indent="-296456" eaLnBrk="0" hangingPunct="0">
              <a:defRPr kumimoji="1" sz="15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2pPr>
            <a:lvl3pPr marL="1185824" indent="-237165" eaLnBrk="0" hangingPunct="0">
              <a:defRPr kumimoji="1" sz="15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3pPr>
            <a:lvl4pPr marL="1660154" indent="-237165" eaLnBrk="0" hangingPunct="0">
              <a:defRPr kumimoji="1" sz="15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4pPr>
            <a:lvl5pPr marL="2134483" indent="-237165" eaLnBrk="0" hangingPunct="0">
              <a:defRPr kumimoji="1" sz="15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5pPr>
            <a:lvl6pPr marL="2608813" indent="-237165" algn="r" eaLnBrk="0" fontAlgn="base" hangingPunct="0">
              <a:spcBef>
                <a:spcPct val="0"/>
              </a:spcBef>
              <a:spcAft>
                <a:spcPct val="0"/>
              </a:spcAft>
              <a:defRPr kumimoji="1" sz="15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6pPr>
            <a:lvl7pPr marL="3083142" indent="-237165" algn="r" eaLnBrk="0" fontAlgn="base" hangingPunct="0">
              <a:spcBef>
                <a:spcPct val="0"/>
              </a:spcBef>
              <a:spcAft>
                <a:spcPct val="0"/>
              </a:spcAft>
              <a:defRPr kumimoji="1" sz="15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7pPr>
            <a:lvl8pPr marL="3557472" indent="-237165" algn="r" eaLnBrk="0" fontAlgn="base" hangingPunct="0">
              <a:spcBef>
                <a:spcPct val="0"/>
              </a:spcBef>
              <a:spcAft>
                <a:spcPct val="0"/>
              </a:spcAft>
              <a:defRPr kumimoji="1" sz="15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8pPr>
            <a:lvl9pPr marL="4031801" indent="-237165" algn="r" eaLnBrk="0" fontAlgn="base" hangingPunct="0">
              <a:spcBef>
                <a:spcPct val="0"/>
              </a:spcBef>
              <a:spcAft>
                <a:spcPct val="0"/>
              </a:spcAft>
              <a:defRPr kumimoji="1" sz="15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9pPr>
          </a:lstStyle>
          <a:p>
            <a:pPr eaLnBrk="1" hangingPunct="1"/>
            <a:fld id="{1D69C200-A0C0-420F-9286-04E6227E3B0D}" type="slidenum">
              <a:rPr lang="en-US" altLang="ko-KR" sz="1300">
                <a:latin typeface="Arial" panose="020B0604020202020204" pitchFamily="34" charset="0"/>
              </a:rPr>
              <a:pPr eaLnBrk="1" hangingPunct="1"/>
              <a:t>11</a:t>
            </a:fld>
            <a:endParaRPr lang="en-US" altLang="ko-KR" sz="1300" dirty="0">
              <a:latin typeface="Arial" panose="020B0604020202020204" pitchFamily="34" charset="0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ko-KR" altLang="ko-KR">
              <a:ea typeface="굴림" panose="020B0600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5588455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15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1pPr>
            <a:lvl2pPr marL="770785" indent="-296456" eaLnBrk="0" hangingPunct="0">
              <a:defRPr kumimoji="1" sz="15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2pPr>
            <a:lvl3pPr marL="1185824" indent="-237165" eaLnBrk="0" hangingPunct="0">
              <a:defRPr kumimoji="1" sz="15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3pPr>
            <a:lvl4pPr marL="1660154" indent="-237165" eaLnBrk="0" hangingPunct="0">
              <a:defRPr kumimoji="1" sz="15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4pPr>
            <a:lvl5pPr marL="2134483" indent="-237165" eaLnBrk="0" hangingPunct="0">
              <a:defRPr kumimoji="1" sz="15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5pPr>
            <a:lvl6pPr marL="2608813" indent="-237165" algn="r" eaLnBrk="0" fontAlgn="base" hangingPunct="0">
              <a:spcBef>
                <a:spcPct val="0"/>
              </a:spcBef>
              <a:spcAft>
                <a:spcPct val="0"/>
              </a:spcAft>
              <a:defRPr kumimoji="1" sz="15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6pPr>
            <a:lvl7pPr marL="3083142" indent="-237165" algn="r" eaLnBrk="0" fontAlgn="base" hangingPunct="0">
              <a:spcBef>
                <a:spcPct val="0"/>
              </a:spcBef>
              <a:spcAft>
                <a:spcPct val="0"/>
              </a:spcAft>
              <a:defRPr kumimoji="1" sz="15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7pPr>
            <a:lvl8pPr marL="3557472" indent="-237165" algn="r" eaLnBrk="0" fontAlgn="base" hangingPunct="0">
              <a:spcBef>
                <a:spcPct val="0"/>
              </a:spcBef>
              <a:spcAft>
                <a:spcPct val="0"/>
              </a:spcAft>
              <a:defRPr kumimoji="1" sz="15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8pPr>
            <a:lvl9pPr marL="4031801" indent="-237165" algn="r" eaLnBrk="0" fontAlgn="base" hangingPunct="0">
              <a:spcBef>
                <a:spcPct val="0"/>
              </a:spcBef>
              <a:spcAft>
                <a:spcPct val="0"/>
              </a:spcAft>
              <a:defRPr kumimoji="1" sz="15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9pPr>
          </a:lstStyle>
          <a:p>
            <a:pPr eaLnBrk="1" hangingPunct="1"/>
            <a:fld id="{BBAA0163-B2BF-40CC-8033-9B3F747DDC0B}" type="slidenum">
              <a:rPr lang="en-US" altLang="ko-KR" sz="1300">
                <a:latin typeface="Arial" panose="020B0604020202020204" pitchFamily="34" charset="0"/>
              </a:rPr>
              <a:pPr eaLnBrk="1" hangingPunct="1"/>
              <a:t>2</a:t>
            </a:fld>
            <a:endParaRPr lang="en-US" altLang="ko-KR" sz="1300" dirty="0">
              <a:latin typeface="Arial" panose="020B0604020202020204" pitchFamily="34" charset="0"/>
            </a:endParaRPr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ko-KR" altLang="ko-KR">
              <a:ea typeface="굴림" panose="020B0600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9786162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>
            <a:spLocks noGrp="1"/>
          </p:cNvSpPr>
          <p:nvPr>
            <p:ph type="sldNum" idx="12"/>
          </p:nvPr>
        </p:nvSpPr>
        <p:spPr>
          <a:xfrm>
            <a:off x="4023991" y="9721107"/>
            <a:ext cx="3078427" cy="513507"/>
          </a:xfrm>
          <a:prstGeom prst="rect">
            <a:avLst/>
          </a:prstGeom>
          <a:noFill/>
          <a:ln>
            <a:noFill/>
          </a:ln>
        </p:spPr>
        <p:txBody>
          <a:bodyPr lIns="95472" tIns="47736" rIns="95472" bIns="47736" anchor="b" anchorCtr="0">
            <a:noAutofit/>
          </a:bodyPr>
          <a:lstStyle/>
          <a:p>
            <a:pPr>
              <a:buSzPct val="25000"/>
            </a:pPr>
            <a:fld id="{00000000-1234-1234-1234-123412341234}" type="slidenum">
              <a:rPr lang="en-US">
                <a:solidFill>
                  <a:prstClr val="black"/>
                </a:solidFill>
              </a:rPr>
              <a:pPr>
                <a:buSzPct val="25000"/>
              </a:pPr>
              <a:t>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08" name="Shape 108"/>
          <p:cNvSpPr>
            <a:spLocks noGrp="1" noRot="1" noChangeAspect="1"/>
          </p:cNvSpPr>
          <p:nvPr>
            <p:ph type="sldImg" idx="2"/>
          </p:nvPr>
        </p:nvSpPr>
        <p:spPr>
          <a:xfrm>
            <a:off x="1001713" y="773113"/>
            <a:ext cx="5143500" cy="38576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09" name="Shape 109"/>
          <p:cNvSpPr txBox="1">
            <a:spLocks noGrp="1"/>
          </p:cNvSpPr>
          <p:nvPr>
            <p:ph type="body" idx="1"/>
          </p:nvPr>
        </p:nvSpPr>
        <p:spPr>
          <a:xfrm>
            <a:off x="953455" y="4887732"/>
            <a:ext cx="5238973" cy="4631001"/>
          </a:xfrm>
          <a:prstGeom prst="rect">
            <a:avLst/>
          </a:prstGeom>
          <a:noFill/>
          <a:ln>
            <a:noFill/>
          </a:ln>
        </p:spPr>
        <p:txBody>
          <a:bodyPr lIns="95472" tIns="47736" rIns="95472" bIns="47736" anchor="t" anchorCtr="0">
            <a:noAutofit/>
          </a:bodyPr>
          <a:lstStyle/>
          <a:p>
            <a:pPr>
              <a:spcBef>
                <a:spcPts val="0"/>
              </a:spcBef>
              <a:buSzPct val="25000"/>
            </a:pPr>
            <a:endParaRPr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527824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 txBox="1">
            <a:spLocks noGrp="1"/>
          </p:cNvSpPr>
          <p:nvPr>
            <p:ph type="sldNum" idx="12"/>
          </p:nvPr>
        </p:nvSpPr>
        <p:spPr>
          <a:xfrm>
            <a:off x="4023991" y="9721107"/>
            <a:ext cx="3078427" cy="513507"/>
          </a:xfrm>
          <a:prstGeom prst="rect">
            <a:avLst/>
          </a:prstGeom>
          <a:noFill/>
          <a:ln>
            <a:noFill/>
          </a:ln>
        </p:spPr>
        <p:txBody>
          <a:bodyPr lIns="95472" tIns="47736" rIns="95472" bIns="47736" anchor="b" anchorCtr="0">
            <a:noAutofit/>
          </a:bodyPr>
          <a:lstStyle/>
          <a:p>
            <a:pPr>
              <a:buSzPct val="25000"/>
            </a:pPr>
            <a:fld id="{00000000-1234-1234-1234-123412341234}" type="slidenum">
              <a:rPr lang="en-US">
                <a:solidFill>
                  <a:prstClr val="black"/>
                </a:solidFill>
              </a:rPr>
              <a:pPr>
                <a:buSzPct val="25000"/>
              </a:pPr>
              <a:t>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16" name="Shape 116"/>
          <p:cNvSpPr>
            <a:spLocks noGrp="1" noRot="1" noChangeAspect="1"/>
          </p:cNvSpPr>
          <p:nvPr>
            <p:ph type="sldImg" idx="2"/>
          </p:nvPr>
        </p:nvSpPr>
        <p:spPr>
          <a:xfrm>
            <a:off x="1250950" y="1281113"/>
            <a:ext cx="4602163" cy="34512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17" name="Shape 117"/>
          <p:cNvSpPr txBox="1">
            <a:spLocks noGrp="1"/>
          </p:cNvSpPr>
          <p:nvPr>
            <p:ph type="body" idx="1"/>
          </p:nvPr>
        </p:nvSpPr>
        <p:spPr>
          <a:xfrm>
            <a:off x="710409" y="4925407"/>
            <a:ext cx="5683249" cy="4029878"/>
          </a:xfrm>
          <a:prstGeom prst="rect">
            <a:avLst/>
          </a:prstGeom>
          <a:noFill/>
          <a:ln>
            <a:noFill/>
          </a:ln>
        </p:spPr>
        <p:txBody>
          <a:bodyPr lIns="95472" tIns="47736" rIns="95472" bIns="47736" anchor="t" anchorCtr="0">
            <a:noAutofit/>
          </a:bodyPr>
          <a:lstStyle/>
          <a:p>
            <a:pPr>
              <a:spcBef>
                <a:spcPts val="0"/>
              </a:spcBef>
              <a:buSzPct val="25000"/>
            </a:pPr>
            <a:endParaRPr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41182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15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1pPr>
            <a:lvl2pPr marL="770785" indent="-296456" eaLnBrk="0" hangingPunct="0">
              <a:defRPr kumimoji="1" sz="15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2pPr>
            <a:lvl3pPr marL="1185824" indent="-237165" eaLnBrk="0" hangingPunct="0">
              <a:defRPr kumimoji="1" sz="15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3pPr>
            <a:lvl4pPr marL="1660154" indent="-237165" eaLnBrk="0" hangingPunct="0">
              <a:defRPr kumimoji="1" sz="15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4pPr>
            <a:lvl5pPr marL="2134483" indent="-237165" eaLnBrk="0" hangingPunct="0">
              <a:defRPr kumimoji="1" sz="15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5pPr>
            <a:lvl6pPr marL="2608813" indent="-237165" algn="r" eaLnBrk="0" fontAlgn="base" hangingPunct="0">
              <a:spcBef>
                <a:spcPct val="0"/>
              </a:spcBef>
              <a:spcAft>
                <a:spcPct val="0"/>
              </a:spcAft>
              <a:defRPr kumimoji="1" sz="15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6pPr>
            <a:lvl7pPr marL="3083142" indent="-237165" algn="r" eaLnBrk="0" fontAlgn="base" hangingPunct="0">
              <a:spcBef>
                <a:spcPct val="0"/>
              </a:spcBef>
              <a:spcAft>
                <a:spcPct val="0"/>
              </a:spcAft>
              <a:defRPr kumimoji="1" sz="15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7pPr>
            <a:lvl8pPr marL="3557472" indent="-237165" algn="r" eaLnBrk="0" fontAlgn="base" hangingPunct="0">
              <a:spcBef>
                <a:spcPct val="0"/>
              </a:spcBef>
              <a:spcAft>
                <a:spcPct val="0"/>
              </a:spcAft>
              <a:defRPr kumimoji="1" sz="15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8pPr>
            <a:lvl9pPr marL="4031801" indent="-237165" algn="r" eaLnBrk="0" fontAlgn="base" hangingPunct="0">
              <a:spcBef>
                <a:spcPct val="0"/>
              </a:spcBef>
              <a:spcAft>
                <a:spcPct val="0"/>
              </a:spcAft>
              <a:defRPr kumimoji="1" sz="15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9pPr>
          </a:lstStyle>
          <a:p>
            <a:pPr eaLnBrk="1" hangingPunct="1"/>
            <a:fld id="{5D2E0CA5-2C7F-4A43-B6E9-009DAE44685A}" type="slidenum">
              <a:rPr lang="en-US" altLang="ko-KR" sz="1300">
                <a:latin typeface="Arial" panose="020B0604020202020204" pitchFamily="34" charset="0"/>
              </a:rPr>
              <a:pPr eaLnBrk="1" hangingPunct="1"/>
              <a:t>6</a:t>
            </a:fld>
            <a:endParaRPr lang="en-US" altLang="ko-KR" sz="1300" dirty="0">
              <a:latin typeface="Arial" panose="020B0604020202020204" pitchFamily="34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ko-KR" altLang="ko-KR">
              <a:ea typeface="굴림" panose="020B0600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1481283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15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1pPr>
            <a:lvl2pPr marL="770785" indent="-296456" eaLnBrk="0" hangingPunct="0">
              <a:defRPr kumimoji="1" sz="15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2pPr>
            <a:lvl3pPr marL="1185824" indent="-237165" eaLnBrk="0" hangingPunct="0">
              <a:defRPr kumimoji="1" sz="15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3pPr>
            <a:lvl4pPr marL="1660154" indent="-237165" eaLnBrk="0" hangingPunct="0">
              <a:defRPr kumimoji="1" sz="15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4pPr>
            <a:lvl5pPr marL="2134483" indent="-237165" eaLnBrk="0" hangingPunct="0">
              <a:defRPr kumimoji="1" sz="15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5pPr>
            <a:lvl6pPr marL="2608813" indent="-237165" algn="r" eaLnBrk="0" fontAlgn="base" hangingPunct="0">
              <a:spcBef>
                <a:spcPct val="0"/>
              </a:spcBef>
              <a:spcAft>
                <a:spcPct val="0"/>
              </a:spcAft>
              <a:defRPr kumimoji="1" sz="15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6pPr>
            <a:lvl7pPr marL="3083142" indent="-237165" algn="r" eaLnBrk="0" fontAlgn="base" hangingPunct="0">
              <a:spcBef>
                <a:spcPct val="0"/>
              </a:spcBef>
              <a:spcAft>
                <a:spcPct val="0"/>
              </a:spcAft>
              <a:defRPr kumimoji="1" sz="15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7pPr>
            <a:lvl8pPr marL="3557472" indent="-237165" algn="r" eaLnBrk="0" fontAlgn="base" hangingPunct="0">
              <a:spcBef>
                <a:spcPct val="0"/>
              </a:spcBef>
              <a:spcAft>
                <a:spcPct val="0"/>
              </a:spcAft>
              <a:defRPr kumimoji="1" sz="15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8pPr>
            <a:lvl9pPr marL="4031801" indent="-237165" algn="r" eaLnBrk="0" fontAlgn="base" hangingPunct="0">
              <a:spcBef>
                <a:spcPct val="0"/>
              </a:spcBef>
              <a:spcAft>
                <a:spcPct val="0"/>
              </a:spcAft>
              <a:defRPr kumimoji="1" sz="15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9pPr>
          </a:lstStyle>
          <a:p>
            <a:pPr eaLnBrk="1" hangingPunct="1"/>
            <a:fld id="{9CF50E9D-D2A7-4E76-A5BA-5C3CC22D51C7}" type="slidenum">
              <a:rPr lang="en-US" altLang="ko-KR" sz="1300">
                <a:latin typeface="Arial" panose="020B0604020202020204" pitchFamily="34" charset="0"/>
              </a:rPr>
              <a:pPr eaLnBrk="1" hangingPunct="1"/>
              <a:t>7</a:t>
            </a:fld>
            <a:endParaRPr lang="en-US" altLang="ko-KR" sz="1300" dirty="0">
              <a:latin typeface="Arial" panose="020B0604020202020204" pitchFamily="34" charset="0"/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ko-KR" altLang="ko-KR">
              <a:ea typeface="굴림" panose="020B0600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40388329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15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1pPr>
            <a:lvl2pPr marL="770785" indent="-296456" eaLnBrk="0" hangingPunct="0">
              <a:defRPr kumimoji="1" sz="15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2pPr>
            <a:lvl3pPr marL="1185824" indent="-237165" eaLnBrk="0" hangingPunct="0">
              <a:defRPr kumimoji="1" sz="15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3pPr>
            <a:lvl4pPr marL="1660154" indent="-237165" eaLnBrk="0" hangingPunct="0">
              <a:defRPr kumimoji="1" sz="15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4pPr>
            <a:lvl5pPr marL="2134483" indent="-237165" eaLnBrk="0" hangingPunct="0">
              <a:defRPr kumimoji="1" sz="15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5pPr>
            <a:lvl6pPr marL="2608813" indent="-237165" algn="r" eaLnBrk="0" fontAlgn="base" hangingPunct="0">
              <a:spcBef>
                <a:spcPct val="0"/>
              </a:spcBef>
              <a:spcAft>
                <a:spcPct val="0"/>
              </a:spcAft>
              <a:defRPr kumimoji="1" sz="15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6pPr>
            <a:lvl7pPr marL="3083142" indent="-237165" algn="r" eaLnBrk="0" fontAlgn="base" hangingPunct="0">
              <a:spcBef>
                <a:spcPct val="0"/>
              </a:spcBef>
              <a:spcAft>
                <a:spcPct val="0"/>
              </a:spcAft>
              <a:defRPr kumimoji="1" sz="15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7pPr>
            <a:lvl8pPr marL="3557472" indent="-237165" algn="r" eaLnBrk="0" fontAlgn="base" hangingPunct="0">
              <a:spcBef>
                <a:spcPct val="0"/>
              </a:spcBef>
              <a:spcAft>
                <a:spcPct val="0"/>
              </a:spcAft>
              <a:defRPr kumimoji="1" sz="15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8pPr>
            <a:lvl9pPr marL="4031801" indent="-237165" algn="r" eaLnBrk="0" fontAlgn="base" hangingPunct="0">
              <a:spcBef>
                <a:spcPct val="0"/>
              </a:spcBef>
              <a:spcAft>
                <a:spcPct val="0"/>
              </a:spcAft>
              <a:defRPr kumimoji="1" sz="15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9pPr>
          </a:lstStyle>
          <a:p>
            <a:pPr eaLnBrk="1" hangingPunct="1"/>
            <a:fld id="{9CF50E9D-D2A7-4E76-A5BA-5C3CC22D51C7}" type="slidenum">
              <a:rPr lang="en-US" altLang="ko-KR" sz="1300">
                <a:latin typeface="Arial" panose="020B0604020202020204" pitchFamily="34" charset="0"/>
              </a:rPr>
              <a:pPr eaLnBrk="1" hangingPunct="1"/>
              <a:t>8</a:t>
            </a:fld>
            <a:endParaRPr lang="en-US" altLang="ko-KR" sz="1300" dirty="0">
              <a:latin typeface="Arial" panose="020B0604020202020204" pitchFamily="34" charset="0"/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ko-KR" altLang="ko-KR">
              <a:ea typeface="굴림" panose="020B0600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50626266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15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1pPr>
            <a:lvl2pPr marL="770785" indent="-296456" eaLnBrk="0" hangingPunct="0">
              <a:defRPr kumimoji="1" sz="15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2pPr>
            <a:lvl3pPr marL="1185824" indent="-237165" eaLnBrk="0" hangingPunct="0">
              <a:defRPr kumimoji="1" sz="15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3pPr>
            <a:lvl4pPr marL="1660154" indent="-237165" eaLnBrk="0" hangingPunct="0">
              <a:defRPr kumimoji="1" sz="15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4pPr>
            <a:lvl5pPr marL="2134483" indent="-237165" eaLnBrk="0" hangingPunct="0">
              <a:defRPr kumimoji="1" sz="15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5pPr>
            <a:lvl6pPr marL="2608813" indent="-237165" algn="r" eaLnBrk="0" fontAlgn="base" hangingPunct="0">
              <a:spcBef>
                <a:spcPct val="0"/>
              </a:spcBef>
              <a:spcAft>
                <a:spcPct val="0"/>
              </a:spcAft>
              <a:defRPr kumimoji="1" sz="15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6pPr>
            <a:lvl7pPr marL="3083142" indent="-237165" algn="r" eaLnBrk="0" fontAlgn="base" hangingPunct="0">
              <a:spcBef>
                <a:spcPct val="0"/>
              </a:spcBef>
              <a:spcAft>
                <a:spcPct val="0"/>
              </a:spcAft>
              <a:defRPr kumimoji="1" sz="15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7pPr>
            <a:lvl8pPr marL="3557472" indent="-237165" algn="r" eaLnBrk="0" fontAlgn="base" hangingPunct="0">
              <a:spcBef>
                <a:spcPct val="0"/>
              </a:spcBef>
              <a:spcAft>
                <a:spcPct val="0"/>
              </a:spcAft>
              <a:defRPr kumimoji="1" sz="15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8pPr>
            <a:lvl9pPr marL="4031801" indent="-237165" algn="r" eaLnBrk="0" fontAlgn="base" hangingPunct="0">
              <a:spcBef>
                <a:spcPct val="0"/>
              </a:spcBef>
              <a:spcAft>
                <a:spcPct val="0"/>
              </a:spcAft>
              <a:defRPr kumimoji="1" sz="15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9pPr>
          </a:lstStyle>
          <a:p>
            <a:pPr eaLnBrk="1" hangingPunct="1"/>
            <a:fld id="{1D69C200-A0C0-420F-9286-04E6227E3B0D}" type="slidenum">
              <a:rPr lang="en-US" altLang="ko-KR" sz="1300">
                <a:latin typeface="Arial" panose="020B0604020202020204" pitchFamily="34" charset="0"/>
              </a:rPr>
              <a:pPr eaLnBrk="1" hangingPunct="1"/>
              <a:t>9</a:t>
            </a:fld>
            <a:endParaRPr lang="en-US" altLang="ko-KR" sz="1300" dirty="0">
              <a:latin typeface="Arial" panose="020B0604020202020204" pitchFamily="34" charset="0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ko-KR" altLang="ko-KR">
              <a:ea typeface="굴림" panose="020B0600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51111751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15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1pPr>
            <a:lvl2pPr marL="770785" indent="-296456" eaLnBrk="0" hangingPunct="0">
              <a:defRPr kumimoji="1" sz="15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2pPr>
            <a:lvl3pPr marL="1185824" indent="-237165" eaLnBrk="0" hangingPunct="0">
              <a:defRPr kumimoji="1" sz="15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3pPr>
            <a:lvl4pPr marL="1660154" indent="-237165" eaLnBrk="0" hangingPunct="0">
              <a:defRPr kumimoji="1" sz="15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4pPr>
            <a:lvl5pPr marL="2134483" indent="-237165" eaLnBrk="0" hangingPunct="0">
              <a:defRPr kumimoji="1" sz="15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5pPr>
            <a:lvl6pPr marL="2608813" indent="-237165" algn="r" eaLnBrk="0" fontAlgn="base" hangingPunct="0">
              <a:spcBef>
                <a:spcPct val="0"/>
              </a:spcBef>
              <a:spcAft>
                <a:spcPct val="0"/>
              </a:spcAft>
              <a:defRPr kumimoji="1" sz="15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6pPr>
            <a:lvl7pPr marL="3083142" indent="-237165" algn="r" eaLnBrk="0" fontAlgn="base" hangingPunct="0">
              <a:spcBef>
                <a:spcPct val="0"/>
              </a:spcBef>
              <a:spcAft>
                <a:spcPct val="0"/>
              </a:spcAft>
              <a:defRPr kumimoji="1" sz="15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7pPr>
            <a:lvl8pPr marL="3557472" indent="-237165" algn="r" eaLnBrk="0" fontAlgn="base" hangingPunct="0">
              <a:spcBef>
                <a:spcPct val="0"/>
              </a:spcBef>
              <a:spcAft>
                <a:spcPct val="0"/>
              </a:spcAft>
              <a:defRPr kumimoji="1" sz="15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8pPr>
            <a:lvl9pPr marL="4031801" indent="-237165" algn="r" eaLnBrk="0" fontAlgn="base" hangingPunct="0">
              <a:spcBef>
                <a:spcPct val="0"/>
              </a:spcBef>
              <a:spcAft>
                <a:spcPct val="0"/>
              </a:spcAft>
              <a:defRPr kumimoji="1" sz="15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9pPr>
          </a:lstStyle>
          <a:p>
            <a:pPr eaLnBrk="1" hangingPunct="1"/>
            <a:fld id="{1D69C200-A0C0-420F-9286-04E6227E3B0D}" type="slidenum">
              <a:rPr lang="en-US" altLang="ko-KR" sz="1300">
                <a:latin typeface="Arial" panose="020B0604020202020204" pitchFamily="34" charset="0"/>
              </a:rPr>
              <a:pPr eaLnBrk="1" hangingPunct="1"/>
              <a:t>10</a:t>
            </a:fld>
            <a:endParaRPr lang="en-US" altLang="ko-KR" sz="1300" dirty="0">
              <a:latin typeface="Arial" panose="020B0604020202020204" pitchFamily="34" charset="0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ko-KR" altLang="ko-KR">
              <a:ea typeface="굴림" panose="020B0600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0085467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1D3F21C-706D-40C5-A8D9-E5C446380E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BE54263D-9C60-4347-946A-76CF4533D9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2E301310-B795-4832-BD7E-97916685B2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417E5-B1D9-4A5E-9955-7A87A8335A95}" type="datetimeFigureOut">
              <a:rPr lang="ko-KR" altLang="en-US" smtClean="0"/>
              <a:t>2022-01-24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90C87EB0-A357-472D-BD47-4F81F43942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A699DE87-7879-4CD6-932B-0BAA2CF73D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65FAE-B4A9-4C60-9693-5587A7BE51A3}" type="slidenum">
              <a:rPr lang="en-US" altLang="ko-KR" smtClean="0"/>
              <a:pPr/>
              <a:t>‹#›</a:t>
            </a:fld>
            <a:endParaRPr lang="en-US" altLang="ko-KR"/>
          </a:p>
        </p:txBody>
      </p:sp>
      <p:sp>
        <p:nvSpPr>
          <p:cNvPr id="7" name="직사각형 6">
            <a:extLst>
              <a:ext uri="{FF2B5EF4-FFF2-40B4-BE49-F238E27FC236}">
                <a16:creationId xmlns:a16="http://schemas.microsoft.com/office/drawing/2014/main" id="{AD76E5EF-527A-4FD8-ABA0-DB45A7849E81}"/>
              </a:ext>
            </a:extLst>
          </p:cNvPr>
          <p:cNvSpPr/>
          <p:nvPr userDrawn="1"/>
        </p:nvSpPr>
        <p:spPr>
          <a:xfrm>
            <a:off x="3050050" y="6561559"/>
            <a:ext cx="304878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맑은 고딕" panose="020B0503020000020004" pitchFamily="50" charset="-127"/>
                <a:cs typeface="+mn-cs"/>
              </a:rPr>
              <a:t>ⓒ 2022 Wenyan Yin. All Rights Reserved.</a:t>
            </a:r>
            <a:endParaRPr kumimoji="0" lang="ko-KR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맑은 고딕" panose="020B0503020000020004" pitchFamily="50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144721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23CD928-F3FE-4659-9834-01F762A437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8D7DF822-461E-4AFA-A8DB-4E7F5A01B4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535B7100-863C-497B-BD42-342737CA0E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417E5-B1D9-4A5E-9955-7A87A8335A95}" type="datetimeFigureOut">
              <a:rPr lang="ko-KR" altLang="en-US" smtClean="0"/>
              <a:t>2022-01-24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6C68E453-2169-4C62-941D-92E9854ED5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9F70FD7C-C36D-4AFC-A35A-CE5C807D13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318C1-2CED-4FC0-8DEF-B43F6EDDD937}" type="slidenum">
              <a:rPr lang="en-US" altLang="ko-KR" smtClean="0"/>
              <a:pPr/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633201201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65EC471D-4114-4898-8589-70A9F97DE89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EDDB2F6D-83EB-48C9-A7C9-578D414760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13CE4510-5A23-4C1B-88D7-066F80724A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417E5-B1D9-4A5E-9955-7A87A8335A95}" type="datetimeFigureOut">
              <a:rPr lang="ko-KR" altLang="en-US" smtClean="0"/>
              <a:t>2022-01-24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D6654EAF-C856-4FE3-A510-77817F3463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5F3B5312-124A-4188-BE66-50D520C84E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318C1-2CED-4FC0-8DEF-B43F6EDDD937}" type="slidenum">
              <a:rPr lang="en-US" altLang="ko-KR" smtClean="0"/>
              <a:pPr/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649659373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948264" y="6381328"/>
            <a:ext cx="2057400" cy="365125"/>
          </a:xfrm>
          <a:ln/>
        </p:spPr>
        <p:txBody>
          <a:bodyPr/>
          <a:lstStyle>
            <a:lvl1pPr>
              <a:defRPr sz="1200" b="1">
                <a:solidFill>
                  <a:schemeClr val="tx1"/>
                </a:solidFill>
              </a:defRPr>
            </a:lvl1pPr>
          </a:lstStyle>
          <a:p>
            <a:fld id="{D30134D2-0692-4ABD-A06A-36CAA0349D6B}" type="slidenum">
              <a:rPr lang="en-US" altLang="ko-KR" smtClean="0"/>
              <a:pPr/>
              <a:t>‹#›</a:t>
            </a:fld>
            <a:endParaRPr lang="en-US" altLang="ko-KR"/>
          </a:p>
        </p:txBody>
      </p:sp>
      <p:cxnSp>
        <p:nvCxnSpPr>
          <p:cNvPr id="7" name="직선 연결선 6"/>
          <p:cNvCxnSpPr/>
          <p:nvPr userDrawn="1"/>
        </p:nvCxnSpPr>
        <p:spPr bwMode="auto">
          <a:xfrm>
            <a:off x="275400" y="692696"/>
            <a:ext cx="8640000" cy="0"/>
          </a:xfrm>
          <a:prstGeom prst="line">
            <a:avLst/>
          </a:prstGeom>
          <a:ln w="38100">
            <a:solidFill>
              <a:srgbClr val="2E2ECB"/>
            </a:solidFill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8" name="제목 1">
            <a:extLst>
              <a:ext uri="{FF2B5EF4-FFF2-40B4-BE49-F238E27FC236}">
                <a16:creationId xmlns:a16="http://schemas.microsoft.com/office/drawing/2014/main" id="{0A12A43A-90F6-40E8-8A89-4ACB61D1D5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5400" y="29915"/>
            <a:ext cx="8640000" cy="662782"/>
          </a:xfrm>
        </p:spPr>
        <p:txBody>
          <a:bodyPr>
            <a:normAutofit/>
          </a:bodyPr>
          <a:lstStyle>
            <a:lvl1pPr>
              <a:defRPr sz="2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31A5724-54F0-47D3-A633-2B47B7C6246D}"/>
              </a:ext>
            </a:extLst>
          </p:cNvPr>
          <p:cNvSpPr txBox="1"/>
          <p:nvPr userDrawn="1"/>
        </p:nvSpPr>
        <p:spPr>
          <a:xfrm>
            <a:off x="2423923" y="6527926"/>
            <a:ext cx="430209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굴림" charset="-127"/>
              </a:rPr>
              <a:t>ⓒ </a:t>
            </a:r>
            <a:r>
              <a:rPr kumimoji="0" lang="en-US" altLang="ko-K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굴림" charset="-127"/>
              </a:rPr>
              <a:t>2022 Wenyan Yin.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42277850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0134D2-0692-4ABD-A06A-36CAA0349D6B}" type="slidenum">
              <a:rPr lang="en-US" altLang="ko-KR"/>
              <a:pPr/>
              <a:t>‹#›</a:t>
            </a:fld>
            <a:endParaRPr lang="en-US" altLang="ko-KR"/>
          </a:p>
        </p:txBody>
      </p:sp>
      <p:cxnSp>
        <p:nvCxnSpPr>
          <p:cNvPr id="7" name="직선 연결선 6"/>
          <p:cNvCxnSpPr/>
          <p:nvPr userDrawn="1"/>
        </p:nvCxnSpPr>
        <p:spPr bwMode="auto">
          <a:xfrm>
            <a:off x="275400" y="692696"/>
            <a:ext cx="8640000" cy="0"/>
          </a:xfrm>
          <a:prstGeom prst="line">
            <a:avLst/>
          </a:prstGeom>
          <a:ln w="38100">
            <a:solidFill>
              <a:schemeClr val="accent2"/>
            </a:solidFill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8" name="직사각형 7">
            <a:extLst>
              <a:ext uri="{FF2B5EF4-FFF2-40B4-BE49-F238E27FC236}">
                <a16:creationId xmlns:a16="http://schemas.microsoft.com/office/drawing/2014/main" id="{67ED28C5-0698-4704-82CF-2AA1B407C5B2}"/>
              </a:ext>
            </a:extLst>
          </p:cNvPr>
          <p:cNvSpPr/>
          <p:nvPr userDrawn="1"/>
        </p:nvSpPr>
        <p:spPr>
          <a:xfrm>
            <a:off x="3050050" y="6561559"/>
            <a:ext cx="304878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맑은 고딕" panose="020B0503020000020004" pitchFamily="50" charset="-127"/>
                <a:cs typeface="+mn-cs"/>
              </a:rPr>
              <a:t>ⓒ 2020 Wenyan Yin. All Rights Reserved.</a:t>
            </a:r>
            <a:endParaRPr kumimoji="0" lang="ko-KR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맑은 고딕" panose="020B0503020000020004" pitchFamily="50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769631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9FAC34B-0973-4B01-A784-5C0F934733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19C95844-1A55-4D9E-9A39-0C6E0763BC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16C43FC3-7184-4FA1-B11D-90225421E2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417E5-B1D9-4A5E-9955-7A87A8335A95}" type="datetimeFigureOut">
              <a:rPr lang="ko-KR" altLang="en-US" smtClean="0"/>
              <a:t>2022-01-24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53E54885-1BED-4DE6-AC98-B4230A893A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F42410D8-BD47-48DE-A57A-18BDFB2BB4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318C1-2CED-4FC0-8DEF-B43F6EDDD937}" type="slidenum">
              <a:rPr lang="en-US" altLang="ko-KR" smtClean="0"/>
              <a:pPr/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015795033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2F8FE09-C32F-4210-9D67-27422CA17F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A649520D-B79E-40A9-8399-E83E6493C3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86BE7DF3-CA01-47FC-9407-0E6D200CE2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417E5-B1D9-4A5E-9955-7A87A8335A95}" type="datetimeFigureOut">
              <a:rPr lang="ko-KR" altLang="en-US" smtClean="0"/>
              <a:t>2022-01-24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6328D13E-A3EE-4D30-A125-DF571697A0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6EFC1864-0340-42A9-A372-D0808AE8CB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318C1-2CED-4FC0-8DEF-B43F6EDDD937}" type="slidenum">
              <a:rPr lang="en-US" altLang="ko-KR" smtClean="0"/>
              <a:pPr/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070978922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52DC2B4-27A3-4E99-956B-7BB932263C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76387B6A-3589-4FCE-9CCF-BDF5334CB85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5F584253-E9E7-4693-AEC4-B6AED7E9EA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216F7BB8-B0A4-4C53-B0BF-7FC30AEEA7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417E5-B1D9-4A5E-9955-7A87A8335A95}" type="datetimeFigureOut">
              <a:rPr lang="ko-KR" altLang="en-US" smtClean="0"/>
              <a:t>2022-01-24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3959DB6E-3134-4C43-8D2E-7F0070A110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A06B3C1D-E7C2-47D5-80A0-138A344827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318C1-2CED-4FC0-8DEF-B43F6EDDD937}" type="slidenum">
              <a:rPr lang="en-US" altLang="ko-KR" smtClean="0"/>
              <a:pPr/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269404186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2C82178-72B8-4B09-99F4-66A10B36D4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19BBEB59-9B0F-4BCA-903D-239B1D0B41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C790D3B0-80A2-46D7-915D-C95EDE60BB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F191DC2F-A8F5-462A-9341-E822CC8AA4A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B07043FC-C94F-4F72-914E-D383D7C5F98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561F87B3-3C51-467D-A750-3C0FF3EF4B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417E5-B1D9-4A5E-9955-7A87A8335A95}" type="datetimeFigureOut">
              <a:rPr lang="ko-KR" altLang="en-US" smtClean="0"/>
              <a:t>2022-01-24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1EB7AD97-0044-4307-88E7-0EB9E16B1D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FFD9479D-30DC-484D-8A8C-5B2F0B33FA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318C1-2CED-4FC0-8DEF-B43F6EDDD937}" type="slidenum">
              <a:rPr lang="en-US" altLang="ko-KR" smtClean="0"/>
              <a:pPr/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97186350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CD3CC4D-2D95-4CC3-95E9-7DC1158D2A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C99B833E-3694-4A2D-8F1F-8B60FC7077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417E5-B1D9-4A5E-9955-7A87A8335A95}" type="datetimeFigureOut">
              <a:rPr lang="ko-KR" altLang="en-US" smtClean="0"/>
              <a:t>2022-01-24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0D7BB244-80D4-4F7C-8FE3-FBED2EFF09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4B0745D8-80E3-4114-A4FE-2B45DC1A42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318C1-2CED-4FC0-8DEF-B43F6EDDD937}" type="slidenum">
              <a:rPr lang="en-US" altLang="ko-KR" smtClean="0"/>
              <a:pPr/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987896961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362F0A6F-DED6-4314-A1B8-2EE1A3F5C7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417E5-B1D9-4A5E-9955-7A87A8335A95}" type="datetimeFigureOut">
              <a:rPr lang="ko-KR" altLang="en-US" smtClean="0"/>
              <a:t>2022-01-24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FC5F39F3-B7DB-4014-964D-1CEFA0F32F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40C1AF31-BD54-4683-B0AC-F8EFC15E51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fld id="{DB1318C1-2CED-4FC0-8DEF-B43F6EDDD937}" type="slidenum">
              <a:rPr lang="en-US" altLang="ko-KR" smtClean="0"/>
              <a:pPr/>
              <a:t>‹#›</a:t>
            </a:fld>
            <a:endParaRPr lang="en-US" altLang="ko-KR" dirty="0"/>
          </a:p>
        </p:txBody>
      </p:sp>
      <p:sp>
        <p:nvSpPr>
          <p:cNvPr id="5" name="직사각형 4">
            <a:extLst>
              <a:ext uri="{FF2B5EF4-FFF2-40B4-BE49-F238E27FC236}">
                <a16:creationId xmlns:a16="http://schemas.microsoft.com/office/drawing/2014/main" id="{F07A0A03-89B5-490B-BD40-996D980FB897}"/>
              </a:ext>
            </a:extLst>
          </p:cNvPr>
          <p:cNvSpPr/>
          <p:nvPr userDrawn="1"/>
        </p:nvSpPr>
        <p:spPr>
          <a:xfrm>
            <a:off x="3050050" y="6561559"/>
            <a:ext cx="304878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맑은 고딕" panose="020B0503020000020004" pitchFamily="50" charset="-127"/>
                <a:cs typeface="+mn-cs"/>
              </a:rPr>
              <a:t>ⓒ 2021 Wenyan Yin. All Rights Reserved.</a:t>
            </a:r>
            <a:endParaRPr kumimoji="0" lang="ko-KR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맑은 고딕" panose="020B0503020000020004" pitchFamily="50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864379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06332C6-5191-4DB2-9D33-D5425222D0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3C46BD40-8530-4202-9128-0AEF9F07E2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27B8BF6B-5610-40E0-946E-7134805DCB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A6176A23-0D44-42DC-8319-9B03EAAFE0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417E5-B1D9-4A5E-9955-7A87A8335A95}" type="datetimeFigureOut">
              <a:rPr lang="ko-KR" altLang="en-US" smtClean="0"/>
              <a:t>2022-01-24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5B783FB6-B410-4BF2-BA14-AB39BA767F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ED173C48-1E55-4942-84A5-CD87C93656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318C1-2CED-4FC0-8DEF-B43F6EDDD937}" type="slidenum">
              <a:rPr lang="en-US" altLang="ko-KR" smtClean="0"/>
              <a:pPr/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019765833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F3D3B02-D359-44DE-85A4-82A57BF400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20967626-3D5D-4CE2-A1ED-38D359EA2C4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0DC09816-340C-4541-BF45-4AA21873AC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51FF9DE1-3D57-4D8B-9E62-7AA59E3E78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417E5-B1D9-4A5E-9955-7A87A8335A95}" type="datetimeFigureOut">
              <a:rPr lang="ko-KR" altLang="en-US" smtClean="0"/>
              <a:t>2022-01-24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79ABF46B-035D-4BD2-B524-D6DEB88F64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AF294456-DC0F-4F7D-BE9B-A6B8C0C7C3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318C1-2CED-4FC0-8DEF-B43F6EDDD937}" type="slidenum">
              <a:rPr lang="en-US" altLang="ko-KR" smtClean="0"/>
              <a:pPr/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475744361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474A7326-0A4B-4CC6-8796-475CF1EB76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BCDA86EA-B3FC-4DBC-B1EA-D3B42CA0E9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BDE9D757-FACB-4EB2-8377-BF3C93F9467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F417E5-B1D9-4A5E-9955-7A87A8335A95}" type="datetimeFigureOut">
              <a:rPr lang="ko-KR" altLang="en-US" smtClean="0"/>
              <a:t>2022-01-24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D3A7E9A7-0AA3-44B9-A879-5EADBF54B1B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C7FB793-D9B2-47D7-9833-B4A07C1D00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1318C1-2CED-4FC0-8DEF-B43F6EDDD937}" type="slidenum">
              <a:rPr lang="en-US" altLang="ko-KR" smtClean="0"/>
              <a:pPr/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6381260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58" r:id="rId12"/>
    <p:sldLayoutId id="2147483672" r:id="rId13"/>
  </p:sldLayoutIdLst>
  <p:hf hdr="0" ftr="0" dt="0"/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wenyanyin@snu.ac.kr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mailto:wenyanyin@snu.ac.kr" TargetMode="Externa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orldscientific.com/worldscibooks/10.1142/12254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1017824" y="2931372"/>
            <a:ext cx="7093024" cy="151216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ctr" defTabSz="685800" rtl="0" eaLnBrk="1" latinLnBrk="1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Arial Unicode MS" panose="020B0604020202020204"/>
                <a:cs typeface="+mn-cs"/>
              </a:defRPr>
            </a:lvl1pPr>
            <a:lvl2pPr marL="342900" indent="0" algn="ctr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Arial Unicode MS" panose="020B0604020202020204"/>
                <a:cs typeface="+mn-cs"/>
              </a:defRPr>
            </a:lvl2pPr>
            <a:lvl3pPr marL="685800" indent="0" algn="ctr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Arial Unicode MS" panose="020B0604020202020204"/>
                <a:cs typeface="+mn-cs"/>
              </a:defRPr>
            </a:lvl3pPr>
            <a:lvl4pPr marL="1028700" indent="0" algn="ctr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Arial Unicode MS" panose="020B0604020202020204"/>
                <a:cs typeface="+mn-cs"/>
              </a:defRPr>
            </a:lvl4pPr>
            <a:lvl5pPr marL="1371600" indent="0" algn="ctr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Arial Unicode MS" panose="020B0604020202020204"/>
                <a:cs typeface="+mn-cs"/>
              </a:defRPr>
            </a:lvl5pPr>
            <a:lvl6pPr marL="1714500" indent="0" algn="ctr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kumimoji="0" lang="en-US" altLang="ko-KR" b="1" dirty="0">
                <a:latin typeface="Arial" panose="020B0604020202020204" pitchFamily="34" charset="0"/>
                <a:cs typeface="Arial" panose="020B0604020202020204" pitchFamily="34" charset="0"/>
              </a:rPr>
              <a:t>Wenyan Yin (Ph.D.)</a:t>
            </a:r>
          </a:p>
          <a:p>
            <a:pPr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kumimoji="0" lang="en-US" altLang="ko-KR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kumimoji="0" lang="en-US" altLang="ko-KR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wenyanyin@snu.ac.kr</a:t>
            </a:r>
            <a:r>
              <a:rPr kumimoji="0" lang="en-US" altLang="ko-KR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kumimoji="0" lang="en-US" altLang="ko-KR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kumimoji="0" lang="en-US" altLang="ko-KR" b="1" dirty="0">
                <a:latin typeface="Arial" panose="020B0604020202020204" pitchFamily="34" charset="0"/>
                <a:cs typeface="Arial" panose="020B0604020202020204" pitchFamily="34" charset="0"/>
              </a:rPr>
              <a:t>Assistant Professor, Seoul Business School, </a:t>
            </a:r>
            <a:r>
              <a:rPr kumimoji="0" lang="en-US" altLang="ko-KR" b="1" dirty="0" err="1">
                <a:latin typeface="Arial" panose="020B0604020202020204" pitchFamily="34" charset="0"/>
                <a:cs typeface="Arial" panose="020B0604020202020204" pitchFamily="34" charset="0"/>
              </a:rPr>
              <a:t>aSSIST</a:t>
            </a:r>
            <a:r>
              <a:rPr kumimoji="0" lang="en-US" altLang="ko-KR" b="1" dirty="0">
                <a:latin typeface="Arial" panose="020B0604020202020204" pitchFamily="34" charset="0"/>
                <a:cs typeface="Arial" panose="020B0604020202020204" pitchFamily="34" charset="0"/>
              </a:rPr>
              <a:t> University</a:t>
            </a:r>
          </a:p>
          <a:p>
            <a:pPr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kumimoji="0" lang="en-US" altLang="ko-KR" b="1" dirty="0">
                <a:latin typeface="Arial" panose="020B0604020202020204" pitchFamily="34" charset="0"/>
                <a:cs typeface="Arial" panose="020B0604020202020204" pitchFamily="34" charset="0"/>
              </a:rPr>
              <a:t>Lecturer, Graduate School of International Studies, SNU</a:t>
            </a:r>
            <a:endParaRPr kumimoji="0" lang="en-US" altLang="ko-K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직사각형 1">
            <a:extLst>
              <a:ext uri="{FF2B5EF4-FFF2-40B4-BE49-F238E27FC236}">
                <a16:creationId xmlns:a16="http://schemas.microsoft.com/office/drawing/2014/main" id="{B2257C2D-AA97-4500-B6E0-989357EE494B}"/>
              </a:ext>
            </a:extLst>
          </p:cNvPr>
          <p:cNvSpPr/>
          <p:nvPr/>
        </p:nvSpPr>
        <p:spPr>
          <a:xfrm>
            <a:off x="2332088" y="4941168"/>
            <a:ext cx="4464496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fontAlgn="auto">
              <a:spcBef>
                <a:spcPts val="0"/>
              </a:spcBef>
              <a:spcAft>
                <a:spcPts val="0"/>
              </a:spcAft>
            </a:pPr>
            <a:r>
              <a:rPr kumimoji="0" lang="en-US" altLang="ko-KR" sz="1600" b="1" dirty="0">
                <a:solidFill>
                  <a:prstClr val="black"/>
                </a:solidFill>
                <a:latin typeface="Arial" panose="020B0604020202020204" pitchFamily="34" charset="0"/>
                <a:ea typeface="Arial Unicode MS" panose="020B0604020202020204"/>
                <a:cs typeface="Arial" panose="020B0604020202020204" pitchFamily="34" charset="0"/>
              </a:rPr>
              <a:t> Class Time: </a:t>
            </a:r>
            <a:r>
              <a:rPr kumimoji="0" lang="en-US" altLang="ko-KR" sz="1600" dirty="0">
                <a:solidFill>
                  <a:prstClr val="black"/>
                </a:solidFill>
                <a:latin typeface="Arial" panose="020B0604020202020204" pitchFamily="34" charset="0"/>
                <a:ea typeface="Arial Unicode MS" panose="020B0604020202020204"/>
                <a:cs typeface="Arial" panose="020B0604020202020204" pitchFamily="34" charset="0"/>
              </a:rPr>
              <a:t>Wed. 2:00 pm – 4:50 pm</a:t>
            </a:r>
          </a:p>
          <a:p>
            <a:r>
              <a:rPr kumimoji="0" lang="en-US" altLang="ko-KR" sz="1600" b="1" dirty="0">
                <a:solidFill>
                  <a:prstClr val="black"/>
                </a:solidFill>
                <a:latin typeface="Arial" panose="020B0604020202020204" pitchFamily="34" charset="0"/>
                <a:ea typeface="Arial Unicode MS" panose="020B0604020202020204"/>
                <a:cs typeface="Arial" panose="020B0604020202020204" pitchFamily="34" charset="0"/>
              </a:rPr>
              <a:t> Classroom:</a:t>
            </a:r>
            <a:r>
              <a:rPr kumimoji="0" lang="en-US" altLang="ko-KR" sz="1600" dirty="0">
                <a:solidFill>
                  <a:prstClr val="black"/>
                </a:solidFill>
                <a:latin typeface="Arial" panose="020B0604020202020204" pitchFamily="34" charset="0"/>
                <a:ea typeface="Arial Unicode MS" panose="020B0604020202020204"/>
                <a:cs typeface="Arial" panose="020B0604020202020204" pitchFamily="34" charset="0"/>
              </a:rPr>
              <a:t> Zoom or </a:t>
            </a:r>
            <a:r>
              <a:rPr lang="en-US" altLang="ko-KR" sz="1600" dirty="0">
                <a:solidFill>
                  <a:prstClr val="black"/>
                </a:solidFill>
                <a:latin typeface="Arial" panose="020B0604020202020204" pitchFamily="34" charset="0"/>
                <a:ea typeface="Arial Unicode MS" panose="020B0604020202020204"/>
                <a:cs typeface="Arial" panose="020B0604020202020204" pitchFamily="34" charset="0"/>
              </a:rPr>
              <a:t>Building 140, Room 103</a:t>
            </a:r>
          </a:p>
          <a:p>
            <a:r>
              <a:rPr kumimoji="0" lang="en-US" altLang="ko-KR" sz="1600" b="1" dirty="0">
                <a:solidFill>
                  <a:prstClr val="black"/>
                </a:solidFill>
                <a:latin typeface="Arial" panose="020B0604020202020204" pitchFamily="34" charset="0"/>
                <a:ea typeface="Arial Unicode MS" panose="020B0604020202020204"/>
                <a:cs typeface="Arial" panose="020B0604020202020204" pitchFamily="34" charset="0"/>
              </a:rPr>
              <a:t> Office Hours</a:t>
            </a:r>
            <a:r>
              <a:rPr kumimoji="0" lang="en-US" altLang="ko-KR" sz="1600" dirty="0">
                <a:solidFill>
                  <a:prstClr val="black"/>
                </a:solidFill>
                <a:latin typeface="Arial" panose="020B0604020202020204" pitchFamily="34" charset="0"/>
                <a:ea typeface="Arial Unicode MS" panose="020B0604020202020204"/>
                <a:cs typeface="Arial" panose="020B0604020202020204" pitchFamily="34" charset="0"/>
              </a:rPr>
              <a:t>: by Appointment</a:t>
            </a:r>
          </a:p>
        </p:txBody>
      </p:sp>
      <p:sp>
        <p:nvSpPr>
          <p:cNvPr id="9" name="Rectangle 2">
            <a:extLst>
              <a:ext uri="{FF2B5EF4-FFF2-40B4-BE49-F238E27FC236}">
                <a16:creationId xmlns:a16="http://schemas.microsoft.com/office/drawing/2014/main" id="{0668D80E-382B-473A-AC05-1ABDE76DE3C2}"/>
              </a:ext>
            </a:extLst>
          </p:cNvPr>
          <p:cNvSpPr txBox="1">
            <a:spLocks noChangeArrowheads="1"/>
          </p:cNvSpPr>
          <p:nvPr/>
        </p:nvSpPr>
        <p:spPr>
          <a:xfrm>
            <a:off x="899592" y="675853"/>
            <a:ext cx="7329488" cy="1575048"/>
          </a:xfrm>
          <a:prstGeom prst="rect">
            <a:avLst/>
          </a:prstGeom>
          <a:solidFill>
            <a:srgbClr val="17406D"/>
          </a:solidFill>
          <a:ln w="9525" cap="flat" cmpd="sng" algn="ctr">
            <a:solidFill>
              <a:srgbClr val="0F6FC6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ctr"/>
          <a:lstStyle>
            <a:lvl1pPr algn="ctr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algn="ctr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algn="ctr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algn="ctr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algn="ctr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457200" algn="ctr" rtl="0" fontAlgn="base" latinLnBrk="1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914400" algn="ctr" rtl="0" fontAlgn="base" latinLnBrk="1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371600" algn="ctr" rtl="0" fontAlgn="base" latinLnBrk="1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828800" algn="ctr" rtl="0" fontAlgn="base" latinLnBrk="1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3200" b="1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anose="020B0604020202020204" pitchFamily="34" charset="0"/>
                <a:ea typeface="굴림"/>
                <a:cs typeface="Arial" panose="020B0604020202020204" pitchFamily="34" charset="0"/>
              </a:rPr>
              <a:t>Global Business Strategy</a:t>
            </a:r>
            <a:br>
              <a:rPr kumimoji="1" lang="en-US" altLang="ko-KR" sz="3200" b="1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anose="020B0604020202020204" pitchFamily="34" charset="0"/>
                <a:ea typeface="굴림"/>
                <a:cs typeface="Arial" panose="020B0604020202020204" pitchFamily="34" charset="0"/>
              </a:rPr>
            </a:br>
            <a:r>
              <a:rPr kumimoji="1" lang="en-US" altLang="ko-KR" sz="2400" b="1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anose="020B0604020202020204" pitchFamily="34" charset="0"/>
                <a:ea typeface="굴림"/>
                <a:cs typeface="Arial" panose="020B0604020202020204" pitchFamily="34" charset="0"/>
              </a:rPr>
              <a:t>Spring</a:t>
            </a:r>
            <a:r>
              <a:rPr kumimoji="1" lang="en-US" altLang="ko-KR" sz="3200" b="1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anose="020B0604020202020204" pitchFamily="34" charset="0"/>
                <a:ea typeface="굴림"/>
                <a:cs typeface="Arial" panose="020B0604020202020204" pitchFamily="34" charset="0"/>
              </a:rPr>
              <a:t> </a:t>
            </a:r>
            <a:r>
              <a:rPr kumimoji="1" lang="en-US" altLang="ko-KR" sz="2400" b="1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anose="020B0604020202020204" pitchFamily="34" charset="0"/>
                <a:ea typeface="굴림"/>
                <a:cs typeface="Arial" panose="020B0604020202020204" pitchFamily="34" charset="0"/>
              </a:rPr>
              <a:t>2022</a:t>
            </a:r>
            <a:endParaRPr kumimoji="1" lang="en-US" altLang="ko-KR" sz="1800" b="1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 panose="020B0604020202020204" pitchFamily="34" charset="0"/>
              <a:ea typeface="굴림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318C1-2CED-4FC0-8DEF-B43F6EDDD937}" type="slidenum">
              <a:rPr lang="en-US" altLang="ko-KR" smtClean="0"/>
              <a:pPr/>
              <a:t>10</a:t>
            </a:fld>
            <a:endParaRPr lang="en-US" altLang="ko-KR" dirty="0"/>
          </a:p>
        </p:txBody>
      </p:sp>
      <p:sp>
        <p:nvSpPr>
          <p:cNvPr id="3" name="제목 2">
            <a:extLst>
              <a:ext uri="{FF2B5EF4-FFF2-40B4-BE49-F238E27FC236}">
                <a16:creationId xmlns:a16="http://schemas.microsoft.com/office/drawing/2014/main" id="{BD25CA6D-50B2-4DCA-B88B-A8F22EA5F3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/>
              <a:t>Course Schedule (4)</a:t>
            </a:r>
            <a:endParaRPr lang="ko-KR" altLang="en-US" dirty="0"/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275400" y="764704"/>
            <a:ext cx="8567738" cy="54737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268288" indent="-268288" eaLnBrk="1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2E2ECB"/>
              </a:buClr>
              <a:buFont typeface="Wingdings" panose="05000000000000000000" pitchFamily="2" charset="2"/>
              <a:buChar char="v"/>
            </a:pPr>
            <a:r>
              <a:rPr lang="en-US" altLang="ko-KR" sz="1450" b="1" dirty="0">
                <a:solidFill>
                  <a:srgbClr val="2E2EC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Class 8: (Apr 20) Measuring and Forecasting </a:t>
            </a:r>
            <a:endParaRPr lang="en-US" altLang="ko-KR" sz="145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2E2ECB"/>
              </a:buClr>
              <a:buFont typeface="Arial" panose="020B0604020202020204" pitchFamily="34" charset="0"/>
              <a:buChar char="•"/>
            </a:pPr>
            <a:r>
              <a:rPr lang="en-US" altLang="ko-KR" sz="1450" b="1" dirty="0">
                <a:latin typeface="Arial" panose="020B0604020202020204" pitchFamily="34" charset="0"/>
                <a:cs typeface="Arial" panose="020B0604020202020204" pitchFamily="34" charset="0"/>
              </a:rPr>
              <a:t>Moon (2022): Chapter 6 </a:t>
            </a:r>
          </a:p>
          <a:p>
            <a:pPr lvl="2" eaLnBrk="1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2E2ECB"/>
              </a:buClr>
              <a:buFont typeface="Arial" panose="020B0604020202020204" pitchFamily="34" charset="0"/>
              <a:buChar char="‒"/>
              <a:defRPr/>
            </a:pPr>
            <a:r>
              <a:rPr lang="en-US" altLang="ko-KR" sz="1450" dirty="0">
                <a:latin typeface="Arial" panose="020B0604020202020204" pitchFamily="34" charset="0"/>
                <a:cs typeface="Arial" panose="020B0604020202020204" pitchFamily="34" charset="0"/>
              </a:rPr>
              <a:t>Measuring the Intangible</a:t>
            </a:r>
          </a:p>
          <a:p>
            <a:pPr lvl="2" eaLnBrk="1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2E2ECB"/>
              </a:buClr>
              <a:buFont typeface="Arial" panose="020B0604020202020204" pitchFamily="34" charset="0"/>
              <a:buChar char="‒"/>
              <a:defRPr/>
            </a:pPr>
            <a:r>
              <a:rPr lang="en-US" altLang="ko-KR" sz="1450" dirty="0">
                <a:latin typeface="Arial" panose="020B0604020202020204" pitchFamily="34" charset="0"/>
                <a:cs typeface="Arial" panose="020B0604020202020204" pitchFamily="34" charset="0"/>
              </a:rPr>
              <a:t>Measuring Globalization</a:t>
            </a:r>
          </a:p>
          <a:p>
            <a:pPr lvl="2" eaLnBrk="1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2E2ECB"/>
              </a:buClr>
              <a:buFont typeface="Arial" panose="020B0604020202020204" pitchFamily="34" charset="0"/>
              <a:buChar char="‒"/>
              <a:defRPr/>
            </a:pPr>
            <a:r>
              <a:rPr lang="en-US" altLang="ko-KR" sz="1450" dirty="0">
                <a:latin typeface="Arial" panose="020B0604020202020204" pitchFamily="34" charset="0"/>
                <a:cs typeface="Arial" panose="020B0604020202020204" pitchFamily="34" charset="0"/>
              </a:rPr>
              <a:t>Measuring the Future</a:t>
            </a:r>
          </a:p>
          <a:p>
            <a:pPr lvl="2" eaLnBrk="1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2E2ECB"/>
              </a:buClr>
              <a:buFont typeface="Arial" panose="020B0604020202020204" pitchFamily="34" charset="0"/>
              <a:buChar char="‒"/>
              <a:defRPr/>
            </a:pPr>
            <a:r>
              <a:rPr lang="en-US" altLang="ko-KR" sz="1450" dirty="0">
                <a:latin typeface="Arial" panose="020B0604020202020204" pitchFamily="34" charset="0"/>
                <a:cs typeface="Arial" panose="020B0604020202020204" pitchFamily="34" charset="0"/>
              </a:rPr>
              <a:t>Case Studies</a:t>
            </a:r>
            <a:endParaRPr lang="en-US" altLang="ko-KR" sz="1450" b="1" dirty="0">
              <a:solidFill>
                <a:srgbClr val="2E2EC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28662" indent="-285750" eaLnBrk="1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Tx/>
              <a:buFont typeface="Arial" panose="020B0604020202020204" pitchFamily="34" charset="0"/>
              <a:buChar char="•"/>
            </a:pPr>
            <a:r>
              <a:rPr lang="en-US" altLang="ko-KR" sz="145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Ernst &amp; Young. 2020. Are You Reframing Your Future or Is the Future Reframing You? June 19. </a:t>
            </a:r>
          </a:p>
          <a:p>
            <a:pPr marL="728662" indent="-285750" eaLnBrk="1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Tx/>
              <a:buFont typeface="Arial" panose="020B0604020202020204" pitchFamily="34" charset="0"/>
              <a:buChar char="•"/>
            </a:pPr>
            <a:r>
              <a:rPr lang="en-US" altLang="ko-KR" sz="145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Submit via </a:t>
            </a:r>
            <a:r>
              <a:rPr lang="en-US" altLang="ko-KR" sz="145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eTL</a:t>
            </a:r>
            <a:r>
              <a:rPr lang="en-US" altLang="ko-KR" sz="145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One-page summary (5) by Apr 19, 2:00 pm</a:t>
            </a:r>
            <a:endParaRPr lang="en-US" altLang="ko-KR" sz="145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2E2ECB"/>
              </a:buClr>
            </a:pPr>
            <a:endParaRPr lang="en-US" altLang="ko-KR" sz="1450" b="1" dirty="0">
              <a:solidFill>
                <a:srgbClr val="2E2EC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buClr>
                <a:schemeClr val="tx2"/>
              </a:buClr>
            </a:pPr>
            <a:r>
              <a:rPr lang="en-US" altLang="ko-KR" sz="1450" b="1" dirty="0">
                <a:solidFill>
                  <a:srgbClr val="2E2EC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Class 9: (Apr 27) How to Do Research: </a:t>
            </a:r>
            <a:r>
              <a:rPr lang="en-US" altLang="ko-KR" sz="145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Guidelines for term paper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Clr>
                <a:schemeClr val="tx2"/>
              </a:buClr>
            </a:pPr>
            <a:r>
              <a:rPr lang="en-US" altLang="ko-KR" sz="1450" dirty="0">
                <a:latin typeface="Arial" panose="020B0604020202020204" pitchFamily="34" charset="0"/>
                <a:cs typeface="Arial" panose="020B0604020202020204" pitchFamily="34" charset="0"/>
              </a:rPr>
              <a:t>Structure of a Research Paper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Clr>
                <a:schemeClr val="tx2"/>
              </a:buClr>
            </a:pPr>
            <a:r>
              <a:rPr lang="en-US" altLang="ko-KR" sz="1450" dirty="0">
                <a:latin typeface="Arial" panose="020B0604020202020204" pitchFamily="34" charset="0"/>
                <a:cs typeface="Arial" panose="020B0604020202020204" pitchFamily="34" charset="0"/>
              </a:rPr>
              <a:t>Writing Style and Tips</a:t>
            </a:r>
          </a:p>
          <a:p>
            <a:pPr marL="0" indent="0">
              <a:lnSpc>
                <a:spcPct val="100000"/>
              </a:lnSpc>
              <a:spcBef>
                <a:spcPts val="300"/>
              </a:spcBef>
              <a:buClr>
                <a:srgbClr val="2E2ECB"/>
              </a:buClr>
              <a:buNone/>
            </a:pPr>
            <a:endParaRPr lang="en-US" altLang="ko-KR" sz="1450" b="1" dirty="0">
              <a:solidFill>
                <a:srgbClr val="2E2EC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68288" indent="-268288" eaLnBrk="1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2E2ECB"/>
              </a:buClr>
              <a:buFont typeface="Wingdings" panose="05000000000000000000" pitchFamily="2" charset="2"/>
              <a:buChar char="v"/>
            </a:pPr>
            <a:r>
              <a:rPr lang="en-US" altLang="ko-KR" sz="1450" b="1" dirty="0">
                <a:solidFill>
                  <a:srgbClr val="2E2EC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Class 10: (May 4) Global Perspectives </a:t>
            </a:r>
            <a:r>
              <a:rPr lang="en-US" altLang="ko-KR" sz="1450" b="1" dirty="0">
                <a:solidFill>
                  <a:srgbClr val="3333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 Strategy </a:t>
            </a:r>
            <a:endParaRPr lang="en-US" altLang="ko-KR" sz="1450" dirty="0">
              <a:solidFill>
                <a:srgbClr val="3333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2E2ECB"/>
              </a:buClr>
              <a:buFont typeface="Arial" panose="020B0604020202020204" pitchFamily="34" charset="0"/>
              <a:buChar char="•"/>
            </a:pPr>
            <a:r>
              <a:rPr lang="en-US" altLang="ko-KR" sz="1450" b="1" dirty="0">
                <a:latin typeface="Arial" panose="020B0604020202020204" pitchFamily="34" charset="0"/>
                <a:cs typeface="Arial" panose="020B0604020202020204" pitchFamily="34" charset="0"/>
              </a:rPr>
              <a:t>Moon (2022): Chapter 7 </a:t>
            </a:r>
          </a:p>
          <a:p>
            <a:pPr lvl="2" eaLnBrk="1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2E2ECB"/>
              </a:buClr>
              <a:buFont typeface="Arial" panose="020B0604020202020204" pitchFamily="34" charset="0"/>
              <a:buChar char="‒"/>
              <a:defRPr/>
            </a:pPr>
            <a:r>
              <a:rPr lang="en-US" altLang="ko-KR" sz="1450" dirty="0">
                <a:latin typeface="Arial" panose="020B0604020202020204" pitchFamily="34" charset="0"/>
                <a:cs typeface="Arial" panose="020B0604020202020204" pitchFamily="34" charset="0"/>
              </a:rPr>
              <a:t>Global Competitive Strategy</a:t>
            </a:r>
          </a:p>
          <a:p>
            <a:pPr lvl="2" eaLnBrk="1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2E2ECB"/>
              </a:buClr>
              <a:buFont typeface="Arial" panose="020B0604020202020204" pitchFamily="34" charset="0"/>
              <a:buChar char="‒"/>
              <a:defRPr/>
            </a:pPr>
            <a:r>
              <a:rPr lang="en-US" altLang="ko-KR" sz="1450" dirty="0">
                <a:latin typeface="Arial" panose="020B0604020202020204" pitchFamily="34" charset="0"/>
                <a:cs typeface="Arial" panose="020B0604020202020204" pitchFamily="34" charset="0"/>
              </a:rPr>
              <a:t>Global Cooperative Strategy</a:t>
            </a:r>
          </a:p>
          <a:p>
            <a:pPr lvl="2" eaLnBrk="1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2E2ECB"/>
              </a:buClr>
              <a:buFont typeface="Arial" panose="020B0604020202020204" pitchFamily="34" charset="0"/>
              <a:buChar char="‒"/>
              <a:defRPr/>
            </a:pPr>
            <a:r>
              <a:rPr lang="en-US" altLang="ko-KR" sz="1450" dirty="0">
                <a:latin typeface="Arial" panose="020B0604020202020204" pitchFamily="34" charset="0"/>
                <a:cs typeface="Arial" panose="020B0604020202020204" pitchFamily="34" charset="0"/>
              </a:rPr>
              <a:t>Comprehensive Synthesis?</a:t>
            </a:r>
          </a:p>
          <a:p>
            <a:pPr lvl="2" eaLnBrk="1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2E2ECB"/>
              </a:buClr>
              <a:buFont typeface="Arial" panose="020B0604020202020204" pitchFamily="34" charset="0"/>
              <a:buChar char="‒"/>
              <a:defRPr/>
            </a:pPr>
            <a:r>
              <a:rPr lang="en-US" altLang="ko-KR" sz="1450" dirty="0">
                <a:latin typeface="Arial" panose="020B0604020202020204" pitchFamily="34" charset="0"/>
                <a:cs typeface="Arial" panose="020B0604020202020204" pitchFamily="34" charset="0"/>
              </a:rPr>
              <a:t>Case Studies</a:t>
            </a:r>
          </a:p>
          <a:p>
            <a:pPr lvl="1" eaLnBrk="1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2E2ECB"/>
              </a:buClr>
              <a:buFont typeface="Arial" panose="020B0604020202020204" pitchFamily="34" charset="0"/>
              <a:buChar char="•"/>
            </a:pPr>
            <a:r>
              <a:rPr lang="en-US" altLang="ko-KR" sz="145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Brandenburger</a:t>
            </a:r>
            <a:r>
              <a:rPr lang="en-US" altLang="ko-KR" sz="145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A. and Nalebuff, B. 2021. The Rules of Co-opetition. </a:t>
            </a:r>
            <a:r>
              <a:rPr lang="en-US" altLang="ko-KR" sz="145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Harvard Business Review</a:t>
            </a:r>
            <a:r>
              <a:rPr lang="en-US" altLang="ko-KR" sz="145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99(1): 49-57.</a:t>
            </a:r>
          </a:p>
          <a:p>
            <a:pPr lvl="1" eaLnBrk="1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2E2ECB"/>
              </a:buClr>
              <a:buFont typeface="Arial" panose="020B0604020202020204" pitchFamily="34" charset="0"/>
              <a:buChar char="•"/>
            </a:pPr>
            <a:r>
              <a:rPr lang="en-US" altLang="ko-KR" sz="145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Submit via </a:t>
            </a:r>
            <a:r>
              <a:rPr lang="en-US" altLang="ko-KR" sz="145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eTL</a:t>
            </a:r>
            <a:r>
              <a:rPr lang="en-US" altLang="ko-KR" sz="145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One-page summary (6) by May 3, 2:00 pm</a:t>
            </a:r>
          </a:p>
        </p:txBody>
      </p:sp>
    </p:spTree>
    <p:extLst>
      <p:ext uri="{BB962C8B-B14F-4D97-AF65-F5344CB8AC3E}">
        <p14:creationId xmlns:p14="http://schemas.microsoft.com/office/powerpoint/2010/main" val="3524057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17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17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17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171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171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171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171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171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318C1-2CED-4FC0-8DEF-B43F6EDDD937}" type="slidenum">
              <a:rPr lang="en-US" altLang="ko-KR" smtClean="0"/>
              <a:pPr/>
              <a:t>11</a:t>
            </a:fld>
            <a:endParaRPr lang="en-US" altLang="ko-KR" dirty="0"/>
          </a:p>
        </p:txBody>
      </p:sp>
      <p:sp>
        <p:nvSpPr>
          <p:cNvPr id="3" name="제목 2">
            <a:extLst>
              <a:ext uri="{FF2B5EF4-FFF2-40B4-BE49-F238E27FC236}">
                <a16:creationId xmlns:a16="http://schemas.microsoft.com/office/drawing/2014/main" id="{24FF2982-34A6-4754-B208-9C015E1852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/>
              <a:t>Course Schedule (5)</a:t>
            </a:r>
            <a:endParaRPr lang="ko-KR" altLang="en-US" dirty="0"/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282652" y="853021"/>
            <a:ext cx="8315325" cy="5545137"/>
          </a:xfrm>
          <a:prstGeom prst="rect">
            <a:avLst/>
          </a:prstGeom>
        </p:spPr>
        <p:txBody>
          <a:bodyPr>
            <a:noAutofit/>
          </a:bodyPr>
          <a:lstStyle/>
          <a:p>
            <a:pPr marL="268288" lvl="0" indent="-268288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2E2ECB"/>
              </a:buClr>
              <a:buFont typeface="Wingdings" panose="05000000000000000000" pitchFamily="2" charset="2"/>
              <a:buChar char="v"/>
            </a:pPr>
            <a:r>
              <a:rPr lang="en-US" altLang="ko-KR" sz="1500" b="1" dirty="0">
                <a:solidFill>
                  <a:srgbClr val="2E2EC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Class 11: (May 11) Developing and Extending Analytical Models</a:t>
            </a:r>
            <a:endParaRPr lang="en-US" altLang="ko-KR" sz="15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2E2ECB"/>
              </a:buClr>
              <a:buFont typeface="Arial" panose="020B0604020202020204" pitchFamily="34" charset="0"/>
              <a:buChar char="•"/>
            </a:pPr>
            <a:r>
              <a:rPr lang="en-US" altLang="ko-KR" sz="1500" b="1" dirty="0">
                <a:latin typeface="Arial" panose="020B0604020202020204" pitchFamily="34" charset="0"/>
                <a:cs typeface="Arial" panose="020B0604020202020204" pitchFamily="34" charset="0"/>
              </a:rPr>
              <a:t>Moon (2022): Chapter 8 </a:t>
            </a:r>
          </a:p>
          <a:p>
            <a:pPr lvl="2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2E2ECB"/>
              </a:buClr>
              <a:buFont typeface="Arial" panose="020B0604020202020204" pitchFamily="34" charset="0"/>
              <a:buChar char="‒"/>
              <a:defRPr/>
            </a:pPr>
            <a:r>
              <a:rPr lang="en-US" altLang="ko-KR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Configuration-Coordination Model</a:t>
            </a:r>
          </a:p>
          <a:p>
            <a:pPr lvl="2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2E2ECB"/>
              </a:buClr>
              <a:buFont typeface="Arial" panose="020B0604020202020204" pitchFamily="34" charset="0"/>
              <a:buChar char="‒"/>
              <a:defRPr/>
            </a:pPr>
            <a:r>
              <a:rPr lang="en-US" altLang="ko-KR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Three-Dimensional Global Model</a:t>
            </a:r>
          </a:p>
          <a:p>
            <a:pPr lvl="2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2E2ECB"/>
              </a:buClr>
              <a:buFont typeface="Arial" panose="020B0604020202020204" pitchFamily="34" charset="0"/>
              <a:buChar char="‒"/>
              <a:defRPr/>
            </a:pPr>
            <a:r>
              <a:rPr lang="en-US" altLang="ko-KR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Dynamic Diversification-Coordination Model</a:t>
            </a:r>
          </a:p>
          <a:p>
            <a:pPr lvl="2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2E2ECB"/>
              </a:buClr>
              <a:buFont typeface="Arial" panose="020B0604020202020204" pitchFamily="34" charset="0"/>
              <a:buChar char="‒"/>
              <a:defRPr/>
            </a:pPr>
            <a:r>
              <a:rPr lang="en-US" altLang="ko-KR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Case Studies</a:t>
            </a:r>
          </a:p>
          <a:p>
            <a:pPr lvl="1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2E2ECB"/>
              </a:buClr>
              <a:buFont typeface="Arial" panose="020B0604020202020204" pitchFamily="34" charset="0"/>
              <a:buChar char="•"/>
            </a:pPr>
            <a:r>
              <a:rPr lang="en-US" altLang="ko-KR" sz="15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Rosa, B., </a:t>
            </a:r>
            <a:r>
              <a:rPr lang="en-US" altLang="ko-KR" sz="15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Gugler</a:t>
            </a:r>
            <a:r>
              <a:rPr lang="en-US" altLang="ko-KR" sz="15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P. and Verbeke, A. 2020. Regional and Global Strategies of MNEs: Revisiting Rugman &amp; Verbeke (2004). </a:t>
            </a:r>
            <a:r>
              <a:rPr lang="en-US" altLang="ko-KR" sz="15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Journal of International Business Studies, </a:t>
            </a:r>
            <a:r>
              <a:rPr lang="en-US" altLang="ko-KR" sz="15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51(7): 1045-1053.</a:t>
            </a:r>
          </a:p>
          <a:p>
            <a:pPr lvl="1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2E2ECB"/>
              </a:buClr>
              <a:buFont typeface="Arial" panose="020B0604020202020204" pitchFamily="34" charset="0"/>
              <a:buChar char="•"/>
            </a:pPr>
            <a:r>
              <a:rPr lang="en-US" altLang="ko-KR" sz="15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Submit via </a:t>
            </a:r>
            <a:r>
              <a:rPr lang="en-US" altLang="ko-KR" sz="15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eTL</a:t>
            </a:r>
            <a:r>
              <a:rPr lang="en-US" altLang="ko-KR" sz="15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One-page summary (7) by May 10, 2:00 pm</a:t>
            </a:r>
          </a:p>
          <a:p>
            <a:pPr marL="0" lvl="2" indent="0" algn="just" eaLnBrk="1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2E2ECB"/>
              </a:buClr>
              <a:buNone/>
              <a:defRPr/>
            </a:pPr>
            <a:endParaRPr lang="en-US" altLang="ko-KR" b="1" dirty="0">
              <a:solidFill>
                <a:srgbClr val="2E2EC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68288" lvl="0" indent="-268288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2E2ECB"/>
              </a:buClr>
              <a:buFont typeface="Wingdings" panose="05000000000000000000" pitchFamily="2" charset="2"/>
              <a:buChar char="v"/>
            </a:pPr>
            <a:r>
              <a:rPr lang="en-US" altLang="ko-KR" sz="1500" b="1" dirty="0">
                <a:solidFill>
                  <a:srgbClr val="2E2EC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Class 12: (May </a:t>
            </a:r>
            <a:r>
              <a:rPr lang="en-US" altLang="zh-CN" sz="1500" b="1" dirty="0">
                <a:solidFill>
                  <a:srgbClr val="2E2EC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18</a:t>
            </a:r>
            <a:r>
              <a:rPr lang="en-US" altLang="ko-KR" sz="1500" b="1" dirty="0">
                <a:solidFill>
                  <a:srgbClr val="2E2EC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The Grand Debate Over Standardization Strategy </a:t>
            </a:r>
            <a:endParaRPr lang="en-US" altLang="ko-KR" sz="15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2E2ECB"/>
              </a:buClr>
              <a:buFont typeface="Arial" panose="020B0604020202020204" pitchFamily="34" charset="0"/>
              <a:buChar char="•"/>
            </a:pPr>
            <a:r>
              <a:rPr lang="en-US" altLang="ko-KR" sz="1500" b="1" dirty="0">
                <a:latin typeface="Arial" panose="020B0604020202020204" pitchFamily="34" charset="0"/>
                <a:cs typeface="Arial" panose="020B0604020202020204" pitchFamily="34" charset="0"/>
              </a:rPr>
              <a:t>Moon (2022): Chapter 9 </a:t>
            </a:r>
          </a:p>
          <a:p>
            <a:pPr lvl="2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2E2ECB"/>
              </a:buClr>
              <a:buFont typeface="Arial" panose="020B0604020202020204" pitchFamily="34" charset="0"/>
              <a:buChar char="‒"/>
              <a:defRPr/>
            </a:pPr>
            <a:r>
              <a:rPr lang="en-US" altLang="ko-KR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Grand Thesis: The World Is Flat?</a:t>
            </a:r>
          </a:p>
          <a:p>
            <a:pPr lvl="2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2E2ECB"/>
              </a:buClr>
              <a:buFont typeface="Arial" panose="020B0604020202020204" pitchFamily="34" charset="0"/>
              <a:buChar char="‒"/>
              <a:defRPr/>
            </a:pPr>
            <a:r>
              <a:rPr lang="en-US" altLang="ko-KR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Antithesis: The World Is Spiky?</a:t>
            </a:r>
          </a:p>
          <a:p>
            <a:pPr lvl="2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2E2ECB"/>
              </a:buClr>
              <a:buFont typeface="Arial" panose="020B0604020202020204" pitchFamily="34" charset="0"/>
              <a:buChar char="‒"/>
              <a:defRPr/>
            </a:pPr>
            <a:r>
              <a:rPr lang="en-US" altLang="ko-KR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Another Antithesis: The World Is Not Flat</a:t>
            </a:r>
          </a:p>
          <a:p>
            <a:pPr lvl="2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2E2ECB"/>
              </a:buClr>
              <a:buFont typeface="Arial" panose="020B0604020202020204" pitchFamily="34" charset="0"/>
              <a:buChar char="‒"/>
              <a:defRPr/>
            </a:pPr>
            <a:r>
              <a:rPr lang="en-US" altLang="ko-KR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Case Studies</a:t>
            </a:r>
          </a:p>
          <a:p>
            <a:pPr lvl="1" algn="just">
              <a:lnSpc>
                <a:spcPct val="110000"/>
              </a:lnSpc>
              <a:spcBef>
                <a:spcPts val="0"/>
              </a:spcBef>
              <a:buClr>
                <a:srgbClr val="2E2ECB"/>
              </a:buClr>
            </a:pPr>
            <a:r>
              <a:rPr lang="en-US" altLang="ko-KR" sz="15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Stallkamp</a:t>
            </a:r>
            <a:r>
              <a:rPr lang="en-US" altLang="ko-KR" sz="15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M. 2021. After </a:t>
            </a:r>
            <a:r>
              <a:rPr lang="en-US" altLang="ko-KR" sz="15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TikTok</a:t>
            </a:r>
            <a:r>
              <a:rPr lang="en-US" altLang="ko-KR" sz="15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International Business and the Splinternet. </a:t>
            </a:r>
            <a:r>
              <a:rPr lang="en-US" altLang="ko-KR" sz="15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AIB Insights</a:t>
            </a:r>
            <a:r>
              <a:rPr lang="en-US" altLang="ko-KR" sz="15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21(2), https://insights.aib.world/article/21943-after-tiktok-international-business-and-the-splinternet.</a:t>
            </a:r>
          </a:p>
          <a:p>
            <a:pPr lvl="1" algn="just">
              <a:lnSpc>
                <a:spcPct val="110000"/>
              </a:lnSpc>
              <a:spcBef>
                <a:spcPts val="0"/>
              </a:spcBef>
              <a:buClr>
                <a:srgbClr val="2E2ECB"/>
              </a:buClr>
            </a:pPr>
            <a:r>
              <a:rPr lang="en-US" altLang="ko-KR" sz="15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Submit via </a:t>
            </a:r>
            <a:r>
              <a:rPr lang="en-US" altLang="ko-KR" sz="15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eTL</a:t>
            </a:r>
            <a:r>
              <a:rPr lang="en-US" altLang="ko-KR" sz="15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One-page summary (8) by May 17, 2:00 pm</a:t>
            </a:r>
          </a:p>
          <a:p>
            <a:pPr marL="914400" lvl="2" indent="0" algn="just" eaLnBrk="1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2E2ECB"/>
              </a:buClr>
              <a:buNone/>
              <a:defRPr/>
            </a:pPr>
            <a:endParaRPr lang="en-US" altLang="ko-K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3228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1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17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17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17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17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17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171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>
          <a:xfrm>
            <a:off x="251520" y="723176"/>
            <a:ext cx="8640000" cy="615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l">
              <a:buClr>
                <a:srgbClr val="2E2ECB"/>
              </a:buClr>
              <a:buFont typeface="Wingdings" panose="05000000000000000000" pitchFamily="2" charset="2"/>
              <a:buChar char="v"/>
            </a:pPr>
            <a:r>
              <a:rPr lang="en-US" altLang="ko-KR" sz="1400" b="1" kern="0" dirty="0">
                <a:solidFill>
                  <a:srgbClr val="2E2ECB"/>
                </a:solidFill>
                <a:latin typeface="Arial" panose="020B0604020202020204" pitchFamily="34" charset="0"/>
                <a:ea typeface="굴림"/>
                <a:cs typeface="Arial" panose="020B0604020202020204" pitchFamily="34" charset="0"/>
              </a:rPr>
              <a:t>Class 13: (May </a:t>
            </a:r>
            <a:r>
              <a:rPr lang="en-US" altLang="zh-CN" sz="1400" b="1" kern="0" dirty="0">
                <a:solidFill>
                  <a:srgbClr val="2E2ECB"/>
                </a:solidFill>
                <a:latin typeface="Arial" panose="020B0604020202020204" pitchFamily="34" charset="0"/>
                <a:ea typeface="굴림"/>
                <a:cs typeface="Arial" panose="020B0604020202020204" pitchFamily="34" charset="0"/>
              </a:rPr>
              <a:t>25</a:t>
            </a:r>
            <a:r>
              <a:rPr lang="en-US" altLang="ko-KR" sz="1400" b="1" kern="0" dirty="0">
                <a:solidFill>
                  <a:srgbClr val="2E2ECB"/>
                </a:solidFill>
                <a:latin typeface="Arial" panose="020B0604020202020204" pitchFamily="34" charset="0"/>
                <a:ea typeface="굴림"/>
                <a:cs typeface="Arial" panose="020B0604020202020204" pitchFamily="34" charset="0"/>
              </a:rPr>
              <a:t>) All Together Now… </a:t>
            </a:r>
            <a:endParaRPr lang="en-US" altLang="ko-KR" sz="1400" b="1" kern="0" dirty="0">
              <a:solidFill>
                <a:srgbClr val="FF0000"/>
              </a:solidFill>
              <a:latin typeface="Arial" panose="020B0604020202020204" pitchFamily="34" charset="0"/>
              <a:ea typeface="굴림"/>
              <a:cs typeface="Arial" panose="020B0604020202020204" pitchFamily="34" charset="0"/>
            </a:endParaRPr>
          </a:p>
          <a:p>
            <a:pPr marL="800100" lvl="1" indent="-342900" algn="l">
              <a:buClr>
                <a:srgbClr val="2E2ECB"/>
              </a:buClr>
              <a:buFont typeface="Arial" panose="020B0604020202020204" pitchFamily="34" charset="0"/>
              <a:buChar char="•"/>
            </a:pPr>
            <a:r>
              <a:rPr lang="en-US" altLang="ko-KR" sz="1400" b="1" kern="0" dirty="0">
                <a:latin typeface="Arial" panose="020B0604020202020204" pitchFamily="34" charset="0"/>
                <a:ea typeface="굴림"/>
                <a:cs typeface="Arial" panose="020B0604020202020204" pitchFamily="34" charset="0"/>
              </a:rPr>
              <a:t>Moon (2022): Chapter 10 </a:t>
            </a:r>
          </a:p>
          <a:p>
            <a:pPr marL="1200150" lvl="2" indent="-285750" algn="l">
              <a:buClr>
                <a:srgbClr val="2E2ECB"/>
              </a:buClr>
              <a:buFont typeface="Arial" panose="020B0604020202020204" pitchFamily="34" charset="0"/>
              <a:buChar char="‒"/>
              <a:defRPr/>
            </a:pPr>
            <a:r>
              <a:rPr lang="en-US" altLang="ko-KR" sz="1400" kern="0" dirty="0">
                <a:solidFill>
                  <a:prstClr val="black"/>
                </a:solidFill>
                <a:latin typeface="Arial" panose="020B0604020202020204" pitchFamily="34" charset="0"/>
                <a:ea typeface="굴림"/>
                <a:cs typeface="Arial" panose="020B0604020202020204" pitchFamily="34" charset="0"/>
              </a:rPr>
              <a:t>Global Strategy: The Context</a:t>
            </a:r>
          </a:p>
          <a:p>
            <a:pPr marL="1200150" lvl="2" indent="-285750" algn="l">
              <a:buClr>
                <a:srgbClr val="2E2ECB"/>
              </a:buClr>
              <a:buFont typeface="Arial" panose="020B0604020202020204" pitchFamily="34" charset="0"/>
              <a:buChar char="‒"/>
              <a:defRPr/>
            </a:pPr>
            <a:r>
              <a:rPr lang="en-US" altLang="ko-KR" sz="1400" kern="0" dirty="0">
                <a:solidFill>
                  <a:prstClr val="black"/>
                </a:solidFill>
                <a:latin typeface="Arial" panose="020B0604020202020204" pitchFamily="34" charset="0"/>
                <a:ea typeface="굴림"/>
                <a:cs typeface="Arial" panose="020B0604020202020204" pitchFamily="34" charset="0"/>
              </a:rPr>
              <a:t>Global Strategy: The Firm</a:t>
            </a:r>
          </a:p>
          <a:p>
            <a:pPr marL="1200150" lvl="2" indent="-285750" algn="l">
              <a:buClr>
                <a:srgbClr val="2E2ECB"/>
              </a:buClr>
              <a:buFont typeface="Arial" panose="020B0604020202020204" pitchFamily="34" charset="0"/>
              <a:buChar char="‒"/>
              <a:defRPr/>
            </a:pPr>
            <a:r>
              <a:rPr lang="en-US" altLang="ko-KR" sz="1400" kern="0" dirty="0">
                <a:solidFill>
                  <a:prstClr val="black"/>
                </a:solidFill>
                <a:latin typeface="Arial" panose="020B0604020202020204" pitchFamily="34" charset="0"/>
                <a:ea typeface="굴림"/>
                <a:cs typeface="Arial" panose="020B0604020202020204" pitchFamily="34" charset="0"/>
              </a:rPr>
              <a:t>Global Strategy: The Manager</a:t>
            </a:r>
          </a:p>
          <a:p>
            <a:pPr marL="1200150" lvl="2" indent="-285750" algn="l">
              <a:buClr>
                <a:srgbClr val="2E2ECB"/>
              </a:buClr>
              <a:buFont typeface="Arial" panose="020B0604020202020204" pitchFamily="34" charset="0"/>
              <a:buChar char="‒"/>
              <a:defRPr/>
            </a:pPr>
            <a:r>
              <a:rPr lang="en-US" altLang="ko-KR" sz="1400" kern="0" dirty="0">
                <a:solidFill>
                  <a:prstClr val="black"/>
                </a:solidFill>
                <a:latin typeface="Arial" panose="020B0604020202020204" pitchFamily="34" charset="0"/>
                <a:ea typeface="굴림"/>
                <a:cs typeface="Arial" panose="020B0604020202020204" pitchFamily="34" charset="0"/>
              </a:rPr>
              <a:t>Case Studies</a:t>
            </a:r>
            <a:endParaRPr lang="en-US" altLang="ko-KR" sz="1400" kern="0" dirty="0">
              <a:solidFill>
                <a:srgbClr val="FF0000"/>
              </a:solidFill>
              <a:latin typeface="Arial" panose="020B0604020202020204" pitchFamily="34" charset="0"/>
              <a:ea typeface="굴림"/>
              <a:cs typeface="Arial" panose="020B0604020202020204" pitchFamily="34" charset="0"/>
            </a:endParaRPr>
          </a:p>
          <a:p>
            <a:pPr marL="742950" lvl="1" indent="-285750">
              <a:buClr>
                <a:srgbClr val="2E2ECB"/>
              </a:buClr>
              <a:buFont typeface="Arial" panose="020B0604020202020204" pitchFamily="34" charset="0"/>
              <a:buChar char="•"/>
            </a:pPr>
            <a:r>
              <a:rPr lang="en-US" altLang="ko-KR" sz="1400" kern="0" dirty="0">
                <a:solidFill>
                  <a:prstClr val="black"/>
                </a:solidFill>
                <a:latin typeface="Arial" panose="020B0604020202020204" pitchFamily="34" charset="0"/>
                <a:ea typeface="굴림"/>
                <a:cs typeface="Arial" panose="020B0604020202020204" pitchFamily="34" charset="0"/>
              </a:rPr>
              <a:t>Malik, A., Sinha, P., Pereira, V., and Rowley, C. 2019. Implementing Global-local Strategies in a Post-GFC Era: Creating an Ambidextrous Context through Strategic Choice and HRM. </a:t>
            </a:r>
            <a:r>
              <a:rPr lang="en-US" altLang="ko-KR" sz="1400" i="1" kern="0" dirty="0">
                <a:solidFill>
                  <a:prstClr val="black"/>
                </a:solidFill>
                <a:latin typeface="Arial" panose="020B0604020202020204" pitchFamily="34" charset="0"/>
                <a:ea typeface="굴림"/>
                <a:cs typeface="Arial" panose="020B0604020202020204" pitchFamily="34" charset="0"/>
              </a:rPr>
              <a:t>Journal of Business Research</a:t>
            </a:r>
            <a:r>
              <a:rPr lang="en-US" altLang="ko-KR" sz="1400" kern="0" dirty="0">
                <a:solidFill>
                  <a:prstClr val="black"/>
                </a:solidFill>
                <a:latin typeface="Arial" panose="020B0604020202020204" pitchFamily="34" charset="0"/>
                <a:ea typeface="굴림"/>
                <a:cs typeface="Arial" panose="020B0604020202020204" pitchFamily="34" charset="0"/>
              </a:rPr>
              <a:t>, 103: 557-569.</a:t>
            </a:r>
          </a:p>
          <a:p>
            <a:pPr marL="742950" lvl="1" indent="-285750">
              <a:buClr>
                <a:srgbClr val="2E2ECB"/>
              </a:buClr>
              <a:buFont typeface="Arial" panose="020B0604020202020204" pitchFamily="34" charset="0"/>
              <a:buChar char="•"/>
            </a:pPr>
            <a:r>
              <a:rPr lang="en-US" altLang="ko-KR" sz="1400" kern="0" dirty="0">
                <a:solidFill>
                  <a:srgbClr val="FF0000"/>
                </a:solidFill>
                <a:latin typeface="Arial" panose="020B0604020202020204" pitchFamily="34" charset="0"/>
                <a:ea typeface="굴림"/>
                <a:cs typeface="Arial" panose="020B0604020202020204" pitchFamily="34" charset="0"/>
              </a:rPr>
              <a:t>Submit via </a:t>
            </a:r>
            <a:r>
              <a:rPr lang="en-US" altLang="ko-KR" sz="1400" kern="0" dirty="0" err="1">
                <a:solidFill>
                  <a:srgbClr val="FF0000"/>
                </a:solidFill>
                <a:latin typeface="Arial" panose="020B0604020202020204" pitchFamily="34" charset="0"/>
                <a:ea typeface="굴림"/>
                <a:cs typeface="Arial" panose="020B0604020202020204" pitchFamily="34" charset="0"/>
              </a:rPr>
              <a:t>eTL</a:t>
            </a:r>
            <a:r>
              <a:rPr lang="en-US" altLang="ko-KR" sz="1400" kern="0" dirty="0">
                <a:solidFill>
                  <a:srgbClr val="FF0000"/>
                </a:solidFill>
                <a:latin typeface="Arial" panose="020B0604020202020204" pitchFamily="34" charset="0"/>
                <a:ea typeface="굴림"/>
                <a:cs typeface="Arial" panose="020B0604020202020204" pitchFamily="34" charset="0"/>
              </a:rPr>
              <a:t>: One-page summary (9) by May 24, 2:00 pm</a:t>
            </a:r>
          </a:p>
          <a:p>
            <a:pPr marL="285750" indent="-285750">
              <a:spcBef>
                <a:spcPts val="1200"/>
              </a:spcBef>
              <a:buClr>
                <a:srgbClr val="2E2ECB"/>
              </a:buClr>
              <a:buFont typeface="Wingdings" panose="05000000000000000000" pitchFamily="2" charset="2"/>
              <a:buChar char="v"/>
            </a:pPr>
            <a:r>
              <a:rPr lang="en-US" altLang="ko-KR" sz="1400" b="1" kern="0" dirty="0">
                <a:solidFill>
                  <a:srgbClr val="2E2ECB"/>
                </a:solidFill>
                <a:latin typeface="Arial" panose="020B0604020202020204" pitchFamily="34" charset="0"/>
                <a:ea typeface="굴림"/>
                <a:cs typeface="Arial" panose="020B0604020202020204" pitchFamily="34" charset="0"/>
              </a:rPr>
              <a:t>Class 14: (Jun 1) Presentation and Q&amp;A Session for Term Paper</a:t>
            </a:r>
          </a:p>
          <a:p>
            <a:pPr marL="742950" lvl="1" indent="-285750">
              <a:buClr>
                <a:srgbClr val="2E2ECB"/>
              </a:buClr>
              <a:buFont typeface="Arial" panose="020B0604020202020204" pitchFamily="34" charset="0"/>
              <a:buChar char="•"/>
            </a:pPr>
            <a:r>
              <a:rPr lang="en-US" altLang="ko-KR" sz="1400" kern="0" dirty="0">
                <a:latin typeface="Arial" panose="020B0604020202020204" pitchFamily="34" charset="0"/>
                <a:ea typeface="굴림"/>
                <a:cs typeface="Arial" panose="020B0604020202020204" pitchFamily="34" charset="0"/>
              </a:rPr>
              <a:t>Presentation of your research highlights </a:t>
            </a:r>
          </a:p>
          <a:p>
            <a:pPr marL="742950" lvl="1" indent="-285750">
              <a:buClr>
                <a:srgbClr val="2E2ECB"/>
              </a:buClr>
              <a:buFont typeface="Arial" panose="020B0604020202020204" pitchFamily="34" charset="0"/>
              <a:buChar char="•"/>
            </a:pPr>
            <a:r>
              <a:rPr lang="en-US" altLang="ko-KR" sz="1400" kern="0" dirty="0">
                <a:latin typeface="Arial" panose="020B0604020202020204" pitchFamily="34" charset="0"/>
                <a:ea typeface="굴림"/>
                <a:cs typeface="Arial" panose="020B0604020202020204" pitchFamily="34" charset="0"/>
              </a:rPr>
              <a:t>Feedback and Q&amp;A</a:t>
            </a:r>
          </a:p>
          <a:p>
            <a:pPr marL="263525" lvl="0" indent="-263525">
              <a:spcBef>
                <a:spcPts val="1200"/>
              </a:spcBef>
              <a:buClr>
                <a:srgbClr val="2E2ECB"/>
              </a:buClr>
              <a:buFont typeface="Wingdings" panose="05000000000000000000" pitchFamily="2" charset="2"/>
              <a:buChar char="v"/>
            </a:pPr>
            <a:r>
              <a:rPr lang="en-US" altLang="ko-KR" sz="1400" b="1" kern="0" dirty="0">
                <a:solidFill>
                  <a:srgbClr val="2E2ECB"/>
                </a:solidFill>
                <a:latin typeface="Arial" panose="020B0604020202020204" pitchFamily="34" charset="0"/>
                <a:ea typeface="굴림"/>
                <a:cs typeface="Arial" panose="020B0604020202020204" pitchFamily="34" charset="0"/>
              </a:rPr>
              <a:t>Class 15: (Jun 8) Dynamic Perspectives on Globalization</a:t>
            </a:r>
            <a:endParaRPr lang="en-US" altLang="ko-KR" sz="1400" kern="0" dirty="0">
              <a:solidFill>
                <a:srgbClr val="FF0000"/>
              </a:solidFill>
              <a:latin typeface="Arial" panose="020B0604020202020204" pitchFamily="34" charset="0"/>
              <a:ea typeface="굴림"/>
              <a:cs typeface="Arial" panose="020B0604020202020204" pitchFamily="34" charset="0"/>
            </a:endParaRPr>
          </a:p>
          <a:p>
            <a:pPr marL="742950" lvl="1" indent="-285750">
              <a:buClr>
                <a:srgbClr val="2E2ECB"/>
              </a:buClr>
              <a:buFont typeface="Arial" panose="020B0604020202020204" pitchFamily="34" charset="0"/>
              <a:buChar char="•"/>
            </a:pPr>
            <a:r>
              <a:rPr lang="en-US" altLang="ko-KR" sz="1400" b="1" kern="0" dirty="0">
                <a:latin typeface="Arial" panose="020B0604020202020204" pitchFamily="34" charset="0"/>
                <a:ea typeface="굴림"/>
                <a:cs typeface="Arial" panose="020B0604020202020204" pitchFamily="34" charset="0"/>
              </a:rPr>
              <a:t>Moon (2022): Chapter 11</a:t>
            </a:r>
          </a:p>
          <a:p>
            <a:pPr marL="1200150" lvl="2" indent="-285750">
              <a:buClr>
                <a:srgbClr val="2E2ECB"/>
              </a:buClr>
              <a:buFont typeface="Arial" panose="020B0604020202020204" pitchFamily="34" charset="0"/>
              <a:buChar char="‒"/>
              <a:defRPr/>
            </a:pPr>
            <a:r>
              <a:rPr lang="en-US" altLang="ko-KR" sz="1400" kern="0" dirty="0">
                <a:solidFill>
                  <a:prstClr val="black"/>
                </a:solidFill>
                <a:latin typeface="Arial" panose="020B0604020202020204" pitchFamily="34" charset="0"/>
                <a:ea typeface="굴림"/>
                <a:cs typeface="Arial" panose="020B0604020202020204" pitchFamily="34" charset="0"/>
              </a:rPr>
              <a:t>Controlling the Uncontrollable</a:t>
            </a:r>
          </a:p>
          <a:p>
            <a:pPr marL="1200150" lvl="2" indent="-285750">
              <a:buClr>
                <a:srgbClr val="2E2ECB"/>
              </a:buClr>
              <a:buFont typeface="Arial" panose="020B0604020202020204" pitchFamily="34" charset="0"/>
              <a:buChar char="‒"/>
              <a:defRPr/>
            </a:pPr>
            <a:r>
              <a:rPr lang="en-US" altLang="ko-KR" sz="1400" kern="0" dirty="0">
                <a:solidFill>
                  <a:prstClr val="black"/>
                </a:solidFill>
                <a:latin typeface="Arial" panose="020B0604020202020204" pitchFamily="34" charset="0"/>
                <a:ea typeface="굴림"/>
                <a:cs typeface="Arial" panose="020B0604020202020204" pitchFamily="34" charset="0"/>
              </a:rPr>
              <a:t>Standardization: Key to Success?</a:t>
            </a:r>
          </a:p>
          <a:p>
            <a:pPr marL="1200150" lvl="2" indent="-285750">
              <a:buClr>
                <a:srgbClr val="2E2ECB"/>
              </a:buClr>
              <a:buFont typeface="Arial" panose="020B0604020202020204" pitchFamily="34" charset="0"/>
              <a:buChar char="‒"/>
              <a:defRPr/>
            </a:pPr>
            <a:r>
              <a:rPr lang="en-US" altLang="ko-KR" sz="1400" kern="0" dirty="0">
                <a:solidFill>
                  <a:prstClr val="black"/>
                </a:solidFill>
                <a:latin typeface="Arial" panose="020B0604020202020204" pitchFamily="34" charset="0"/>
                <a:ea typeface="굴림"/>
                <a:cs typeface="Arial" panose="020B0604020202020204" pitchFamily="34" charset="0"/>
              </a:rPr>
              <a:t>The World Is Not Flat … But You Can Flatten It!</a:t>
            </a:r>
          </a:p>
          <a:p>
            <a:pPr marL="1200150" lvl="2" indent="-285750">
              <a:buClr>
                <a:srgbClr val="2E2ECB"/>
              </a:buClr>
              <a:buFont typeface="Arial" panose="020B0604020202020204" pitchFamily="34" charset="0"/>
              <a:buChar char="‒"/>
              <a:defRPr/>
            </a:pPr>
            <a:r>
              <a:rPr lang="en-US" altLang="ko-KR" sz="1400" kern="0" dirty="0">
                <a:solidFill>
                  <a:prstClr val="black"/>
                </a:solidFill>
                <a:latin typeface="Arial" panose="020B0604020202020204" pitchFamily="34" charset="0"/>
                <a:ea typeface="굴림"/>
                <a:cs typeface="Arial" panose="020B0604020202020204" pitchFamily="34" charset="0"/>
              </a:rPr>
              <a:t>Case Studies</a:t>
            </a:r>
          </a:p>
          <a:p>
            <a:pPr marL="742950" lvl="1" indent="-285750">
              <a:buClr>
                <a:srgbClr val="2E2ECB"/>
              </a:buClr>
              <a:buFont typeface="Arial" panose="020B0604020202020204" pitchFamily="34" charset="0"/>
              <a:buChar char="•"/>
            </a:pPr>
            <a:r>
              <a:rPr lang="en-US" altLang="ko-KR" sz="1400" kern="0" dirty="0" err="1">
                <a:solidFill>
                  <a:prstClr val="black"/>
                </a:solidFill>
                <a:latin typeface="Arial" panose="020B0604020202020204" pitchFamily="34" charset="0"/>
                <a:ea typeface="굴림"/>
                <a:cs typeface="Arial" panose="020B0604020202020204" pitchFamily="34" charset="0"/>
              </a:rPr>
              <a:t>Katsikeas</a:t>
            </a:r>
            <a:r>
              <a:rPr lang="en-US" altLang="ko-KR" sz="1400" kern="0" dirty="0">
                <a:solidFill>
                  <a:prstClr val="black"/>
                </a:solidFill>
                <a:latin typeface="Arial" panose="020B0604020202020204" pitchFamily="34" charset="0"/>
                <a:ea typeface="굴림"/>
                <a:cs typeface="Arial" panose="020B0604020202020204" pitchFamily="34" charset="0"/>
              </a:rPr>
              <a:t>, C., </a:t>
            </a:r>
            <a:r>
              <a:rPr lang="en-US" altLang="ko-KR" sz="1400" kern="0" dirty="0" err="1">
                <a:solidFill>
                  <a:prstClr val="black"/>
                </a:solidFill>
                <a:latin typeface="Arial" panose="020B0604020202020204" pitchFamily="34" charset="0"/>
                <a:ea typeface="굴림"/>
                <a:cs typeface="Arial" panose="020B0604020202020204" pitchFamily="34" charset="0"/>
              </a:rPr>
              <a:t>Leonidou</a:t>
            </a:r>
            <a:r>
              <a:rPr lang="en-US" altLang="ko-KR" sz="1400" kern="0" dirty="0">
                <a:solidFill>
                  <a:prstClr val="black"/>
                </a:solidFill>
                <a:latin typeface="Arial" panose="020B0604020202020204" pitchFamily="34" charset="0"/>
                <a:ea typeface="굴림"/>
                <a:cs typeface="Arial" panose="020B0604020202020204" pitchFamily="34" charset="0"/>
              </a:rPr>
              <a:t>, L., </a:t>
            </a:r>
            <a:r>
              <a:rPr lang="en-US" altLang="ko-KR" sz="1400" kern="0" dirty="0" err="1">
                <a:solidFill>
                  <a:prstClr val="black"/>
                </a:solidFill>
                <a:latin typeface="Arial" panose="020B0604020202020204" pitchFamily="34" charset="0"/>
                <a:ea typeface="굴림"/>
                <a:cs typeface="Arial" panose="020B0604020202020204" pitchFamily="34" charset="0"/>
              </a:rPr>
              <a:t>Zeriti</a:t>
            </a:r>
            <a:r>
              <a:rPr lang="en-US" altLang="ko-KR" sz="1400" kern="0" dirty="0">
                <a:solidFill>
                  <a:prstClr val="black"/>
                </a:solidFill>
                <a:latin typeface="Arial" panose="020B0604020202020204" pitchFamily="34" charset="0"/>
                <a:ea typeface="굴림"/>
                <a:cs typeface="Arial" panose="020B0604020202020204" pitchFamily="34" charset="0"/>
              </a:rPr>
              <a:t>, A. 2020. Revisiting International Marketing Strategy in a Digital Era: Opportunities, Challenges, and Research Directions. </a:t>
            </a:r>
            <a:r>
              <a:rPr lang="en-US" altLang="ko-KR" sz="1400" i="1" kern="0" dirty="0">
                <a:solidFill>
                  <a:prstClr val="black"/>
                </a:solidFill>
                <a:latin typeface="Arial" panose="020B0604020202020204" pitchFamily="34" charset="0"/>
                <a:ea typeface="굴림"/>
                <a:cs typeface="Arial" panose="020B0604020202020204" pitchFamily="34" charset="0"/>
              </a:rPr>
              <a:t>International Marketing Review</a:t>
            </a:r>
            <a:r>
              <a:rPr lang="en-US" altLang="ko-KR" sz="1400" kern="0" dirty="0">
                <a:solidFill>
                  <a:prstClr val="black"/>
                </a:solidFill>
                <a:latin typeface="Arial" panose="020B0604020202020204" pitchFamily="34" charset="0"/>
                <a:ea typeface="굴림"/>
                <a:cs typeface="Arial" panose="020B0604020202020204" pitchFamily="34" charset="0"/>
              </a:rPr>
              <a:t>, 37(3): 405-424.</a:t>
            </a:r>
          </a:p>
          <a:p>
            <a:pPr marL="742950" lvl="1" indent="-285750">
              <a:buClr>
                <a:srgbClr val="2E2ECB"/>
              </a:buClr>
              <a:buFont typeface="Arial" panose="020B0604020202020204" pitchFamily="34" charset="0"/>
              <a:buChar char="•"/>
            </a:pPr>
            <a:r>
              <a:rPr lang="en-US" altLang="ko-KR" sz="1400" kern="0" dirty="0">
                <a:solidFill>
                  <a:srgbClr val="FF0000"/>
                </a:solidFill>
                <a:latin typeface="Arial" panose="020B0604020202020204" pitchFamily="34" charset="0"/>
                <a:ea typeface="굴림"/>
                <a:cs typeface="Arial" panose="020B0604020202020204" pitchFamily="34" charset="0"/>
              </a:rPr>
              <a:t>Submit via </a:t>
            </a:r>
            <a:r>
              <a:rPr lang="en-US" altLang="ko-KR" sz="1400" kern="0" dirty="0" err="1">
                <a:solidFill>
                  <a:srgbClr val="FF0000"/>
                </a:solidFill>
                <a:latin typeface="Arial" panose="020B0604020202020204" pitchFamily="34" charset="0"/>
                <a:ea typeface="굴림"/>
                <a:cs typeface="Arial" panose="020B0604020202020204" pitchFamily="34" charset="0"/>
              </a:rPr>
              <a:t>eTL</a:t>
            </a:r>
            <a:r>
              <a:rPr lang="en-US" altLang="ko-KR" sz="1400" kern="0" dirty="0">
                <a:solidFill>
                  <a:srgbClr val="FF0000"/>
                </a:solidFill>
                <a:latin typeface="Arial" panose="020B0604020202020204" pitchFamily="34" charset="0"/>
                <a:ea typeface="굴림"/>
                <a:cs typeface="Arial" panose="020B0604020202020204" pitchFamily="34" charset="0"/>
              </a:rPr>
              <a:t>: One-page summary (10) by Jun 7, 2:00 pm</a:t>
            </a:r>
          </a:p>
          <a:p>
            <a:pPr marL="285750" indent="-285750">
              <a:spcBef>
                <a:spcPts val="1200"/>
              </a:spcBef>
              <a:buClr>
                <a:schemeClr val="tx2"/>
              </a:buClr>
              <a:buFont typeface="Wingdings" panose="05000000000000000000" pitchFamily="2" charset="2"/>
              <a:buChar char="v"/>
            </a:pPr>
            <a:r>
              <a:rPr lang="en-US" altLang="ko-KR" sz="1400" b="1" kern="0" dirty="0">
                <a:solidFill>
                  <a:srgbClr val="2E2EC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Class 16: (</a:t>
            </a:r>
            <a:r>
              <a:rPr lang="en-US" altLang="ko-KR" sz="1400" b="1" kern="0" dirty="0">
                <a:solidFill>
                  <a:srgbClr val="2E2ECB"/>
                </a:solidFill>
                <a:latin typeface="Arial" panose="020B0604020202020204" pitchFamily="34" charset="0"/>
                <a:ea typeface="굴림"/>
                <a:cs typeface="Arial" panose="020B0604020202020204" pitchFamily="34" charset="0"/>
              </a:rPr>
              <a:t>Jun 15</a:t>
            </a:r>
            <a:r>
              <a:rPr lang="en-US" altLang="ko-KR" sz="1400" b="1" kern="0" dirty="0">
                <a:solidFill>
                  <a:srgbClr val="2E2EC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Paper Submission</a:t>
            </a:r>
          </a:p>
          <a:p>
            <a:pPr marL="679450" lvl="1" indent="-285750" latinLnBrk="0">
              <a:buFont typeface="Arial" panose="020B0604020202020204" pitchFamily="34" charset="0"/>
              <a:buChar char="•"/>
            </a:pPr>
            <a:r>
              <a:rPr lang="en-US" altLang="ko-KR" sz="1400" dirty="0">
                <a:latin typeface="Arial" panose="020B0604020202020204" pitchFamily="34" charset="0"/>
                <a:cs typeface="Arial" panose="020B0604020202020204" pitchFamily="34" charset="0"/>
              </a:rPr>
              <a:t>Submit a soft copy of the term paper </a:t>
            </a:r>
            <a:r>
              <a:rPr lang="en-US" altLang="ko-KR" sz="1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via </a:t>
            </a:r>
            <a:r>
              <a:rPr lang="en-US" altLang="ko-KR" sz="1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eTL</a:t>
            </a:r>
            <a:r>
              <a:rPr lang="en-US" altLang="ko-KR" sz="1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by 5:00 pm on Jun 15</a:t>
            </a:r>
            <a:r>
              <a:rPr lang="en-US" altLang="ko-KR" sz="1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742950" lvl="1" indent="-285750">
              <a:buClr>
                <a:srgbClr val="2E2ECB"/>
              </a:buClr>
              <a:buFont typeface="Arial" panose="020B0604020202020204" pitchFamily="34" charset="0"/>
              <a:buChar char="•"/>
            </a:pPr>
            <a:endParaRPr lang="en-US" altLang="ko-KR" sz="1400" kern="0" dirty="0">
              <a:latin typeface="Arial" panose="020B0604020202020204" pitchFamily="34" charset="0"/>
              <a:ea typeface="굴림"/>
              <a:cs typeface="Arial" panose="020B060402020202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318C1-2CED-4FC0-8DEF-B43F6EDDD937}" type="slidenum">
              <a:rPr lang="en-US" altLang="ko-KR" smtClean="0"/>
              <a:pPr/>
              <a:t>12</a:t>
            </a:fld>
            <a:endParaRPr lang="en-US" altLang="ko-KR" dirty="0"/>
          </a:p>
        </p:txBody>
      </p:sp>
      <p:sp>
        <p:nvSpPr>
          <p:cNvPr id="4" name="제목 3">
            <a:extLst>
              <a:ext uri="{FF2B5EF4-FFF2-40B4-BE49-F238E27FC236}">
                <a16:creationId xmlns:a16="http://schemas.microsoft.com/office/drawing/2014/main" id="{DF4A176B-B5F6-41A0-BCD8-F8BF31AFD3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5400" y="29915"/>
            <a:ext cx="8640000" cy="662782"/>
          </a:xfrm>
        </p:spPr>
        <p:txBody>
          <a:bodyPr>
            <a:normAutofit/>
          </a:bodyPr>
          <a:lstStyle/>
          <a:p>
            <a:r>
              <a:rPr lang="en-US" altLang="ko-KR" dirty="0"/>
              <a:t>Course Schedule (6)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01785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/>
          <p:cNvSpPr/>
          <p:nvPr/>
        </p:nvSpPr>
        <p:spPr>
          <a:xfrm>
            <a:off x="323528" y="1251481"/>
            <a:ext cx="8279960" cy="49090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lvl="0" indent="-228600" algn="just" fontAlgn="auto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kumimoji="0" lang="en-US" altLang="ko-KR" sz="1800" dirty="0">
                <a:solidFill>
                  <a:prstClr val="black"/>
                </a:solidFill>
                <a:latin typeface="Arial" panose="020B0604020202020204" pitchFamily="34" charset="0"/>
                <a:ea typeface="맑은 고딕" panose="020B0503020000020004" pitchFamily="50" charset="-127"/>
              </a:rPr>
              <a:t>In today’s global economy, global strategy </a:t>
            </a:r>
            <a:r>
              <a:rPr kumimoji="0" lang="en-US" altLang="ko-KR" sz="1800" dirty="0">
                <a:solidFill>
                  <a:srgbClr val="C00000"/>
                </a:solidFill>
                <a:latin typeface="Arial" panose="020B0604020202020204" pitchFamily="34" charset="0"/>
                <a:ea typeface="맑은 고딕" panose="020B0503020000020004" pitchFamily="50" charset="-127"/>
              </a:rPr>
              <a:t>is a must, </a:t>
            </a:r>
            <a:r>
              <a:rPr lang="en-US" altLang="ko-KR" dirty="0">
                <a:solidFill>
                  <a:prstClr val="black"/>
                </a:solidFill>
                <a:latin typeface="Arial" panose="020B0604020202020204" pitchFamily="34" charset="0"/>
              </a:rPr>
              <a:t>despite the rising protectionism of the last half decade. </a:t>
            </a:r>
            <a:r>
              <a:rPr kumimoji="0" lang="en-US" altLang="ko-KR" sz="1800" dirty="0">
                <a:solidFill>
                  <a:prstClr val="black"/>
                </a:solidFill>
                <a:latin typeface="Arial" panose="020B0604020202020204" pitchFamily="34" charset="0"/>
                <a:ea typeface="맑은 고딕" panose="020B0503020000020004" pitchFamily="50" charset="-127"/>
              </a:rPr>
              <a:t>Given the rapid growth and importance of global value chains, in almost all areas of economy and business, the question is not </a:t>
            </a:r>
            <a:r>
              <a:rPr kumimoji="0" lang="en-US" altLang="ko-KR" sz="1800" i="1" dirty="0">
                <a:solidFill>
                  <a:prstClr val="black"/>
                </a:solidFill>
                <a:latin typeface="Arial" panose="020B0604020202020204" pitchFamily="34" charset="0"/>
                <a:ea typeface="맑은 고딕" panose="020B0503020000020004" pitchFamily="50" charset="-127"/>
              </a:rPr>
              <a:t>whether</a:t>
            </a:r>
            <a:r>
              <a:rPr kumimoji="0" lang="en-US" altLang="ko-KR" sz="1800" dirty="0">
                <a:solidFill>
                  <a:prstClr val="black"/>
                </a:solidFill>
                <a:latin typeface="Arial" panose="020B0604020202020204" pitchFamily="34" charset="0"/>
                <a:ea typeface="맑은 고딕" panose="020B0503020000020004" pitchFamily="50" charset="-127"/>
              </a:rPr>
              <a:t> to globalize or not, but </a:t>
            </a:r>
            <a:r>
              <a:rPr kumimoji="0" lang="en-US" altLang="ko-KR" sz="1800" i="1" dirty="0">
                <a:solidFill>
                  <a:srgbClr val="C00000"/>
                </a:solidFill>
                <a:latin typeface="Arial" panose="020B0604020202020204" pitchFamily="34" charset="0"/>
                <a:ea typeface="맑은 고딕" panose="020B0503020000020004" pitchFamily="50" charset="-127"/>
              </a:rPr>
              <a:t>how</a:t>
            </a:r>
            <a:r>
              <a:rPr kumimoji="0" lang="en-US" altLang="ko-KR" sz="1800" dirty="0">
                <a:solidFill>
                  <a:srgbClr val="C00000"/>
                </a:solidFill>
                <a:latin typeface="Arial" panose="020B0604020202020204" pitchFamily="34" charset="0"/>
                <a:ea typeface="맑은 고딕" panose="020B0503020000020004" pitchFamily="50" charset="-127"/>
              </a:rPr>
              <a:t> to globalize </a:t>
            </a:r>
            <a:r>
              <a:rPr kumimoji="0" lang="en-US" altLang="ko-KR" sz="1800" dirty="0">
                <a:solidFill>
                  <a:prstClr val="black"/>
                </a:solidFill>
                <a:latin typeface="Arial" panose="020B0604020202020204" pitchFamily="34" charset="0"/>
                <a:ea typeface="맑은 고딕" panose="020B0503020000020004" pitchFamily="50" charset="-127"/>
              </a:rPr>
              <a:t>most effectively. </a:t>
            </a:r>
          </a:p>
          <a:p>
            <a:pPr marL="228600" lvl="0" indent="-228600" algn="just" fontAlgn="auto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kumimoji="0" lang="en-US" altLang="ko-KR" sz="1800" dirty="0">
                <a:solidFill>
                  <a:prstClr val="black"/>
                </a:solidFill>
                <a:latin typeface="Arial" panose="020B0604020202020204" pitchFamily="34" charset="0"/>
                <a:ea typeface="맑은 고딕" panose="020B0503020000020004" pitchFamily="50" charset="-127"/>
              </a:rPr>
              <a:t>However, the precise definition of globalization is unclear to many people and the term itself has become a buzzword. Therefore, we need to understand the </a:t>
            </a:r>
            <a:r>
              <a:rPr kumimoji="0" lang="en-US" altLang="ko-KR" sz="1800" dirty="0">
                <a:solidFill>
                  <a:srgbClr val="C00000"/>
                </a:solidFill>
                <a:latin typeface="Arial" panose="020B0604020202020204" pitchFamily="34" charset="0"/>
                <a:ea typeface="맑은 고딕" panose="020B0503020000020004" pitchFamily="50" charset="-127"/>
              </a:rPr>
              <a:t>correct meaning of globalization </a:t>
            </a:r>
            <a:r>
              <a:rPr kumimoji="0" lang="en-US" altLang="ko-KR" sz="1800" dirty="0">
                <a:solidFill>
                  <a:prstClr val="black"/>
                </a:solidFill>
                <a:latin typeface="Arial" panose="020B0604020202020204" pitchFamily="34" charset="0"/>
                <a:ea typeface="맑은 고딕" panose="020B0503020000020004" pitchFamily="50" charset="-127"/>
              </a:rPr>
              <a:t>before we pursue a global strategy. </a:t>
            </a:r>
          </a:p>
          <a:p>
            <a:pPr marL="228600" lvl="0" indent="-228600" algn="just" fontAlgn="auto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kumimoji="0" lang="en-US" altLang="ko-KR" sz="1800" dirty="0">
                <a:solidFill>
                  <a:prstClr val="black"/>
                </a:solidFill>
                <a:latin typeface="Arial" panose="020B0604020202020204" pitchFamily="34" charset="0"/>
                <a:ea typeface="맑은 고딕" panose="020B0503020000020004" pitchFamily="50" charset="-127"/>
              </a:rPr>
              <a:t>This course helps students </a:t>
            </a:r>
            <a:r>
              <a:rPr kumimoji="0" lang="en-US" altLang="ko-KR" sz="1800" dirty="0">
                <a:solidFill>
                  <a:srgbClr val="C00000"/>
                </a:solidFill>
                <a:latin typeface="Arial" panose="020B0604020202020204" pitchFamily="34" charset="0"/>
                <a:ea typeface="맑은 고딕" panose="020B0503020000020004" pitchFamily="50" charset="-127"/>
              </a:rPr>
              <a:t>understand globalization and global strategy</a:t>
            </a:r>
            <a:r>
              <a:rPr kumimoji="0" lang="en-US" altLang="ko-KR" sz="1800" dirty="0">
                <a:solidFill>
                  <a:prstClr val="black"/>
                </a:solidFill>
                <a:latin typeface="Arial" panose="020B0604020202020204" pitchFamily="34" charset="0"/>
                <a:ea typeface="맑은 고딕" panose="020B0503020000020004" pitchFamily="50" charset="-127"/>
              </a:rPr>
              <a:t>, and </a:t>
            </a:r>
            <a:r>
              <a:rPr kumimoji="0" lang="en-US" altLang="ko-KR" sz="1800" dirty="0">
                <a:solidFill>
                  <a:srgbClr val="C00000"/>
                </a:solidFill>
                <a:latin typeface="Arial" panose="020B0604020202020204" pitchFamily="34" charset="0"/>
                <a:ea typeface="맑은 고딕" panose="020B0503020000020004" pitchFamily="50" charset="-127"/>
              </a:rPr>
              <a:t>learn skills </a:t>
            </a:r>
            <a:r>
              <a:rPr kumimoji="0" lang="en-US" altLang="ko-KR" sz="1800" dirty="0">
                <a:solidFill>
                  <a:prstClr val="black"/>
                </a:solidFill>
                <a:latin typeface="Arial" panose="020B0604020202020204" pitchFamily="34" charset="0"/>
                <a:ea typeface="맑은 고딕" panose="020B0503020000020004" pitchFamily="50" charset="-127"/>
              </a:rPr>
              <a:t>necessary for formulating and implementing successful global strategies. </a:t>
            </a:r>
            <a:r>
              <a:rPr kumimoji="0" lang="en-US" altLang="ko-KR" sz="1800" dirty="0">
                <a:solidFill>
                  <a:srgbClr val="C00000"/>
                </a:solidFill>
                <a:latin typeface="Arial" panose="020B0604020202020204" pitchFamily="34" charset="0"/>
                <a:ea typeface="맑은 고딕" panose="020B0503020000020004" pitchFamily="50" charset="-127"/>
              </a:rPr>
              <a:t>Different perspectives on global strategies </a:t>
            </a:r>
            <a:r>
              <a:rPr kumimoji="0" lang="en-US" altLang="ko-KR" sz="1800" dirty="0">
                <a:solidFill>
                  <a:prstClr val="black"/>
                </a:solidFill>
                <a:latin typeface="Arial" panose="020B0604020202020204" pitchFamily="34" charset="0"/>
                <a:ea typeface="맑은 고딕" panose="020B0503020000020004" pitchFamily="50" charset="-127"/>
              </a:rPr>
              <a:t>are compared and contrasted. </a:t>
            </a:r>
          </a:p>
          <a:p>
            <a:pPr marL="228600" lvl="0" indent="-228600" algn="just" fontAlgn="auto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kumimoji="0" lang="en-US" altLang="ko-KR" sz="1800" dirty="0">
                <a:solidFill>
                  <a:prstClr val="black"/>
                </a:solidFill>
                <a:latin typeface="Arial" panose="020B0604020202020204" pitchFamily="34" charset="0"/>
                <a:ea typeface="맑은 고딕" panose="020B0503020000020004" pitchFamily="50" charset="-127"/>
              </a:rPr>
              <a:t>Students are required to learn </a:t>
            </a:r>
            <a:r>
              <a:rPr kumimoji="0" lang="en-US" altLang="ko-KR" sz="1800" dirty="0">
                <a:solidFill>
                  <a:srgbClr val="C00000"/>
                </a:solidFill>
                <a:latin typeface="Arial" panose="020B0604020202020204" pitchFamily="34" charset="0"/>
                <a:ea typeface="맑은 고딕" panose="020B0503020000020004" pitchFamily="50" charset="-127"/>
              </a:rPr>
              <a:t>business models </a:t>
            </a:r>
            <a:r>
              <a:rPr kumimoji="0" lang="en-US" altLang="ko-KR" sz="1800" dirty="0">
                <a:solidFill>
                  <a:prstClr val="black"/>
                </a:solidFill>
                <a:latin typeface="Arial" panose="020B0604020202020204" pitchFamily="34" charset="0"/>
                <a:ea typeface="맑은 고딕" panose="020B0503020000020004" pitchFamily="50" charset="-127"/>
              </a:rPr>
              <a:t>to better analyze the real world </a:t>
            </a:r>
            <a:r>
              <a:rPr kumimoji="0" lang="en-US" altLang="ko-KR" sz="1800" dirty="0">
                <a:solidFill>
                  <a:srgbClr val="C00000"/>
                </a:solidFill>
                <a:latin typeface="Arial" panose="020B0604020202020204" pitchFamily="34" charset="0"/>
                <a:ea typeface="맑은 고딕" panose="020B0503020000020004" pitchFamily="50" charset="-127"/>
              </a:rPr>
              <a:t>business cases</a:t>
            </a:r>
            <a:r>
              <a:rPr kumimoji="0" lang="en-US" altLang="ko-KR" sz="1800" dirty="0">
                <a:solidFill>
                  <a:prstClr val="black"/>
                </a:solidFill>
                <a:latin typeface="Arial" panose="020B0604020202020204" pitchFamily="34" charset="0"/>
                <a:ea typeface="맑은 고딕" panose="020B0503020000020004" pitchFamily="50" charset="-127"/>
              </a:rPr>
              <a:t>. In addition, students should learn how to professionally present them. This course is designed to help students develop analytical and presentation skills.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318C1-2CED-4FC0-8DEF-B43F6EDDD937}" type="slidenum">
              <a:rPr lang="en-US" altLang="ko-KR" smtClean="0"/>
              <a:pPr/>
              <a:t>2</a:t>
            </a:fld>
            <a:endParaRPr lang="en-US" altLang="ko-KR" dirty="0"/>
          </a:p>
        </p:txBody>
      </p:sp>
      <p:sp>
        <p:nvSpPr>
          <p:cNvPr id="2" name="제목 1">
            <a:extLst>
              <a:ext uri="{FF2B5EF4-FFF2-40B4-BE49-F238E27FC236}">
                <a16:creationId xmlns:a16="http://schemas.microsoft.com/office/drawing/2014/main" id="{3A42F6CC-1DEF-4CFF-A589-5B831CDCF9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/>
              <a:t>Course Description</a:t>
            </a:r>
            <a:endParaRPr lang="ko-KR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112"/>
          <p:cNvSpPr txBox="1">
            <a:spLocks/>
          </p:cNvSpPr>
          <p:nvPr/>
        </p:nvSpPr>
        <p:spPr>
          <a:xfrm>
            <a:off x="395536" y="908720"/>
            <a:ext cx="8352928" cy="5564189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rtlCol="0" anchor="t" anchorCtr="0">
            <a:noAutofit/>
          </a:bodyPr>
          <a:lstStyle>
            <a:lvl1pPr marL="171450" indent="-171450" algn="l" defTabSz="685800" rtl="0" eaLnBrk="1" latinLnBrk="1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Arial Unicode MS" panose="020B0604020202020204"/>
                <a:cs typeface="+mn-cs"/>
              </a:defRPr>
            </a:lvl1pPr>
            <a:lvl2pPr marL="5143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Arial Unicode MS" panose="020B0604020202020204"/>
                <a:cs typeface="+mn-cs"/>
              </a:defRPr>
            </a:lvl2pPr>
            <a:lvl3pPr marL="8572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Arial Unicode MS" panose="020B0604020202020204"/>
                <a:cs typeface="+mn-cs"/>
              </a:defRPr>
            </a:lvl3pPr>
            <a:lvl4pPr marL="12001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Arial Unicode MS" panose="020B0604020202020204"/>
                <a:cs typeface="+mn-cs"/>
              </a:defRPr>
            </a:lvl4pPr>
            <a:lvl5pPr marL="15430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Arial Unicode MS" panose="020B0604020202020204"/>
                <a:cs typeface="+mn-cs"/>
              </a:defRPr>
            </a:lvl5pPr>
            <a:lvl6pPr marL="18859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indent="-228600" algn="just" latinLnBrk="0">
              <a:lnSpc>
                <a:spcPct val="120000"/>
              </a:lnSpc>
              <a:spcBef>
                <a:spcPts val="0"/>
              </a:spcBef>
              <a:buClr>
                <a:srgbClr val="3333FF"/>
              </a:buClr>
              <a:buSzPct val="100000"/>
              <a:buFont typeface="Arial"/>
              <a:buChar char="•"/>
            </a:pPr>
            <a:r>
              <a:rPr lang="en-US" sz="1500" b="1" dirty="0">
                <a:solidFill>
                  <a:srgbClr val="2E2ECB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Grading [total 100%]</a:t>
            </a:r>
          </a:p>
          <a:p>
            <a:pPr marL="685800" lvl="1" indent="-228600" algn="just" latinLnBrk="0">
              <a:lnSpc>
                <a:spcPct val="120000"/>
              </a:lnSpc>
              <a:spcBef>
                <a:spcPts val="0"/>
              </a:spcBef>
              <a:buClr>
                <a:schemeClr val="dk2"/>
              </a:buClr>
              <a:buSzPct val="100000"/>
              <a:buFont typeface="Times New Roman"/>
              <a:buChar char="-"/>
            </a:pPr>
            <a:r>
              <a:rPr lang="en-US" sz="1500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Professionalism: Attitude, attendance, and participation: 25% </a:t>
            </a:r>
          </a:p>
          <a:p>
            <a:pPr marL="685800" lvl="1" indent="-228600" algn="just" latinLnBrk="0">
              <a:lnSpc>
                <a:spcPct val="120000"/>
              </a:lnSpc>
              <a:spcBef>
                <a:spcPts val="0"/>
              </a:spcBef>
              <a:buClr>
                <a:schemeClr val="dk2"/>
              </a:buClr>
              <a:buSzPct val="100000"/>
              <a:buFont typeface="Times New Roman"/>
              <a:buChar char="-"/>
            </a:pPr>
            <a:r>
              <a:rPr lang="en-US" sz="1500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Weekly summary of readings for each class: 25% </a:t>
            </a:r>
          </a:p>
          <a:p>
            <a:pPr marL="685800" lvl="1" indent="-228600" algn="just" latinLnBrk="0">
              <a:lnSpc>
                <a:spcPct val="120000"/>
              </a:lnSpc>
              <a:spcBef>
                <a:spcPts val="0"/>
              </a:spcBef>
              <a:buClr>
                <a:schemeClr val="dk2"/>
              </a:buClr>
              <a:buSzPct val="100000"/>
              <a:buFont typeface="Times New Roman"/>
              <a:buChar char="-"/>
            </a:pPr>
            <a:r>
              <a:rPr lang="en-US" sz="1500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Group presentations: 25% </a:t>
            </a:r>
          </a:p>
          <a:p>
            <a:pPr marL="685800" lvl="1" indent="-228600" algn="just" latinLnBrk="0">
              <a:lnSpc>
                <a:spcPct val="120000"/>
              </a:lnSpc>
              <a:spcBef>
                <a:spcPts val="0"/>
              </a:spcBef>
              <a:buClr>
                <a:schemeClr val="dk2"/>
              </a:buClr>
              <a:buSzPct val="100000"/>
              <a:buFont typeface="Times New Roman"/>
              <a:buChar char="-"/>
            </a:pPr>
            <a:r>
              <a:rPr lang="en-US" sz="1500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Term paper: 25%</a:t>
            </a:r>
          </a:p>
          <a:p>
            <a:pPr marL="685800" lvl="1" indent="-228600" algn="just" latinLnBrk="0">
              <a:lnSpc>
                <a:spcPct val="120000"/>
              </a:lnSpc>
              <a:spcBef>
                <a:spcPts val="0"/>
              </a:spcBef>
              <a:buClr>
                <a:schemeClr val="dk2"/>
              </a:buClr>
              <a:buSzPct val="100000"/>
              <a:buFont typeface="Times New Roman"/>
              <a:buChar char="-"/>
            </a:pPr>
            <a:endParaRPr lang="en-US" sz="1000" dirty="0">
              <a:solidFill>
                <a:schemeClr val="dk1"/>
              </a:solidFill>
              <a:latin typeface="Arial" panose="020B0604020202020204" pitchFamily="34" charset="0"/>
              <a:cs typeface="Arial" panose="020B0604020202020204" pitchFamily="34" charset="0"/>
              <a:sym typeface="Arial"/>
            </a:endParaRPr>
          </a:p>
          <a:p>
            <a:pPr marL="228600" indent="-228600" algn="just" latinLnBrk="0">
              <a:lnSpc>
                <a:spcPct val="120000"/>
              </a:lnSpc>
              <a:spcBef>
                <a:spcPts val="600"/>
              </a:spcBef>
              <a:buClr>
                <a:srgbClr val="2E2ECB"/>
              </a:buClr>
              <a:buSzPct val="100000"/>
              <a:buFont typeface="Arial"/>
              <a:buChar char="•"/>
            </a:pPr>
            <a:r>
              <a:rPr lang="en-US" sz="1500" b="1" dirty="0">
                <a:solidFill>
                  <a:srgbClr val="2E2ECB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Professionalism (25%)</a:t>
            </a:r>
          </a:p>
          <a:p>
            <a:pPr marL="730250" indent="-285750" algn="just" latinLnBrk="0">
              <a:lnSpc>
                <a:spcPct val="120000"/>
              </a:lnSpc>
              <a:spcBef>
                <a:spcPts val="0"/>
              </a:spcBef>
              <a:buClr>
                <a:schemeClr val="dk1"/>
              </a:buClr>
              <a:buSzPct val="100000"/>
              <a:buFontTx/>
              <a:buChar char="-"/>
            </a:pPr>
            <a:r>
              <a:rPr lang="en-US" sz="1500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Students should attend all classes. </a:t>
            </a:r>
            <a:r>
              <a:rPr lang="en-US" sz="1500" u="sng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Those who miss more than two classes may not receive a grade.</a:t>
            </a:r>
            <a:r>
              <a:rPr lang="en-US" sz="1500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Tardiness and class disturbances may be reflected in the grade. </a:t>
            </a:r>
            <a:endParaRPr lang="en-US" sz="1500" dirty="0">
              <a:latin typeface="Arial" panose="020B0604020202020204" pitchFamily="34" charset="0"/>
              <a:cs typeface="Arial" panose="020B0604020202020204" pitchFamily="34" charset="0"/>
              <a:sym typeface="Arial"/>
            </a:endParaRPr>
          </a:p>
          <a:p>
            <a:pPr marL="730250" indent="-285750" algn="just" latinLnBrk="0">
              <a:lnSpc>
                <a:spcPct val="120000"/>
              </a:lnSpc>
              <a:spcBef>
                <a:spcPts val="0"/>
              </a:spcBef>
              <a:buClr>
                <a:schemeClr val="dk1"/>
              </a:buClr>
              <a:buSzPct val="100000"/>
              <a:buFontTx/>
              <a:buChar char="-"/>
            </a:pPr>
            <a:r>
              <a:rPr lang="en-US" sz="1500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Students are also required to know the Honor Code and apply it to all work and behavior in the class.</a:t>
            </a:r>
          </a:p>
          <a:p>
            <a:pPr marL="673100" indent="-228600" algn="just" latinLnBrk="0">
              <a:lnSpc>
                <a:spcPct val="12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Times New Roman"/>
              <a:buChar char="•"/>
            </a:pPr>
            <a:endParaRPr lang="en-US" sz="1000" dirty="0">
              <a:solidFill>
                <a:schemeClr val="dk1"/>
              </a:solidFill>
              <a:latin typeface="Arial" panose="020B0604020202020204" pitchFamily="34" charset="0"/>
              <a:cs typeface="Arial" panose="020B0604020202020204" pitchFamily="34" charset="0"/>
              <a:sym typeface="Arial"/>
            </a:endParaRPr>
          </a:p>
          <a:p>
            <a:pPr marL="228600" indent="-228600" algn="just" latinLnBrk="0">
              <a:lnSpc>
                <a:spcPct val="120000"/>
              </a:lnSpc>
              <a:spcBef>
                <a:spcPts val="600"/>
              </a:spcBef>
              <a:buClr>
                <a:srgbClr val="2E2ECB"/>
              </a:buClr>
              <a:buSzPct val="100000"/>
              <a:buFont typeface="Arial"/>
              <a:buChar char="•"/>
            </a:pPr>
            <a:r>
              <a:rPr lang="en-US" sz="1500" b="1" dirty="0">
                <a:solidFill>
                  <a:srgbClr val="2E2ECB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Weekly summary (25%)</a:t>
            </a:r>
          </a:p>
          <a:p>
            <a:pPr marL="641350" indent="-285750" algn="just" latinLnBrk="0">
              <a:lnSpc>
                <a:spcPct val="120000"/>
              </a:lnSpc>
              <a:spcBef>
                <a:spcPts val="0"/>
              </a:spcBef>
              <a:buFontTx/>
              <a:buChar char="-"/>
            </a:pPr>
            <a:r>
              <a:rPr lang="en-US" sz="1500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Students are required to submit a one-page summary based on assigned each class readings (Classes 4-15; 10 total). Summaries should be submitted </a:t>
            </a:r>
            <a:r>
              <a:rPr lang="en-US" sz="1500" u="sng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via </a:t>
            </a:r>
            <a:r>
              <a:rPr lang="en-US" sz="1500" u="sng" dirty="0" err="1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eTL</a:t>
            </a:r>
            <a:r>
              <a:rPr lang="en-US" sz="1500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at least </a:t>
            </a:r>
            <a:r>
              <a:rPr lang="en-US" sz="1500" u="sng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24 hours before class</a:t>
            </a:r>
            <a:r>
              <a:rPr lang="en-US" sz="1500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(by 2:00 pm on Tuesday). </a:t>
            </a:r>
          </a:p>
          <a:p>
            <a:pPr marL="641350" indent="-285750" algn="just" latinLnBrk="0">
              <a:lnSpc>
                <a:spcPct val="120000"/>
              </a:lnSpc>
              <a:spcBef>
                <a:spcPts val="0"/>
              </a:spcBef>
              <a:buFontTx/>
              <a:buChar char="-"/>
            </a:pPr>
            <a:r>
              <a:rPr lang="en-US" sz="1500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The weekly summary should (</a:t>
            </a:r>
            <a:r>
              <a:rPr lang="en-US" sz="1500" dirty="0" err="1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i</a:t>
            </a:r>
            <a:r>
              <a:rPr lang="en-US" sz="1500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) discuss the most interesting points in the readings, and (ii) provide constructive criticism. The one-page summary should be approximately 400 to 500 words in length. </a:t>
            </a:r>
          </a:p>
          <a:p>
            <a:pPr marL="631825" indent="-276225" algn="just" latinLnBrk="0">
              <a:lnSpc>
                <a:spcPct val="12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Times New Roman"/>
              <a:buNone/>
            </a:pPr>
            <a:endParaRPr lang="en-US" sz="1500" dirty="0">
              <a:solidFill>
                <a:schemeClr val="dk1"/>
              </a:solidFill>
              <a:latin typeface="Arial" panose="020B0604020202020204" pitchFamily="34" charset="0"/>
              <a:cs typeface="Arial" panose="020B0604020202020204" pitchFamily="34" charset="0"/>
              <a:sym typeface="Arial"/>
            </a:endParaRPr>
          </a:p>
          <a:p>
            <a:pPr marL="631825" indent="-276225" algn="just" latinLnBrk="0">
              <a:lnSpc>
                <a:spcPct val="12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Times New Roman"/>
              <a:buNone/>
            </a:pPr>
            <a:endParaRPr lang="en-US" sz="1500" dirty="0">
              <a:solidFill>
                <a:schemeClr val="dk1"/>
              </a:solidFill>
              <a:latin typeface="Arial" panose="020B0604020202020204" pitchFamily="34" charset="0"/>
              <a:cs typeface="Arial" panose="020B0604020202020204" pitchFamily="34" charset="0"/>
              <a:sym typeface="Arial"/>
            </a:endParaRPr>
          </a:p>
        </p:txBody>
      </p:sp>
      <p:sp>
        <p:nvSpPr>
          <p:cNvPr id="3" name="슬라이드 번호 개체 틀 2">
            <a:extLst>
              <a:ext uri="{FF2B5EF4-FFF2-40B4-BE49-F238E27FC236}">
                <a16:creationId xmlns:a16="http://schemas.microsoft.com/office/drawing/2014/main" id="{4AEDBB2B-F147-496D-A6DB-D73478F127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318C1-2CED-4FC0-8DEF-B43F6EDDD937}" type="slidenum">
              <a:rPr lang="en-US" altLang="ko-KR" smtClean="0"/>
              <a:pPr/>
              <a:t>3</a:t>
            </a:fld>
            <a:endParaRPr lang="en-US" altLang="ko-KR" dirty="0"/>
          </a:p>
        </p:txBody>
      </p:sp>
      <p:sp>
        <p:nvSpPr>
          <p:cNvPr id="9" name="제목 8">
            <a:extLst>
              <a:ext uri="{FF2B5EF4-FFF2-40B4-BE49-F238E27FC236}">
                <a16:creationId xmlns:a16="http://schemas.microsoft.com/office/drawing/2014/main" id="{99CE3A93-95B5-4F2F-8607-BD9EEC436A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/>
              <a:t>Grading Policy (1)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61703157"/>
      </p:ext>
    </p:extLst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318C1-2CED-4FC0-8DEF-B43F6EDDD937}" type="slidenum">
              <a:rPr lang="en-US" altLang="ko-KR" smtClean="0"/>
              <a:pPr/>
              <a:t>4</a:t>
            </a:fld>
            <a:endParaRPr lang="en-US" altLang="ko-KR" dirty="0"/>
          </a:p>
        </p:txBody>
      </p:sp>
      <p:sp>
        <p:nvSpPr>
          <p:cNvPr id="5" name="제목 4">
            <a:extLst>
              <a:ext uri="{FF2B5EF4-FFF2-40B4-BE49-F238E27FC236}">
                <a16:creationId xmlns:a16="http://schemas.microsoft.com/office/drawing/2014/main" id="{145735F5-3021-40F0-9C24-3649308F0F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/>
              <a:t>Weekly Summary Format</a:t>
            </a:r>
            <a:endParaRPr lang="ko-KR" altLang="en-US" dirty="0"/>
          </a:p>
        </p:txBody>
      </p:sp>
      <p:sp>
        <p:nvSpPr>
          <p:cNvPr id="120" name="Shape 120"/>
          <p:cNvSpPr txBox="1">
            <a:spLocks noGrp="1"/>
          </p:cNvSpPr>
          <p:nvPr>
            <p:ph type="body" idx="4294967295"/>
          </p:nvPr>
        </p:nvSpPr>
        <p:spPr>
          <a:xfrm>
            <a:off x="244102" y="2060848"/>
            <a:ext cx="8639999" cy="4104456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Clr>
                <a:schemeClr val="dk1"/>
              </a:buClr>
              <a:buSzPct val="100000"/>
            </a:pPr>
            <a:r>
              <a:rPr lang="en-US" altLang="ko-KR" sz="1600" b="1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Your full name</a:t>
            </a:r>
          </a:p>
          <a:p>
            <a:pPr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ct val="100000"/>
            </a:pPr>
            <a:r>
              <a:rPr lang="en-US" altLang="ko-KR" sz="1600" b="1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Class number: Title </a:t>
            </a:r>
          </a:p>
          <a:p>
            <a:pPr marL="228600" lvl="0" indent="-22860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ct val="25000"/>
              <a:buNone/>
            </a:pPr>
            <a:r>
              <a:rPr lang="en-US" altLang="ko-KR" sz="1600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(e.g., Class 4: Alternative Business Models)</a:t>
            </a:r>
          </a:p>
          <a:p>
            <a:pPr marL="2286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sz="1600" b="0" i="0" u="none" strike="noStrike" cap="none" dirty="0">
              <a:solidFill>
                <a:schemeClr val="dk1"/>
              </a:solidFill>
              <a:latin typeface="Arial" panose="020B0604020202020204" pitchFamily="34" charset="0"/>
              <a:cs typeface="Arial" panose="020B0604020202020204" pitchFamily="34" charset="0"/>
              <a:sym typeface="Arial"/>
            </a:endParaRPr>
          </a:p>
          <a:p>
            <a:pPr marL="2286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1600" b="1" i="0" u="none" strike="noStrike" cap="none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Summary of the </a:t>
            </a:r>
            <a:r>
              <a:rPr lang="en-US" sz="1600" b="1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readings </a:t>
            </a:r>
            <a:r>
              <a:rPr lang="en-US" altLang="ko-KR" sz="1600" b="1" dirty="0">
                <a:solidFill>
                  <a:schemeClr val="dk1"/>
                </a:solidFill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(</a:t>
            </a:r>
            <a:r>
              <a:rPr lang="en-US" altLang="ko-KR" sz="1600" b="1" dirty="0">
                <a:solidFill>
                  <a:schemeClr val="dk1"/>
                </a:solidFill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  <a:sym typeface="Wingdings 3" panose="05040102010807070707" pitchFamily="18" charset="2"/>
              </a:rPr>
              <a:t>)</a:t>
            </a:r>
            <a:endParaRPr lang="en-US" sz="1600" b="1" i="0" u="none" strike="noStrike" cap="none" dirty="0">
              <a:solidFill>
                <a:schemeClr val="dk1"/>
              </a:solidFill>
              <a:highlight>
                <a:srgbClr val="FFFF00"/>
              </a:highlight>
              <a:latin typeface="Arial" panose="020B0604020202020204" pitchFamily="34" charset="0"/>
              <a:cs typeface="Arial" panose="020B0604020202020204" pitchFamily="34" charset="0"/>
              <a:sym typeface="Arial"/>
            </a:endParaRPr>
          </a:p>
          <a:p>
            <a:pPr marL="685800" lvl="1" indent="-228600">
              <a:lnSpc>
                <a:spcPct val="10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altLang="ko-KR" sz="1600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Main points</a:t>
            </a:r>
          </a:p>
          <a:p>
            <a:pPr marL="685800" marR="0" lvl="1" indent="-2286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1600" b="0" i="0" u="none" strike="noStrike" cap="none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Uniqueness</a:t>
            </a:r>
          </a:p>
          <a:p>
            <a:pPr marL="2286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endParaRPr sz="1600" b="1" i="0" u="none" strike="noStrike" cap="none" dirty="0">
              <a:solidFill>
                <a:schemeClr val="dk1"/>
              </a:solidFill>
              <a:latin typeface="Arial" panose="020B0604020202020204" pitchFamily="34" charset="0"/>
              <a:cs typeface="Arial" panose="020B0604020202020204" pitchFamily="34" charset="0"/>
              <a:sym typeface="Arial"/>
            </a:endParaRPr>
          </a:p>
          <a:p>
            <a:pPr marL="2286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1600" b="1" i="0" u="none" strike="noStrike" cap="none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Evaluation </a:t>
            </a:r>
            <a:r>
              <a:rPr lang="en-US" sz="1600" b="1" i="0" u="none" strike="noStrike" cap="none" dirty="0">
                <a:solidFill>
                  <a:schemeClr val="dk1"/>
                </a:solidFill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(ɑ, ?)</a:t>
            </a:r>
          </a:p>
          <a:p>
            <a:pPr marL="685800" marR="0" lvl="1" indent="-2286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1600" b="0" i="0" u="none" strike="noStrike" cap="none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Constructive evaluation</a:t>
            </a:r>
          </a:p>
          <a:p>
            <a:pPr marL="685800" marR="0" lvl="1" indent="-2286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1600" b="0" i="0" u="none" strike="noStrike" cap="none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Possible extension</a:t>
            </a:r>
          </a:p>
          <a:p>
            <a:pPr marL="685800" marR="0" lvl="1" indent="-2286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1600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Raise your questions</a:t>
            </a:r>
            <a:endParaRPr lang="en-US" sz="1600" b="0" i="0" u="none" strike="noStrike" cap="none" dirty="0">
              <a:solidFill>
                <a:schemeClr val="dk1"/>
              </a:solidFill>
              <a:latin typeface="Arial" panose="020B0604020202020204" pitchFamily="34" charset="0"/>
              <a:cs typeface="Arial" panose="020B0604020202020204" pitchFamily="34" charset="0"/>
              <a:sym typeface="Arial"/>
            </a:endParaRPr>
          </a:p>
          <a:p>
            <a:pPr marL="228600" marR="0" lvl="0" indent="-228600" algn="l" rtl="0">
              <a:lnSpc>
                <a:spcPct val="10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None/>
            </a:pPr>
            <a:endParaRPr sz="1600" b="0" i="0" u="none" strike="noStrike" cap="none" dirty="0">
              <a:solidFill>
                <a:schemeClr val="dk1"/>
              </a:solidFill>
              <a:latin typeface="Arial" panose="020B0604020202020204" pitchFamily="34" charset="0"/>
              <a:cs typeface="Arial" panose="020B0604020202020204" pitchFamily="34" charset="0"/>
              <a:sym typeface="Arial"/>
            </a:endParaRPr>
          </a:p>
        </p:txBody>
      </p:sp>
      <p:sp>
        <p:nvSpPr>
          <p:cNvPr id="122" name="Shape 122"/>
          <p:cNvSpPr txBox="1"/>
          <p:nvPr/>
        </p:nvSpPr>
        <p:spPr>
          <a:xfrm>
            <a:off x="151726" y="905850"/>
            <a:ext cx="8670661" cy="82433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85750" indent="-285750" algn="l" fontAlgn="auto" latinLnBrk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</a:pPr>
            <a:r>
              <a:rPr kumimoji="0" lang="en-US" sz="1600" kern="0" dirty="0">
                <a:latin typeface="Arial" panose="020B0604020202020204" pitchFamily="34" charset="0"/>
                <a:ea typeface="Arial"/>
                <a:cs typeface="Arial"/>
                <a:sym typeface="Arial"/>
              </a:rPr>
              <a:t>Please title your </a:t>
            </a:r>
            <a:r>
              <a:rPr kumimoji="0" lang="en-US" sz="1600" b="1" kern="0" dirty="0">
                <a:solidFill>
                  <a:srgbClr val="C00000"/>
                </a:solidFill>
                <a:latin typeface="Arial" panose="020B0604020202020204" pitchFamily="34" charset="0"/>
                <a:ea typeface="Arial"/>
                <a:cs typeface="Arial"/>
                <a:sym typeface="Arial"/>
              </a:rPr>
              <a:t>file name </a:t>
            </a:r>
            <a:r>
              <a:rPr kumimoji="0" lang="en-US" sz="1600" kern="0" dirty="0">
                <a:latin typeface="Arial" panose="020B0604020202020204" pitchFamily="34" charset="0"/>
                <a:ea typeface="Arial"/>
                <a:cs typeface="Arial"/>
                <a:sym typeface="Arial"/>
              </a:rPr>
              <a:t>as:</a:t>
            </a:r>
          </a:p>
          <a:p>
            <a:pPr algn="l" fontAlgn="auto" latinLnBrk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</a:pPr>
            <a:r>
              <a:rPr kumimoji="0" lang="en-US" sz="1600" b="1" kern="0" dirty="0">
                <a:solidFill>
                  <a:srgbClr val="C00000"/>
                </a:solidFill>
                <a:latin typeface="Arial" panose="020B0604020202020204" pitchFamily="34" charset="0"/>
                <a:ea typeface="Arial"/>
                <a:cs typeface="Arial"/>
                <a:sym typeface="Arial"/>
              </a:rPr>
              <a:t>      “GBS Weekly </a:t>
            </a:r>
            <a:r>
              <a:rPr kumimoji="0" lang="en-US" sz="1600" b="1" kern="0" dirty="0" err="1">
                <a:solidFill>
                  <a:srgbClr val="C00000"/>
                </a:solidFill>
                <a:latin typeface="Arial" panose="020B0604020202020204" pitchFamily="34" charset="0"/>
                <a:ea typeface="Arial"/>
                <a:cs typeface="Arial"/>
                <a:sym typeface="Arial"/>
              </a:rPr>
              <a:t>Summary_Class</a:t>
            </a:r>
            <a:r>
              <a:rPr kumimoji="0" lang="en-US" sz="1600" b="1" kern="0" dirty="0">
                <a:solidFill>
                  <a:srgbClr val="C00000"/>
                </a:solidFill>
                <a:latin typeface="Arial" panose="020B0604020202020204" pitchFamily="34" charset="0"/>
                <a:ea typeface="Arial"/>
                <a:cs typeface="Arial"/>
                <a:sym typeface="Arial"/>
              </a:rPr>
              <a:t> #_Your Name.”</a:t>
            </a:r>
          </a:p>
        </p:txBody>
      </p:sp>
    </p:spTree>
    <p:extLst>
      <p:ext uri="{BB962C8B-B14F-4D97-AF65-F5344CB8AC3E}">
        <p14:creationId xmlns:p14="http://schemas.microsoft.com/office/powerpoint/2010/main" val="2396776750"/>
      </p:ext>
    </p:extLst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2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2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2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2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0" grpId="0" uiExpand="1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30"/>
          <p:cNvSpPr txBox="1">
            <a:spLocks/>
          </p:cNvSpPr>
          <p:nvPr/>
        </p:nvSpPr>
        <p:spPr>
          <a:xfrm>
            <a:off x="323528" y="980728"/>
            <a:ext cx="8280920" cy="4968552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>
            <a:lvl1pPr marL="342900" indent="-342900" algn="l" rtl="0" eaLnBrk="0" fontAlgn="base" latinLnBrk="1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v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742950" indent="-285750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–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2pPr>
            <a:lvl3pPr marL="1143000" indent="-228600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3pPr>
            <a:lvl4pPr marL="1600200" indent="-228600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4pPr>
            <a:lvl5pPr marL="2057400" indent="-228600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5pPr>
            <a:lvl6pPr marL="2514600" indent="-228600" algn="l" rtl="0" fontAlgn="base" latinLnBrk="1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 latinLnBrk="1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 latinLnBrk="1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 latinLnBrk="1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228600" indent="-228600" latinLnBrk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2E2ECB"/>
              </a:buClr>
              <a:buSzPct val="100000"/>
              <a:buFont typeface="Arial"/>
              <a:buChar char="•"/>
            </a:pPr>
            <a:r>
              <a:rPr lang="en-US" sz="1600" b="1" kern="0" dirty="0">
                <a:solidFill>
                  <a:srgbClr val="2E2ECB"/>
                </a:solidFill>
                <a:cs typeface="Arial" panose="020B0604020202020204" pitchFamily="34" charset="0"/>
                <a:sym typeface="Arial"/>
              </a:rPr>
              <a:t>Group presentations (25%)</a:t>
            </a:r>
          </a:p>
          <a:p>
            <a:pPr marL="730250" indent="-285750" latinLnBrk="0">
              <a:lnSpc>
                <a:spcPct val="120000"/>
              </a:lnSpc>
              <a:spcBef>
                <a:spcPts val="600"/>
              </a:spcBef>
              <a:buClr>
                <a:schemeClr val="dk1"/>
              </a:buClr>
              <a:buSzPct val="100000"/>
              <a:buFontTx/>
              <a:buChar char="-"/>
            </a:pPr>
            <a:r>
              <a:rPr lang="en-US" altLang="ko-KR" sz="1600" kern="0" dirty="0">
                <a:cs typeface="Arial" panose="020B0604020202020204" pitchFamily="34" charset="0"/>
                <a:sym typeface="Arial"/>
              </a:rPr>
              <a:t>In the first session of each class, each group will give class presentations of important points from the class readings with related information and research.</a:t>
            </a:r>
          </a:p>
          <a:p>
            <a:pPr marL="730250" indent="-285750" latinLnBrk="0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FontTx/>
              <a:buChar char="-"/>
            </a:pPr>
            <a:r>
              <a:rPr lang="en-US" altLang="ko-KR" sz="1600" kern="0" dirty="0">
                <a:cs typeface="Arial" panose="020B0604020202020204" pitchFamily="34" charset="0"/>
                <a:sym typeface="Arial"/>
              </a:rPr>
              <a:t>The group should submit the presentation PPT file via email (</a:t>
            </a:r>
            <a:r>
              <a:rPr lang="en-US" altLang="ko-KR" sz="1600" kern="0" dirty="0">
                <a:cs typeface="Arial" panose="020B0604020202020204" pitchFamily="34" charset="0"/>
                <a:sym typeface="Arial"/>
                <a:hlinkClick r:id="rId2"/>
              </a:rPr>
              <a:t>wenyanyin@snu.ac.kr</a:t>
            </a:r>
            <a:r>
              <a:rPr lang="en-US" altLang="ko-KR" sz="1600" kern="0" dirty="0">
                <a:cs typeface="Arial" panose="020B0604020202020204" pitchFamily="34" charset="0"/>
                <a:sym typeface="Arial"/>
              </a:rPr>
              <a:t>) at least 24 hours before the class of its presentation, thereby no later than </a:t>
            </a:r>
            <a:r>
              <a:rPr lang="en-US" altLang="ko-KR" sz="1600" u="sng" kern="0" dirty="0">
                <a:solidFill>
                  <a:srgbClr val="FF0000"/>
                </a:solidFill>
                <a:cs typeface="Arial" panose="020B0604020202020204" pitchFamily="34" charset="0"/>
                <a:sym typeface="Arial"/>
              </a:rPr>
              <a:t>Tuesday 2:00 pm </a:t>
            </a:r>
            <a:r>
              <a:rPr lang="en-US" altLang="ko-KR" sz="1600" kern="0" dirty="0">
                <a:cs typeface="Arial" panose="020B0604020202020204" pitchFamily="34" charset="0"/>
                <a:sym typeface="Arial"/>
              </a:rPr>
              <a:t>before the group’s presentation. </a:t>
            </a:r>
          </a:p>
          <a:p>
            <a:pPr marL="730250" indent="-285750" latinLnBrk="0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FontTx/>
              <a:buChar char="-"/>
            </a:pPr>
            <a:r>
              <a:rPr lang="en-US" altLang="ko-KR" sz="1600" dirty="0">
                <a:cs typeface="Arial" panose="020B0604020202020204" pitchFamily="34" charset="0"/>
              </a:rPr>
              <a:t>Intra- and inter-group evaluation </a:t>
            </a:r>
          </a:p>
          <a:p>
            <a:pPr marL="228600" indent="-228600" latinLnBrk="0">
              <a:lnSpc>
                <a:spcPct val="120000"/>
              </a:lnSpc>
              <a:spcBef>
                <a:spcPts val="1800"/>
              </a:spcBef>
              <a:spcAft>
                <a:spcPts val="0"/>
              </a:spcAft>
              <a:buClr>
                <a:srgbClr val="0070C0"/>
              </a:buClr>
              <a:buSzPct val="100000"/>
              <a:buFont typeface="Arial"/>
              <a:buChar char="•"/>
            </a:pPr>
            <a:r>
              <a:rPr lang="en-US" altLang="ko-KR" sz="1600" b="1" kern="0" dirty="0">
                <a:solidFill>
                  <a:srgbClr val="2E2ECB"/>
                </a:solidFill>
                <a:cs typeface="Arial" panose="020B0604020202020204" pitchFamily="34" charset="0"/>
                <a:sym typeface="Arial"/>
              </a:rPr>
              <a:t>Term paper (25%)</a:t>
            </a:r>
          </a:p>
          <a:p>
            <a:pPr marL="641350" indent="-285750" algn="just" latinLnBrk="0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FontTx/>
              <a:buChar char="-"/>
            </a:pPr>
            <a:r>
              <a:rPr lang="en-US" altLang="ko-KR" sz="1600" dirty="0">
                <a:cs typeface="Arial" panose="020B0604020202020204" pitchFamily="34" charset="0"/>
              </a:rPr>
              <a:t>Students should submit the final paper by following the manuscript guidelines via </a:t>
            </a:r>
            <a:r>
              <a:rPr lang="en-US" altLang="ko-KR" sz="1600" dirty="0" err="1">
                <a:cs typeface="Arial" panose="020B0604020202020204" pitchFamily="34" charset="0"/>
              </a:rPr>
              <a:t>eTL</a:t>
            </a:r>
            <a:r>
              <a:rPr lang="en-US" altLang="ko-KR" sz="1600" dirty="0">
                <a:cs typeface="Arial" panose="020B0604020202020204" pitchFamily="34" charset="0"/>
              </a:rPr>
              <a:t>  by </a:t>
            </a:r>
            <a:r>
              <a:rPr lang="en-US" altLang="ko-KR" sz="1600" u="sng" kern="0" dirty="0">
                <a:solidFill>
                  <a:srgbClr val="FF0000"/>
                </a:solidFill>
                <a:cs typeface="Arial" panose="020B0604020202020204" pitchFamily="34" charset="0"/>
                <a:sym typeface="Arial"/>
              </a:rPr>
              <a:t>5:00pm</a:t>
            </a:r>
            <a:r>
              <a:rPr lang="en-US" altLang="ko-KR" sz="1600" kern="0" dirty="0">
                <a:solidFill>
                  <a:srgbClr val="FF0000"/>
                </a:solidFill>
                <a:cs typeface="Arial" panose="020B0604020202020204" pitchFamily="34" charset="0"/>
                <a:sym typeface="Arial"/>
              </a:rPr>
              <a:t> on </a:t>
            </a:r>
            <a:r>
              <a:rPr lang="en-US" altLang="ko-KR" sz="1600" u="sng" kern="0" dirty="0">
                <a:solidFill>
                  <a:srgbClr val="FF0000"/>
                </a:solidFill>
                <a:cs typeface="Arial" panose="020B0604020202020204" pitchFamily="34" charset="0"/>
                <a:sym typeface="Arial"/>
              </a:rPr>
              <a:t>June 15 </a:t>
            </a:r>
            <a:r>
              <a:rPr lang="en-US" altLang="ko-KR" sz="1600" kern="0" dirty="0">
                <a:solidFill>
                  <a:srgbClr val="FF0000"/>
                </a:solidFill>
                <a:cs typeface="Arial" panose="020B0604020202020204" pitchFamily="34" charset="0"/>
                <a:sym typeface="Arial"/>
              </a:rPr>
              <a:t>(Class 16).</a:t>
            </a:r>
          </a:p>
          <a:p>
            <a:pPr marL="641350" indent="-285750" algn="just" latinLnBrk="0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FontTx/>
              <a:buChar char="-"/>
            </a:pPr>
            <a:r>
              <a:rPr lang="en-US" altLang="ko-KR" sz="1600" kern="0" dirty="0">
                <a:cs typeface="Arial" panose="020B0604020202020204" pitchFamily="34" charset="0"/>
                <a:sym typeface="Arial"/>
              </a:rPr>
              <a:t>Further instructions will be given in class.</a:t>
            </a:r>
          </a:p>
          <a:p>
            <a:pPr marL="355600" indent="0" latinLnBrk="0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 panose="05000000000000000000" pitchFamily="2" charset="2"/>
              <a:buNone/>
            </a:pPr>
            <a:endParaRPr lang="en-US" sz="1600" kern="0" dirty="0">
              <a:cs typeface="Arial" panose="020B0604020202020204" pitchFamily="34" charset="0"/>
              <a:sym typeface="Arial"/>
            </a:endParaRPr>
          </a:p>
          <a:p>
            <a:pPr marL="631825" indent="-276225" latinLnBrk="0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</a:pPr>
            <a:endParaRPr lang="en-US" sz="1600" kern="0" dirty="0">
              <a:solidFill>
                <a:schemeClr val="dk1"/>
              </a:solidFill>
              <a:cs typeface="Arial" panose="020B0604020202020204" pitchFamily="34" charset="0"/>
              <a:sym typeface="Arial"/>
            </a:endParaRPr>
          </a:p>
          <a:p>
            <a:pPr marL="631825" indent="-276225" latinLnBrk="0">
              <a:lnSpc>
                <a:spcPct val="12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Times New Roman"/>
              <a:buNone/>
            </a:pPr>
            <a:endParaRPr lang="en-US" sz="1600" i="1" kern="0" dirty="0">
              <a:solidFill>
                <a:schemeClr val="dk1"/>
              </a:solidFill>
              <a:cs typeface="Arial" panose="020B0604020202020204" pitchFamily="34" charset="0"/>
              <a:sym typeface="Arial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318C1-2CED-4FC0-8DEF-B43F6EDDD937}" type="slidenum">
              <a:rPr lang="en-US" altLang="ko-KR" smtClean="0"/>
              <a:pPr/>
              <a:t>5</a:t>
            </a:fld>
            <a:endParaRPr lang="en-US" altLang="ko-KR" dirty="0"/>
          </a:p>
        </p:txBody>
      </p:sp>
      <p:sp>
        <p:nvSpPr>
          <p:cNvPr id="6" name="제목 5">
            <a:extLst>
              <a:ext uri="{FF2B5EF4-FFF2-40B4-BE49-F238E27FC236}">
                <a16:creationId xmlns:a16="http://schemas.microsoft.com/office/drawing/2014/main" id="{6D7C3914-EAFA-4092-AE5B-29EF8BCBA2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/>
              <a:t>Grading Policy (2)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9334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제목 10">
            <a:extLst>
              <a:ext uri="{FF2B5EF4-FFF2-40B4-BE49-F238E27FC236}">
                <a16:creationId xmlns:a16="http://schemas.microsoft.com/office/drawing/2014/main" id="{5BF20197-B283-45A4-A7FD-1991AC5225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/>
              <a:t>Course Materials</a:t>
            </a:r>
            <a:endParaRPr lang="ko-KR" altLang="en-US" dirty="0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275400" y="1196752"/>
            <a:ext cx="8640000" cy="5256584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 eaLnBrk="1" hangingPunct="1">
              <a:lnSpc>
                <a:spcPct val="100000"/>
              </a:lnSpc>
              <a:spcBef>
                <a:spcPts val="0"/>
              </a:spcBef>
              <a:buClr>
                <a:srgbClr val="2E2ECB"/>
              </a:buClr>
              <a:buNone/>
            </a:pPr>
            <a:r>
              <a:rPr lang="en-US" altLang="ko-KR" sz="2000" b="1" dirty="0">
                <a:solidFill>
                  <a:srgbClr val="2E2EC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Required</a:t>
            </a:r>
            <a:endParaRPr lang="en-US" altLang="ko-KR" sz="2000" dirty="0">
              <a:solidFill>
                <a:srgbClr val="2E2EC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6213" lvl="1" algn="just">
              <a:lnSpc>
                <a:spcPct val="100000"/>
              </a:lnSpc>
              <a:spcBef>
                <a:spcPts val="600"/>
              </a:spcBef>
            </a:pPr>
            <a:r>
              <a:rPr lang="en-US" altLang="ko-KR" sz="16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Textbook</a:t>
            </a:r>
            <a:r>
              <a:rPr lang="en-US" altLang="ko-KR" sz="1600" dirty="0">
                <a:latin typeface="Arial" panose="020B0604020202020204" pitchFamily="34" charset="0"/>
                <a:cs typeface="Arial" panose="020B0604020202020204" pitchFamily="34" charset="0"/>
              </a:rPr>
              <a:t>: Moon, Hwy-Chang (2022), </a:t>
            </a:r>
            <a:r>
              <a:rPr lang="en-US" altLang="ko-KR" sz="1600" i="1" dirty="0">
                <a:latin typeface="Arial" panose="020B0604020202020204" pitchFamily="34" charset="0"/>
                <a:cs typeface="Arial" panose="020B0604020202020204" pitchFamily="34" charset="0"/>
              </a:rPr>
              <a:t>Global Business Strategy: Asian Perspective </a:t>
            </a:r>
            <a:r>
              <a:rPr lang="en-US" altLang="ko-KR" sz="1600" dirty="0">
                <a:latin typeface="Arial" panose="020B0604020202020204" pitchFamily="34" charset="0"/>
                <a:cs typeface="Arial" panose="020B0604020202020204" pitchFamily="34" charset="0"/>
              </a:rPr>
              <a:t>(2</a:t>
            </a:r>
            <a:r>
              <a:rPr lang="en-US" altLang="ko-KR" sz="1600" baseline="30000" dirty="0">
                <a:latin typeface="Arial" panose="020B0604020202020204" pitchFamily="34" charset="0"/>
                <a:cs typeface="Arial" panose="020B0604020202020204" pitchFamily="34" charset="0"/>
              </a:rPr>
              <a:t>nd</a:t>
            </a:r>
            <a:r>
              <a:rPr lang="en-US" altLang="ko-KR" sz="1600" dirty="0">
                <a:latin typeface="Arial" panose="020B0604020202020204" pitchFamily="34" charset="0"/>
                <a:cs typeface="Arial" panose="020B0604020202020204" pitchFamily="34" charset="0"/>
              </a:rPr>
              <a:t> Edition), World Scientific. </a:t>
            </a:r>
            <a:r>
              <a:rPr lang="en-US" altLang="ko-KR" sz="16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https://www.worldscientific.com/worldscibooks/10.1142/12254</a:t>
            </a:r>
            <a:r>
              <a:rPr lang="en-US" altLang="ko-KR" sz="16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176213" lvl="1" algn="just">
              <a:lnSpc>
                <a:spcPct val="100000"/>
              </a:lnSpc>
              <a:spcBef>
                <a:spcPts val="600"/>
              </a:spcBef>
            </a:pPr>
            <a:r>
              <a:rPr lang="en-US" altLang="ko-KR" sz="1600" dirty="0">
                <a:latin typeface="Arial" panose="020B0604020202020204" pitchFamily="34" charset="0"/>
                <a:cs typeface="Arial" panose="020B0604020202020204" pitchFamily="34" charset="0"/>
              </a:rPr>
              <a:t>Other </a:t>
            </a:r>
            <a:r>
              <a:rPr lang="en-US" altLang="ko-KR" sz="16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assigned readings </a:t>
            </a:r>
            <a:r>
              <a:rPr lang="en-US" altLang="ko-KR" sz="1600" dirty="0">
                <a:latin typeface="Arial" panose="020B0604020202020204" pitchFamily="34" charset="0"/>
                <a:cs typeface="Arial" panose="020B0604020202020204" pitchFamily="34" charset="0"/>
              </a:rPr>
              <a:t>will be uploaded on the </a:t>
            </a:r>
            <a:r>
              <a:rPr lang="en-US" altLang="ko-KR" sz="1600" dirty="0" err="1">
                <a:latin typeface="Arial" panose="020B0604020202020204" pitchFamily="34" charset="0"/>
                <a:cs typeface="Arial" panose="020B0604020202020204" pitchFamily="34" charset="0"/>
              </a:rPr>
              <a:t>eTL</a:t>
            </a:r>
            <a:r>
              <a:rPr lang="en-US" altLang="ko-KR" sz="1600" dirty="0">
                <a:latin typeface="Arial" panose="020B0604020202020204" pitchFamily="34" charset="0"/>
                <a:cs typeface="Arial" panose="020B0604020202020204" pitchFamily="34" charset="0"/>
              </a:rPr>
              <a:t> website.</a:t>
            </a:r>
          </a:p>
          <a:p>
            <a:pPr marL="176213" lvl="1" algn="just">
              <a:lnSpc>
                <a:spcPct val="100000"/>
              </a:lnSpc>
              <a:spcBef>
                <a:spcPts val="600"/>
              </a:spcBef>
            </a:pPr>
            <a:r>
              <a:rPr lang="en-US" altLang="ko-KR" sz="1600" b="0" i="0" u="none" strike="noStrike" cap="none" dirty="0">
                <a:solidFill>
                  <a:schemeClr val="dk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Students should </a:t>
            </a:r>
            <a:r>
              <a:rPr lang="en-US" altLang="ko-KR" sz="1600" b="0" i="0" u="none" strike="noStrike" cap="none" dirty="0">
                <a:solidFill>
                  <a:srgbClr val="0070C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read the materials </a:t>
            </a:r>
            <a:r>
              <a:rPr lang="en-US" altLang="ko-KR" sz="1600" b="0" i="0" u="none" strike="noStrike" cap="none" dirty="0">
                <a:solidFill>
                  <a:schemeClr val="dk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before class, so class meetings can be used for discussion rather than by straight lecture. </a:t>
            </a:r>
          </a:p>
          <a:p>
            <a:pPr marL="176213" lvl="1" algn="just">
              <a:lnSpc>
                <a:spcPct val="100000"/>
              </a:lnSpc>
              <a:spcBef>
                <a:spcPts val="600"/>
              </a:spcBef>
            </a:pPr>
            <a:r>
              <a:rPr lang="en-US" altLang="ko-KR" sz="1600" dirty="0">
                <a:latin typeface="Arial" panose="020B0604020202020204" pitchFamily="34" charset="0"/>
                <a:cs typeface="Arial" panose="020B0604020202020204" pitchFamily="34" charset="0"/>
              </a:rPr>
              <a:t>It is also recommended that students regularly read good business and economic publications such as </a:t>
            </a:r>
            <a:r>
              <a:rPr lang="en-US" altLang="ko-KR" sz="16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WSJ, NYT, Economist, Harvard Business Review</a:t>
            </a:r>
            <a:r>
              <a:rPr lang="en-US" altLang="ko-KR" sz="1600" dirty="0">
                <a:latin typeface="Arial" panose="020B0604020202020204" pitchFamily="34" charset="0"/>
                <a:cs typeface="Arial" panose="020B0604020202020204" pitchFamily="34" charset="0"/>
              </a:rPr>
              <a:t>, and other articles. </a:t>
            </a:r>
            <a:endParaRPr lang="en-US" altLang="ko-KR" sz="1600" b="1" dirty="0">
              <a:solidFill>
                <a:srgbClr val="2E2EC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 algn="just" eaLnBrk="1" hangingPunct="1">
              <a:lnSpc>
                <a:spcPct val="100000"/>
              </a:lnSpc>
              <a:spcBef>
                <a:spcPts val="0"/>
              </a:spcBef>
              <a:buClr>
                <a:srgbClr val="2E2ECB"/>
              </a:buClr>
              <a:buNone/>
            </a:pPr>
            <a:endParaRPr lang="en-US" altLang="ko-KR" sz="1600" b="1" dirty="0">
              <a:solidFill>
                <a:srgbClr val="2E2EC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 algn="just" eaLnBrk="1" hangingPunct="1">
              <a:lnSpc>
                <a:spcPct val="100000"/>
              </a:lnSpc>
              <a:spcBef>
                <a:spcPts val="0"/>
              </a:spcBef>
              <a:buClr>
                <a:srgbClr val="2E2ECB"/>
              </a:buClr>
              <a:buNone/>
            </a:pPr>
            <a:endParaRPr lang="en-US" altLang="ko-KR" sz="1600" b="1" dirty="0">
              <a:solidFill>
                <a:srgbClr val="2E2EC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 eaLnBrk="1" hangingPunct="1">
              <a:lnSpc>
                <a:spcPct val="100000"/>
              </a:lnSpc>
              <a:spcBef>
                <a:spcPts val="0"/>
              </a:spcBef>
              <a:buClr>
                <a:srgbClr val="2E2ECB"/>
              </a:buClr>
              <a:buNone/>
            </a:pPr>
            <a:r>
              <a:rPr lang="en-US" altLang="ko-KR" sz="2000" b="1" dirty="0">
                <a:solidFill>
                  <a:srgbClr val="2E2EC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Recommended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buClr>
                <a:srgbClr val="2E2ECB"/>
              </a:buClr>
            </a:pPr>
            <a:r>
              <a:rPr lang="en-US" altLang="ko-KR" sz="1600" dirty="0">
                <a:latin typeface="Arial" panose="020B0604020202020204" pitchFamily="34" charset="0"/>
                <a:cs typeface="Arial" panose="020B0604020202020204" pitchFamily="34" charset="0"/>
              </a:rPr>
              <a:t>Moon, Hwy-Chang (2018), </a:t>
            </a:r>
            <a:r>
              <a:rPr lang="en-US" altLang="ko-KR" sz="1600" i="1" dirty="0">
                <a:latin typeface="Arial" panose="020B0604020202020204" pitchFamily="34" charset="0"/>
                <a:cs typeface="Arial" panose="020B0604020202020204" pitchFamily="34" charset="0"/>
              </a:rPr>
              <a:t>The Art of Strategy: Sun Tzu, Michael Porter, and Beyond</a:t>
            </a:r>
            <a:r>
              <a:rPr lang="en-US" altLang="ko-KR" sz="1600" dirty="0">
                <a:latin typeface="Arial" panose="020B0604020202020204" pitchFamily="34" charset="0"/>
                <a:cs typeface="Arial" panose="020B0604020202020204" pitchFamily="34" charset="0"/>
              </a:rPr>
              <a:t>. Cambridge: Cambridge University Press. </a:t>
            </a:r>
          </a:p>
          <a:p>
            <a:pPr marL="0" indent="0" algn="just" eaLnBrk="1" hangingPunct="1">
              <a:lnSpc>
                <a:spcPct val="100000"/>
              </a:lnSpc>
              <a:spcBef>
                <a:spcPts val="0"/>
              </a:spcBef>
              <a:buClr>
                <a:srgbClr val="2E2ECB"/>
              </a:buClr>
              <a:buNone/>
            </a:pPr>
            <a:endParaRPr lang="en-US" altLang="ko-KR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슬라이드 번호 개체 틀 11">
            <a:extLst>
              <a:ext uri="{FF2B5EF4-FFF2-40B4-BE49-F238E27FC236}">
                <a16:creationId xmlns:a16="http://schemas.microsoft.com/office/drawing/2014/main" id="{B502A98F-2049-4E29-8D46-EFDF0E8177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134D2-0692-4ABD-A06A-36CAA0349D6B}" type="slidenum">
              <a:rPr lang="en-US" altLang="ko-KR" smtClean="0"/>
              <a:pPr/>
              <a:t>6</a:t>
            </a:fld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318C1-2CED-4FC0-8DEF-B43F6EDDD937}" type="slidenum">
              <a:rPr lang="en-US" altLang="ko-KR" smtClean="0"/>
              <a:pPr/>
              <a:t>7</a:t>
            </a:fld>
            <a:endParaRPr lang="en-US" altLang="ko-KR" dirty="0"/>
          </a:p>
        </p:txBody>
      </p:sp>
      <p:sp>
        <p:nvSpPr>
          <p:cNvPr id="3" name="제목 2">
            <a:extLst>
              <a:ext uri="{FF2B5EF4-FFF2-40B4-BE49-F238E27FC236}">
                <a16:creationId xmlns:a16="http://schemas.microsoft.com/office/drawing/2014/main" id="{9E7D61DC-E22B-4501-A4A3-7AB8B8EFDD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/>
              <a:t>Course Schedule (1)</a:t>
            </a:r>
            <a:endParaRPr lang="ko-KR" altLang="en-US" dirty="0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240145" y="1050925"/>
            <a:ext cx="8675255" cy="5348288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60363" indent="-360363" algn="just" eaLnBrk="1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2E2ECB"/>
              </a:buClr>
              <a:buFont typeface="Wingdings" panose="05000000000000000000" pitchFamily="2" charset="2"/>
              <a:buChar char="v"/>
            </a:pPr>
            <a:r>
              <a:rPr lang="en-US" altLang="ko-KR" sz="1500" b="1" dirty="0">
                <a:solidFill>
                  <a:srgbClr val="2E2EC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Class 1: (Mar </a:t>
            </a:r>
            <a:r>
              <a:rPr lang="en-US" altLang="zh-CN" sz="1500" b="1" dirty="0">
                <a:solidFill>
                  <a:srgbClr val="2E2EC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altLang="ko-KR" sz="1500" b="1" dirty="0">
                <a:solidFill>
                  <a:srgbClr val="2E2EC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Introduction</a:t>
            </a:r>
          </a:p>
          <a:p>
            <a:pPr lvl="1" algn="just" eaLnBrk="1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2E2ECB"/>
              </a:buClr>
              <a:buFont typeface="Arial" panose="020B0604020202020204" pitchFamily="34" charset="0"/>
              <a:buChar char="•"/>
            </a:pPr>
            <a:r>
              <a:rPr lang="en-US" altLang="ko-KR" sz="1500" dirty="0">
                <a:latin typeface="Arial" panose="020B0604020202020204" pitchFamily="34" charset="0"/>
                <a:cs typeface="Arial" panose="020B0604020202020204" pitchFamily="34" charset="0"/>
              </a:rPr>
              <a:t>Course guideline</a:t>
            </a:r>
          </a:p>
          <a:p>
            <a:pPr lvl="1" algn="just" eaLnBrk="1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2E2ECB"/>
              </a:buClr>
              <a:buFont typeface="Arial" panose="020B0604020202020204" pitchFamily="34" charset="0"/>
              <a:buChar char="•"/>
            </a:pPr>
            <a:r>
              <a:rPr lang="en-US" altLang="ko-KR" sz="1500" dirty="0">
                <a:latin typeface="Arial" panose="020B0604020202020204" pitchFamily="34" charset="0"/>
                <a:cs typeface="Arial" panose="020B0604020202020204" pitchFamily="34" charset="0"/>
              </a:rPr>
              <a:t>What is global business and global business strategy?</a:t>
            </a:r>
          </a:p>
          <a:p>
            <a:pPr marL="457200" lvl="1" indent="0" algn="just" eaLnBrk="1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2E2ECB"/>
              </a:buClr>
              <a:buNone/>
            </a:pPr>
            <a:endParaRPr lang="en-US" altLang="ko-KR" sz="1500" b="1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1" indent="-342900" algn="just">
              <a:lnSpc>
                <a:spcPct val="100000"/>
              </a:lnSpc>
              <a:spcBef>
                <a:spcPts val="300"/>
              </a:spcBef>
              <a:buClr>
                <a:srgbClr val="2E2ECB"/>
              </a:buClr>
              <a:buFont typeface="Wingdings" panose="05000000000000000000" pitchFamily="2" charset="2"/>
              <a:buChar char="v"/>
            </a:pPr>
            <a:r>
              <a:rPr lang="en-US" altLang="ko-KR" sz="15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Class 2: (Mar 9) National Holiday (No Class)</a:t>
            </a:r>
          </a:p>
          <a:p>
            <a:pPr marL="685800" lvl="2" indent="-342900" algn="just">
              <a:lnSpc>
                <a:spcPct val="100000"/>
              </a:lnSpc>
              <a:spcBef>
                <a:spcPts val="300"/>
              </a:spcBef>
              <a:buClr>
                <a:srgbClr val="2E2ECB"/>
              </a:buClr>
            </a:pPr>
            <a:endParaRPr lang="en-US" altLang="ko-K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1" indent="-342900" algn="just" eaLnBrk="1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2E2ECB"/>
              </a:buClr>
              <a:buFont typeface="Wingdings" panose="05000000000000000000" pitchFamily="2" charset="2"/>
              <a:buChar char="v"/>
            </a:pPr>
            <a:r>
              <a:rPr lang="en-US" altLang="ko-KR" sz="1500" b="1" dirty="0">
                <a:solidFill>
                  <a:srgbClr val="2E2EC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Class 3: (Mar 16) The Basics of Strategy</a:t>
            </a:r>
            <a:endParaRPr lang="en-US" altLang="ko-KR" sz="15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 eaLnBrk="1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2E2ECB"/>
              </a:buClr>
              <a:buFont typeface="Arial" panose="020B0604020202020204" pitchFamily="34" charset="0"/>
              <a:buChar char="•"/>
            </a:pPr>
            <a:r>
              <a:rPr lang="en-US" altLang="ko-KR" sz="1500" b="1" dirty="0">
                <a:latin typeface="Arial" panose="020B0604020202020204" pitchFamily="34" charset="0"/>
                <a:cs typeface="Arial" panose="020B0604020202020204" pitchFamily="34" charset="0"/>
              </a:rPr>
              <a:t>Moon (2022): Chapter 1</a:t>
            </a:r>
          </a:p>
          <a:p>
            <a:pPr lvl="2" algn="just" eaLnBrk="1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2E2ECB"/>
              </a:buClr>
              <a:buFont typeface="Arial" panose="020B0604020202020204" pitchFamily="34" charset="0"/>
              <a:buChar char="‒"/>
              <a:defRPr/>
            </a:pP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Five Forces Model</a:t>
            </a:r>
          </a:p>
          <a:p>
            <a:pPr lvl="2" algn="just" eaLnBrk="1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2E2ECB"/>
              </a:buClr>
              <a:buFont typeface="Arial" panose="020B0604020202020204" pitchFamily="34" charset="0"/>
              <a:buChar char="‒"/>
              <a:defRPr/>
            </a:pP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Generic Strategy</a:t>
            </a:r>
          </a:p>
          <a:p>
            <a:pPr lvl="2" algn="just" eaLnBrk="1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2E2ECB"/>
              </a:buClr>
              <a:buFont typeface="Arial" panose="020B0604020202020204" pitchFamily="34" charset="0"/>
              <a:buChar char="‒"/>
              <a:defRPr/>
            </a:pP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The Value Chain and Competitive Advantage</a:t>
            </a:r>
          </a:p>
          <a:p>
            <a:pPr lvl="2" algn="just" eaLnBrk="1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2E2ECB"/>
              </a:buClr>
              <a:buFont typeface="Arial" panose="020B0604020202020204" pitchFamily="34" charset="0"/>
              <a:buChar char="‒"/>
              <a:defRPr/>
            </a:pP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Case Studies</a:t>
            </a:r>
          </a:p>
          <a:p>
            <a:pPr marL="728663" lvl="2" indent="-285750" algn="just" eaLnBrk="1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2E2ECB"/>
              </a:buClr>
              <a:defRPr/>
            </a:pP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Van Alstyne, M. W., Parker, G. G., and </a:t>
            </a:r>
            <a:r>
              <a:rPr lang="en-US" altLang="ko-KR" dirty="0" err="1">
                <a:latin typeface="Arial" panose="020B0604020202020204" pitchFamily="34" charset="0"/>
                <a:cs typeface="Arial" panose="020B0604020202020204" pitchFamily="34" charset="0"/>
              </a:rPr>
              <a:t>Choudary</a:t>
            </a: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, S. P. 2016. Pipelines, Platforms, and the New Rules of Strategy. </a:t>
            </a:r>
            <a:r>
              <a:rPr lang="en-US" altLang="ko-KR" i="1" dirty="0">
                <a:latin typeface="Arial" panose="020B0604020202020204" pitchFamily="34" charset="0"/>
                <a:cs typeface="Arial" panose="020B0604020202020204" pitchFamily="34" charset="0"/>
              </a:rPr>
              <a:t>Harvard Business Review</a:t>
            </a: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, 94(4): 54–60.</a:t>
            </a:r>
          </a:p>
          <a:p>
            <a:pPr marL="728663" lvl="2" indent="-285750" algn="just" eaLnBrk="1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2E2ECB"/>
              </a:buClr>
              <a:defRPr/>
            </a:pPr>
            <a:endParaRPr lang="en-US" altLang="ko-K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 eaLnBrk="1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2E2ECB"/>
              </a:buClr>
              <a:buFont typeface="Arial" panose="020B0604020202020204" pitchFamily="34" charset="0"/>
              <a:buChar char="•"/>
            </a:pPr>
            <a:r>
              <a:rPr lang="en-US" altLang="ko-KR" sz="1500" dirty="0">
                <a:latin typeface="Arial" panose="020B0604020202020204" pitchFamily="34" charset="0"/>
                <a:cs typeface="Arial" panose="020B0604020202020204" pitchFamily="34" charset="0"/>
              </a:rPr>
              <a:t>Submit via </a:t>
            </a:r>
            <a:r>
              <a:rPr lang="en-US" altLang="ko-KR" sz="1500" dirty="0" err="1">
                <a:latin typeface="Arial" panose="020B0604020202020204" pitchFamily="34" charset="0"/>
                <a:cs typeface="Arial" panose="020B0604020202020204" pitchFamily="34" charset="0"/>
              </a:rPr>
              <a:t>eTL</a:t>
            </a:r>
            <a:r>
              <a:rPr lang="en-US" altLang="ko-KR" sz="15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altLang="ko-KR" sz="1500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One-page C.V. </a:t>
            </a:r>
            <a:r>
              <a:rPr lang="en-US" altLang="ko-KR" sz="1500" dirty="0">
                <a:latin typeface="Arial" panose="020B0604020202020204" pitchFamily="34" charset="0"/>
                <a:cs typeface="Arial" panose="020B0604020202020204" pitchFamily="34" charset="0"/>
              </a:rPr>
              <a:t>with photo by Mar 15, 2:00 pm</a:t>
            </a:r>
            <a:endParaRPr lang="en-US" altLang="ko-KR" sz="15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 eaLnBrk="1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2E2ECB"/>
              </a:buClr>
              <a:buFont typeface="Arial" panose="020B0604020202020204" pitchFamily="34" charset="0"/>
              <a:buChar char="•"/>
            </a:pPr>
            <a:r>
              <a:rPr lang="en-US" altLang="ko-KR" sz="15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Student introduction</a:t>
            </a:r>
          </a:p>
          <a:p>
            <a:pPr lvl="1" algn="just" eaLnBrk="1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2E2ECB"/>
              </a:buClr>
              <a:buFont typeface="Arial" panose="020B0604020202020204" pitchFamily="34" charset="0"/>
              <a:buChar char="•"/>
            </a:pPr>
            <a:r>
              <a:rPr lang="en-US" altLang="ko-KR" sz="15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Groups will be formed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1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1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1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14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14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14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14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318C1-2CED-4FC0-8DEF-B43F6EDDD937}" type="slidenum">
              <a:rPr lang="en-US" altLang="ko-KR" smtClean="0"/>
              <a:pPr/>
              <a:t>8</a:t>
            </a:fld>
            <a:endParaRPr lang="en-US" altLang="ko-KR" dirty="0"/>
          </a:p>
        </p:txBody>
      </p:sp>
      <p:sp>
        <p:nvSpPr>
          <p:cNvPr id="3" name="제목 2">
            <a:extLst>
              <a:ext uri="{FF2B5EF4-FFF2-40B4-BE49-F238E27FC236}">
                <a16:creationId xmlns:a16="http://schemas.microsoft.com/office/drawing/2014/main" id="{4761A5F4-37F4-474A-A991-5BBFABF338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/>
              <a:t>Course Schedule (2)</a:t>
            </a:r>
            <a:endParaRPr lang="ko-KR" altLang="en-US" dirty="0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252480" y="981075"/>
            <a:ext cx="8640000" cy="5472113"/>
          </a:xfrm>
          <a:prstGeom prst="rect">
            <a:avLst/>
          </a:prstGeom>
        </p:spPr>
        <p:txBody>
          <a:bodyPr/>
          <a:lstStyle/>
          <a:p>
            <a:pPr marL="268288" indent="-268288" algn="just" eaLnBrk="1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2E2ECB"/>
              </a:buClr>
              <a:buFont typeface="Wingdings" panose="05000000000000000000" pitchFamily="2" charset="2"/>
              <a:buChar char="v"/>
            </a:pPr>
            <a:r>
              <a:rPr lang="en-US" altLang="ko-KR" sz="1500" b="1" dirty="0">
                <a:solidFill>
                  <a:srgbClr val="2E2EC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Class 4: (Mar 23) Alternative Business Models</a:t>
            </a:r>
            <a:endParaRPr lang="en-US" altLang="ko-KR" sz="15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 eaLnBrk="1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2E2ECB"/>
              </a:buClr>
              <a:buFont typeface="Arial" panose="020B0604020202020204" pitchFamily="34" charset="0"/>
              <a:buChar char="•"/>
            </a:pPr>
            <a:r>
              <a:rPr lang="en-US" altLang="ko-KR" sz="1500" b="1" dirty="0">
                <a:latin typeface="Arial" panose="020B0604020202020204" pitchFamily="34" charset="0"/>
                <a:cs typeface="Arial" panose="020B0604020202020204" pitchFamily="34" charset="0"/>
              </a:rPr>
              <a:t>Moon (2022): Chapter 2 </a:t>
            </a:r>
          </a:p>
          <a:p>
            <a:pPr lvl="2" algn="just" eaLnBrk="1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2E2ECB"/>
              </a:buClr>
              <a:buFont typeface="Arial" panose="020B0604020202020204" pitchFamily="34" charset="0"/>
              <a:buChar char="‒"/>
              <a:defRPr/>
            </a:pPr>
            <a:r>
              <a:rPr lang="en-US" altLang="ko-KR" sz="1500" dirty="0">
                <a:latin typeface="Arial" panose="020B0604020202020204" pitchFamily="34" charset="0"/>
                <a:cs typeface="Arial" panose="020B0604020202020204" pitchFamily="34" charset="0"/>
              </a:rPr>
              <a:t>Knowledge-Creating Strategy</a:t>
            </a:r>
          </a:p>
          <a:p>
            <a:pPr lvl="2" algn="just" eaLnBrk="1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2E2ECB"/>
              </a:buClr>
              <a:buFont typeface="Arial" panose="020B0604020202020204" pitchFamily="34" charset="0"/>
              <a:buChar char="‒"/>
              <a:defRPr/>
            </a:pPr>
            <a:r>
              <a:rPr lang="en-US" altLang="ko-KR" sz="1500" dirty="0">
                <a:latin typeface="Arial" panose="020B0604020202020204" pitchFamily="34" charset="0"/>
                <a:cs typeface="Arial" panose="020B0604020202020204" pitchFamily="34" charset="0"/>
              </a:rPr>
              <a:t>Customer Co-opting Strategy</a:t>
            </a:r>
          </a:p>
          <a:p>
            <a:pPr lvl="2" algn="just" eaLnBrk="1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2E2ECB"/>
              </a:buClr>
              <a:buFont typeface="Arial" panose="020B0604020202020204" pitchFamily="34" charset="0"/>
              <a:buChar char="‒"/>
              <a:defRPr/>
            </a:pPr>
            <a:r>
              <a:rPr lang="en-US" altLang="ko-KR" sz="1500" dirty="0">
                <a:latin typeface="Arial" panose="020B0604020202020204" pitchFamily="34" charset="0"/>
                <a:cs typeface="Arial" panose="020B0604020202020204" pitchFamily="34" charset="0"/>
              </a:rPr>
              <a:t>A More Comprehensive Strategy?</a:t>
            </a:r>
          </a:p>
          <a:p>
            <a:pPr lvl="2" algn="just" eaLnBrk="1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2E2ECB"/>
              </a:buClr>
              <a:buFont typeface="Arial" panose="020B0604020202020204" pitchFamily="34" charset="0"/>
              <a:buChar char="‒"/>
              <a:defRPr/>
            </a:pPr>
            <a:r>
              <a:rPr lang="en-US" altLang="ko-KR" sz="1500" dirty="0">
                <a:latin typeface="Arial" panose="020B0604020202020204" pitchFamily="34" charset="0"/>
                <a:cs typeface="Arial" panose="020B0604020202020204" pitchFamily="34" charset="0"/>
              </a:rPr>
              <a:t>Case Studies</a:t>
            </a:r>
          </a:p>
          <a:p>
            <a:pPr lvl="1" algn="just" eaLnBrk="1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2E2ECB"/>
              </a:buClr>
              <a:buFont typeface="Arial" panose="020B0604020202020204" pitchFamily="34" charset="0"/>
              <a:buChar char="•"/>
            </a:pPr>
            <a:r>
              <a:rPr lang="en-US" altLang="ko-KR" sz="15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Jacobides</a:t>
            </a:r>
            <a:r>
              <a:rPr lang="en-US" altLang="ko-KR" sz="15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M. G. 2019. In the Ecosystem Economy, What’s Your Strategy? </a:t>
            </a:r>
            <a:r>
              <a:rPr lang="en-US" altLang="ko-KR" sz="15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Harvard Business Review</a:t>
            </a:r>
            <a:r>
              <a:rPr lang="en-US" altLang="ko-KR" sz="15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97(5): 128-137. </a:t>
            </a:r>
          </a:p>
          <a:p>
            <a:pPr lvl="1" algn="just" eaLnBrk="1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2E2ECB"/>
              </a:buClr>
              <a:buFont typeface="Arial" panose="020B0604020202020204" pitchFamily="34" charset="0"/>
              <a:buChar char="•"/>
            </a:pPr>
            <a:r>
              <a:rPr lang="en-US" altLang="ko-KR" sz="15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Submit via </a:t>
            </a:r>
            <a:r>
              <a:rPr lang="en-US" altLang="ko-KR" sz="15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eTL</a:t>
            </a:r>
            <a:r>
              <a:rPr lang="en-US" altLang="ko-KR" sz="15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One-page summary (1) by Mar 22, 2:00 pm</a:t>
            </a:r>
          </a:p>
          <a:p>
            <a:pPr marL="914400" lvl="2" indent="0" algn="just" eaLnBrk="1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2E2ECB"/>
              </a:buClr>
              <a:buNone/>
              <a:defRPr/>
            </a:pPr>
            <a:endParaRPr lang="en-US" altLang="ko-KR" sz="1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68288" indent="-268288" algn="just" eaLnBrk="1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2E2ECB"/>
              </a:buClr>
              <a:buFont typeface="Wingdings" panose="05000000000000000000" pitchFamily="2" charset="2"/>
              <a:buChar char="v"/>
            </a:pPr>
            <a:r>
              <a:rPr lang="en-US" altLang="ko-KR" sz="1500" b="1" dirty="0">
                <a:solidFill>
                  <a:srgbClr val="2E2EC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Class 5: (Mar 30) Application of Business Models to Non-Business Areas </a:t>
            </a:r>
            <a:endParaRPr lang="en-US" altLang="ko-KR" sz="15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 eaLnBrk="1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2E2ECB"/>
              </a:buClr>
              <a:buFont typeface="Arial" panose="020B0604020202020204" pitchFamily="34" charset="0"/>
              <a:buChar char="•"/>
            </a:pPr>
            <a:r>
              <a:rPr lang="en-US" altLang="ko-KR" sz="1500" b="1" dirty="0">
                <a:latin typeface="Arial" panose="020B0604020202020204" pitchFamily="34" charset="0"/>
                <a:cs typeface="Arial" panose="020B0604020202020204" pitchFamily="34" charset="0"/>
              </a:rPr>
              <a:t>Moon (2022): Chapter 3 </a:t>
            </a:r>
          </a:p>
          <a:p>
            <a:pPr lvl="2" algn="just" eaLnBrk="1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2E2ECB"/>
              </a:buClr>
              <a:buFont typeface="Arial" panose="020B0604020202020204" pitchFamily="34" charset="0"/>
              <a:buChar char="‒"/>
              <a:defRPr/>
            </a:pPr>
            <a:r>
              <a:rPr lang="en-US" altLang="ko-KR" sz="1500" dirty="0">
                <a:latin typeface="Arial" panose="020B0604020202020204" pitchFamily="34" charset="0"/>
                <a:cs typeface="Arial" panose="020B0604020202020204" pitchFamily="34" charset="0"/>
              </a:rPr>
              <a:t>Strategy and the Internet</a:t>
            </a:r>
          </a:p>
          <a:p>
            <a:pPr lvl="2" algn="just" eaLnBrk="1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2E2ECB"/>
              </a:buClr>
              <a:buFont typeface="Arial" panose="020B0604020202020204" pitchFamily="34" charset="0"/>
              <a:buChar char="‒"/>
              <a:defRPr/>
            </a:pPr>
            <a:r>
              <a:rPr lang="en-US" altLang="ko-KR" sz="1500" dirty="0">
                <a:latin typeface="Arial" panose="020B0604020202020204" pitchFamily="34" charset="0"/>
                <a:cs typeface="Arial" panose="020B0604020202020204" pitchFamily="34" charset="0"/>
              </a:rPr>
              <a:t>Strategy and Philanthropic Organizations</a:t>
            </a:r>
          </a:p>
          <a:p>
            <a:pPr lvl="2" algn="just" eaLnBrk="1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2E2ECB"/>
              </a:buClr>
              <a:buFont typeface="Arial" panose="020B0604020202020204" pitchFamily="34" charset="0"/>
              <a:buChar char="‒"/>
              <a:defRPr/>
            </a:pPr>
            <a:r>
              <a:rPr lang="en-US" altLang="ko-KR" sz="1500" dirty="0">
                <a:latin typeface="Arial" panose="020B0604020202020204" pitchFamily="34" charset="0"/>
                <a:cs typeface="Arial" panose="020B0604020202020204" pitchFamily="34" charset="0"/>
              </a:rPr>
              <a:t>Strategy and Society</a:t>
            </a:r>
          </a:p>
          <a:p>
            <a:pPr lvl="2" algn="just" eaLnBrk="1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2E2ECB"/>
              </a:buClr>
              <a:buFont typeface="Arial" panose="020B0604020202020204" pitchFamily="34" charset="0"/>
              <a:buChar char="‒"/>
              <a:defRPr/>
            </a:pPr>
            <a:r>
              <a:rPr lang="en-US" altLang="ko-KR" sz="1500" dirty="0">
                <a:latin typeface="Arial" panose="020B0604020202020204" pitchFamily="34" charset="0"/>
                <a:cs typeface="Arial" panose="020B0604020202020204" pitchFamily="34" charset="0"/>
              </a:rPr>
              <a:t>Case Studies</a:t>
            </a:r>
          </a:p>
          <a:p>
            <a:pPr lvl="1" algn="just" eaLnBrk="1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2E2ECB"/>
              </a:buClr>
              <a:buFont typeface="Arial" panose="020B0604020202020204" pitchFamily="34" charset="0"/>
              <a:buChar char="•"/>
            </a:pPr>
            <a:r>
              <a:rPr lang="en-US" altLang="ko-KR" sz="15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Davenport, T. H. and </a:t>
            </a:r>
            <a:r>
              <a:rPr lang="en-US" altLang="ko-KR" sz="15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Ronanki</a:t>
            </a:r>
            <a:r>
              <a:rPr lang="en-US" altLang="ko-KR" sz="15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R. 2018. Artificial Intelligence for the Real World. </a:t>
            </a:r>
            <a:r>
              <a:rPr lang="en-US" altLang="ko-KR" sz="15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Harvard Business Review, </a:t>
            </a:r>
            <a:r>
              <a:rPr lang="en-US" altLang="ko-KR" sz="15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96(1): 108–116. </a:t>
            </a:r>
          </a:p>
          <a:p>
            <a:pPr lvl="1" algn="just" eaLnBrk="1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2E2ECB"/>
              </a:buClr>
            </a:pPr>
            <a:r>
              <a:rPr lang="en-US" altLang="ko-KR" sz="15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Submit via </a:t>
            </a:r>
            <a:r>
              <a:rPr lang="en-US" altLang="ko-KR" sz="15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eTL</a:t>
            </a:r>
            <a:r>
              <a:rPr lang="en-US" altLang="ko-KR" sz="15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One-page summary (2) by Mar 29, 2:00 pm</a:t>
            </a:r>
          </a:p>
          <a:p>
            <a:pPr algn="just" eaLnBrk="1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2E2ECB"/>
              </a:buClr>
            </a:pPr>
            <a:endParaRPr lang="en-US" altLang="ko-KR" sz="1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8655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1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1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1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14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14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14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14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14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318C1-2CED-4FC0-8DEF-B43F6EDDD937}" type="slidenum">
              <a:rPr lang="en-US" altLang="ko-KR" smtClean="0"/>
              <a:pPr/>
              <a:t>9</a:t>
            </a:fld>
            <a:endParaRPr lang="en-US" altLang="ko-KR" dirty="0"/>
          </a:p>
        </p:txBody>
      </p:sp>
      <p:sp>
        <p:nvSpPr>
          <p:cNvPr id="3" name="제목 2">
            <a:extLst>
              <a:ext uri="{FF2B5EF4-FFF2-40B4-BE49-F238E27FC236}">
                <a16:creationId xmlns:a16="http://schemas.microsoft.com/office/drawing/2014/main" id="{D175589E-181F-42C8-978D-E588690E5F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/>
              <a:t>Course Schedule (3)</a:t>
            </a:r>
            <a:endParaRPr lang="ko-KR" altLang="en-US" dirty="0"/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275400" y="980728"/>
            <a:ext cx="8637587" cy="5688013"/>
          </a:xfrm>
          <a:prstGeom prst="rect">
            <a:avLst/>
          </a:prstGeom>
        </p:spPr>
        <p:txBody>
          <a:bodyPr/>
          <a:lstStyle/>
          <a:p>
            <a:pPr marL="268288" indent="-268288">
              <a:lnSpc>
                <a:spcPct val="100000"/>
              </a:lnSpc>
              <a:spcBef>
                <a:spcPts val="300"/>
              </a:spcBef>
              <a:buClr>
                <a:srgbClr val="2E2ECB"/>
              </a:buClr>
              <a:buFont typeface="Wingdings" panose="05000000000000000000" pitchFamily="2" charset="2"/>
              <a:buChar char="v"/>
            </a:pPr>
            <a:r>
              <a:rPr lang="en-US" altLang="ko-KR" sz="1500" b="1" dirty="0">
                <a:solidFill>
                  <a:srgbClr val="2E2EC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Class 6: (Apr 6) Extension of Generic Strategy </a:t>
            </a:r>
            <a:endParaRPr lang="en-US" altLang="ko-KR" sz="15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33425" lvl="2" indent="-285750" eaLnBrk="1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2E2ECB"/>
              </a:buClr>
              <a:buFont typeface="Arial" panose="020B0604020202020204" pitchFamily="34" charset="0"/>
              <a:buChar char="•"/>
            </a:pPr>
            <a:r>
              <a:rPr lang="en-US" altLang="ko-KR" sz="1500" b="1" dirty="0">
                <a:latin typeface="Arial" panose="020B0604020202020204" pitchFamily="34" charset="0"/>
                <a:cs typeface="Arial" panose="020B0604020202020204" pitchFamily="34" charset="0"/>
              </a:rPr>
              <a:t>Moon (2022): Chapter 4 </a:t>
            </a:r>
          </a:p>
          <a:p>
            <a:pPr lvl="2" eaLnBrk="1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2E2ECB"/>
              </a:buClr>
              <a:buFont typeface="Arial" panose="020B0604020202020204" pitchFamily="34" charset="0"/>
              <a:buChar char="‒"/>
              <a:defRPr/>
            </a:pPr>
            <a:r>
              <a:rPr lang="en-US" altLang="ko-KR" sz="1500" dirty="0">
                <a:latin typeface="Arial" panose="020B0604020202020204" pitchFamily="34" charset="0"/>
                <a:cs typeface="Arial" panose="020B0604020202020204" pitchFamily="34" charset="0"/>
              </a:rPr>
              <a:t>Operational Effectiveness versus Strategic Positioning</a:t>
            </a:r>
          </a:p>
          <a:p>
            <a:pPr lvl="2" eaLnBrk="1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2E2ECB"/>
              </a:buClr>
              <a:buFont typeface="Arial" panose="020B0604020202020204" pitchFamily="34" charset="0"/>
              <a:buChar char="‒"/>
              <a:defRPr/>
            </a:pPr>
            <a:r>
              <a:rPr lang="en-US" altLang="ko-KR" sz="1500" dirty="0">
                <a:latin typeface="Arial" panose="020B0604020202020204" pitchFamily="34" charset="0"/>
                <a:cs typeface="Arial" panose="020B0604020202020204" pitchFamily="34" charset="0"/>
              </a:rPr>
              <a:t>Why Do Good Managers Set Bad Strategies?</a:t>
            </a:r>
          </a:p>
          <a:p>
            <a:pPr lvl="2" eaLnBrk="1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2E2ECB"/>
              </a:buClr>
              <a:buFont typeface="Arial" panose="020B0604020202020204" pitchFamily="34" charset="0"/>
              <a:buChar char="‒"/>
              <a:defRPr/>
            </a:pPr>
            <a:r>
              <a:rPr lang="en-US" altLang="ko-KR" sz="1500" dirty="0">
                <a:latin typeface="Arial" panose="020B0604020202020204" pitchFamily="34" charset="0"/>
                <a:cs typeface="Arial" panose="020B0604020202020204" pitchFamily="34" charset="0"/>
              </a:rPr>
              <a:t>Retrospective: An Interview with Michael Porter and Related Articles</a:t>
            </a:r>
          </a:p>
          <a:p>
            <a:pPr lvl="2" eaLnBrk="1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2E2ECB"/>
              </a:buClr>
              <a:buFont typeface="Arial" panose="020B0604020202020204" pitchFamily="34" charset="0"/>
              <a:buChar char="‒"/>
              <a:defRPr/>
            </a:pPr>
            <a:r>
              <a:rPr lang="en-US" altLang="ko-KR" sz="1500" dirty="0">
                <a:latin typeface="Arial" panose="020B0604020202020204" pitchFamily="34" charset="0"/>
                <a:cs typeface="Arial" panose="020B0604020202020204" pitchFamily="34" charset="0"/>
              </a:rPr>
              <a:t>Case Studies</a:t>
            </a:r>
          </a:p>
          <a:p>
            <a:pPr lvl="1" eaLnBrk="1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2E2ECB"/>
              </a:buClr>
              <a:buFont typeface="Arial" panose="020B0604020202020204" pitchFamily="34" charset="0"/>
              <a:buChar char="•"/>
            </a:pPr>
            <a:r>
              <a:rPr lang="en-US" altLang="ko-KR" sz="15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Doshi, M. 2017. Strategy Guru Michael Porter on the Companies He Admires, Donald Trump and Narendra Modi. </a:t>
            </a:r>
            <a:r>
              <a:rPr lang="en-US" altLang="ko-KR" sz="15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Bloomberg</a:t>
            </a:r>
            <a:r>
              <a:rPr lang="en-US" altLang="ko-KR" sz="15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May 30. </a:t>
            </a:r>
          </a:p>
          <a:p>
            <a:pPr lvl="1">
              <a:lnSpc>
                <a:spcPct val="100000"/>
              </a:lnSpc>
              <a:spcBef>
                <a:spcPts val="300"/>
              </a:spcBef>
              <a:buClr>
                <a:srgbClr val="2E2ECB"/>
              </a:buClr>
            </a:pPr>
            <a:r>
              <a:rPr lang="en-US" altLang="ko-KR" sz="15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Submit via </a:t>
            </a:r>
            <a:r>
              <a:rPr lang="en-US" altLang="ko-KR" sz="15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eTL</a:t>
            </a:r>
            <a:r>
              <a:rPr lang="en-US" altLang="ko-KR" sz="15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One-page summary (3) by Apr 5, 2:00 pm</a:t>
            </a:r>
          </a:p>
          <a:p>
            <a:pPr marL="457200" lvl="1" indent="0" eaLnBrk="1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2E2ECB"/>
              </a:buClr>
              <a:buNone/>
            </a:pPr>
            <a:endParaRPr lang="en-US" altLang="ko-KR" sz="1500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68288" indent="-268288" eaLnBrk="1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2E2ECB"/>
              </a:buClr>
              <a:buFont typeface="Wingdings" panose="05000000000000000000" pitchFamily="2" charset="2"/>
              <a:buChar char="v"/>
            </a:pPr>
            <a:r>
              <a:rPr lang="en-US" altLang="ko-KR" sz="1500" b="1" dirty="0">
                <a:solidFill>
                  <a:srgbClr val="2E2EC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Class </a:t>
            </a:r>
            <a:r>
              <a:rPr lang="en-US" altLang="zh-CN" sz="1500" b="1" dirty="0">
                <a:solidFill>
                  <a:srgbClr val="2E2EC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r>
              <a:rPr lang="en-US" altLang="ko-KR" sz="1500" b="1" dirty="0">
                <a:solidFill>
                  <a:srgbClr val="2E2EC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(Apr 13) New Models for Business Strategy </a:t>
            </a:r>
            <a:endParaRPr lang="en-US" altLang="ko-KR" sz="15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2E2ECB"/>
              </a:buClr>
              <a:buFont typeface="Arial" panose="020B0604020202020204" pitchFamily="34" charset="0"/>
              <a:buChar char="•"/>
            </a:pPr>
            <a:r>
              <a:rPr lang="en-US" altLang="ko-KR" sz="1500" b="1" dirty="0">
                <a:latin typeface="Arial" panose="020B0604020202020204" pitchFamily="34" charset="0"/>
                <a:cs typeface="Arial" panose="020B0604020202020204" pitchFamily="34" charset="0"/>
              </a:rPr>
              <a:t>Moon (2022): Chapter 5 </a:t>
            </a:r>
          </a:p>
          <a:p>
            <a:pPr lvl="2" eaLnBrk="1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2E2ECB"/>
              </a:buClr>
              <a:buFont typeface="Arial" panose="020B0604020202020204" pitchFamily="34" charset="0"/>
              <a:buChar char="‒"/>
              <a:defRPr/>
            </a:pPr>
            <a:r>
              <a:rPr lang="en-US" altLang="ko-KR" sz="1500" dirty="0">
                <a:latin typeface="Arial" panose="020B0604020202020204" pitchFamily="34" charset="0"/>
                <a:cs typeface="Arial" panose="020B0604020202020204" pitchFamily="34" charset="0"/>
              </a:rPr>
              <a:t>Blue versus Red Ocean: A Critique of Porter?</a:t>
            </a:r>
          </a:p>
          <a:p>
            <a:pPr lvl="2" eaLnBrk="1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2E2ECB"/>
              </a:buClr>
              <a:buFont typeface="Arial" panose="020B0604020202020204" pitchFamily="34" charset="0"/>
              <a:buChar char="‒"/>
              <a:defRPr/>
            </a:pPr>
            <a:r>
              <a:rPr lang="en-US" altLang="ko-KR" sz="1500" dirty="0">
                <a:latin typeface="Arial" panose="020B0604020202020204" pitchFamily="34" charset="0"/>
                <a:cs typeface="Arial" panose="020B0604020202020204" pitchFamily="34" charset="0"/>
              </a:rPr>
              <a:t>Another Critique</a:t>
            </a:r>
          </a:p>
          <a:p>
            <a:pPr lvl="2" eaLnBrk="1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2E2ECB"/>
              </a:buClr>
              <a:buFont typeface="Arial" panose="020B0604020202020204" pitchFamily="34" charset="0"/>
              <a:buChar char="‒"/>
              <a:defRPr/>
            </a:pPr>
            <a:r>
              <a:rPr lang="en-US" altLang="ko-KR" sz="1500" dirty="0">
                <a:latin typeface="Arial" panose="020B0604020202020204" pitchFamily="34" charset="0"/>
                <a:cs typeface="Arial" panose="020B0604020202020204" pitchFamily="34" charset="0"/>
              </a:rPr>
              <a:t>Dynamics of How to Sell What to Whom</a:t>
            </a:r>
          </a:p>
          <a:p>
            <a:pPr lvl="2" eaLnBrk="1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2E2ECB"/>
              </a:buClr>
              <a:buFont typeface="Arial" panose="020B0604020202020204" pitchFamily="34" charset="0"/>
              <a:buChar char="‒"/>
              <a:defRPr/>
            </a:pPr>
            <a:r>
              <a:rPr lang="en-US" altLang="ko-KR" sz="1500" dirty="0">
                <a:latin typeface="Arial" panose="020B0604020202020204" pitchFamily="34" charset="0"/>
                <a:cs typeface="Arial" panose="020B0604020202020204" pitchFamily="34" charset="0"/>
              </a:rPr>
              <a:t>Case Studies</a:t>
            </a:r>
            <a:endParaRPr lang="en-US" altLang="ko-KR" sz="15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2E2ECB"/>
              </a:buClr>
              <a:buFont typeface="Arial" panose="020B0604020202020204" pitchFamily="34" charset="0"/>
              <a:buChar char="•"/>
            </a:pPr>
            <a:r>
              <a:rPr lang="en-US" altLang="ko-KR" sz="15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Moon, H. C., </a:t>
            </a:r>
            <a:r>
              <a:rPr lang="en-US" altLang="ko-KR" sz="15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Hur</a:t>
            </a:r>
            <a:r>
              <a:rPr lang="en-US" altLang="ko-KR" sz="15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Y. K., Yin, W., and Helm, C. 2014. “Extending Porter’s Generic Strategies: From Three to Eight,” </a:t>
            </a:r>
            <a:r>
              <a:rPr lang="en-US" altLang="ko-KR" sz="15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European Journal of International Management</a:t>
            </a:r>
            <a:r>
              <a:rPr lang="en-US" altLang="ko-KR" sz="15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8(2): 205-225. </a:t>
            </a:r>
          </a:p>
          <a:p>
            <a:pPr lvl="1">
              <a:lnSpc>
                <a:spcPct val="100000"/>
              </a:lnSpc>
              <a:spcBef>
                <a:spcPts val="300"/>
              </a:spcBef>
              <a:buClr>
                <a:srgbClr val="2E2ECB"/>
              </a:buClr>
            </a:pPr>
            <a:r>
              <a:rPr lang="en-US" altLang="ko-KR" sz="15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Submit via </a:t>
            </a:r>
            <a:r>
              <a:rPr lang="en-US" altLang="ko-KR" sz="15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eTL</a:t>
            </a:r>
            <a:r>
              <a:rPr lang="en-US" altLang="ko-KR" sz="15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One-page summary (4) by Apr 12, 2:00 pm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1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17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17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17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17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17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171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15868</TotalTime>
  <Words>1795</Words>
  <Application>Microsoft Office PowerPoint</Application>
  <PresentationFormat>화면 슬라이드 쇼(4:3)</PresentationFormat>
  <Paragraphs>199</Paragraphs>
  <Slides>12</Slides>
  <Notes>10</Notes>
  <HiddenSlides>0</HiddenSlides>
  <MMClips>0</MMClips>
  <ScaleCrop>false</ScaleCrop>
  <HeadingPairs>
    <vt:vector size="6" baseType="variant">
      <vt:variant>
        <vt:lpstr>사용한 글꼴</vt:lpstr>
      </vt:variant>
      <vt:variant>
        <vt:i4>8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12</vt:i4>
      </vt:variant>
    </vt:vector>
  </HeadingPairs>
  <TitlesOfParts>
    <vt:vector size="21" baseType="lpstr">
      <vt:lpstr>Arial Unicode MS</vt:lpstr>
      <vt:lpstr>等线</vt:lpstr>
      <vt:lpstr>굴림</vt:lpstr>
      <vt:lpstr>맑은 고딕</vt:lpstr>
      <vt:lpstr>Arial</vt:lpstr>
      <vt:lpstr>Times New Roman</vt:lpstr>
      <vt:lpstr>Wingdings</vt:lpstr>
      <vt:lpstr>Wingdings 3</vt:lpstr>
      <vt:lpstr>Office 테마</vt:lpstr>
      <vt:lpstr>PowerPoint 프레젠테이션</vt:lpstr>
      <vt:lpstr>Course Description</vt:lpstr>
      <vt:lpstr>Grading Policy (1)</vt:lpstr>
      <vt:lpstr>Weekly Summary Format</vt:lpstr>
      <vt:lpstr>Grading Policy (2)</vt:lpstr>
      <vt:lpstr>Course Materials</vt:lpstr>
      <vt:lpstr>Course Schedule (1)</vt:lpstr>
      <vt:lpstr>Course Schedule (2)</vt:lpstr>
      <vt:lpstr>Course Schedule (3)</vt:lpstr>
      <vt:lpstr>Course Schedule (4)</vt:lpstr>
      <vt:lpstr>Course Schedule (5)</vt:lpstr>
      <vt:lpstr>Course Schedule (6)</vt:lpstr>
    </vt:vector>
  </TitlesOfParts>
  <Company>gsis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L06-IBR</dc:title>
  <dc:creator>cmoon</dc:creator>
  <cp:lastModifiedBy>user</cp:lastModifiedBy>
  <cp:revision>1177</cp:revision>
  <cp:lastPrinted>2021-03-03T03:31:50Z</cp:lastPrinted>
  <dcterms:created xsi:type="dcterms:W3CDTF">1999-08-29T12:22:00Z</dcterms:created>
  <dcterms:modified xsi:type="dcterms:W3CDTF">2022-01-24T09:09:43Z</dcterms:modified>
</cp:coreProperties>
</file>