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1820" r:id="rId12"/>
  </p:sldIdLst>
  <p:sldSz cx="9144000" cy="6858000" type="screen4x3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94" autoAdjust="0"/>
  </p:normalViewPr>
  <p:slideViewPr>
    <p:cSldViewPr>
      <p:cViewPr>
        <p:scale>
          <a:sx n="66" d="100"/>
          <a:sy n="66" d="100"/>
        </p:scale>
        <p:origin x="850" y="-355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2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396" tIns="95396" rIns="95396" bIns="95396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706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412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3118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0824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5301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62361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39421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648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3990" y="2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396" tIns="95396" rIns="95396" bIns="95396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706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412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3118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0824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5301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62361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39421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648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396" tIns="95396" rIns="95396" bIns="95396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396" tIns="95396" rIns="95396" bIns="95396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706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412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3118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0824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5301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62361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39421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648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209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143500" cy="3857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53454" y="4887732"/>
            <a:ext cx="5238973" cy="4631001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26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10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51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2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78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3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143500" cy="3857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53454" y="4887732"/>
            <a:ext cx="5238973" cy="4631001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2782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4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18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5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143500" cy="3857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3454" y="4887732"/>
            <a:ext cx="5238973" cy="4631001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949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6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143500" cy="3857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53454" y="4887732"/>
            <a:ext cx="5238973" cy="4631001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9361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7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635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8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539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402399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9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10409" y="4925408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5" tIns="47737" rIns="95475" bIns="4773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784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Rectangle 2"/>
          <p:cNvSpPr txBox="1">
            <a:spLocks noChangeArrowheads="1"/>
          </p:cNvSpPr>
          <p:nvPr userDrawn="1"/>
        </p:nvSpPr>
        <p:spPr bwMode="auto">
          <a:xfrm>
            <a:off x="179388" y="76200"/>
            <a:ext cx="820896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9pPr>
          </a:lstStyle>
          <a:p>
            <a:r>
              <a:rPr lang="ko-KR" altLang="en-US" kern="1200" dirty="0">
                <a:solidFill>
                  <a:srgbClr val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rPr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87816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761038"/>
          </a:xfrm>
          <a:prstGeom prst="rect">
            <a:avLst/>
          </a:prstGeom>
        </p:spPr>
        <p:txBody>
          <a:bodyPr/>
          <a:lstStyle>
            <a:lvl1pPr marL="88900" indent="-88900">
              <a:defRPr sz="20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1pPr>
            <a:lvl2pPr marL="622300" indent="-266700">
              <a:defRPr sz="18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2pPr>
            <a:lvl3pPr marL="901700" indent="-279400">
              <a:defRPr sz="16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3pPr>
            <a:lvl4pPr>
              <a:defRPr sz="16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4pPr>
            <a:lvl5pPr>
              <a:defRPr sz="140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Arial Unicode MS" panose="020B0604020202020204" pitchFamily="50" charset="-127"/>
                <a:ea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8114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Rectangle 2"/>
          <p:cNvSpPr txBox="1">
            <a:spLocks noChangeArrowheads="1"/>
          </p:cNvSpPr>
          <p:nvPr userDrawn="1"/>
        </p:nvSpPr>
        <p:spPr bwMode="auto">
          <a:xfrm>
            <a:off x="179388" y="76200"/>
            <a:ext cx="820896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Verdana" pitchFamily="34" charset="0"/>
                <a:ea typeface="굴림" pitchFamily="50" charset="-127"/>
              </a:defRPr>
            </a:lvl9pPr>
          </a:lstStyle>
          <a:p>
            <a:r>
              <a:rPr lang="ko-KR" altLang="en-US" kern="1200" dirty="0">
                <a:solidFill>
                  <a:srgbClr val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</a:rPr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36716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388" y="76201"/>
            <a:ext cx="8208962" cy="56671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54355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6050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76201"/>
            <a:ext cx="8208962" cy="56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54355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 Unicode MS" panose="020B0604020202020204" pitchFamily="50" charset="-127"/>
              </a:defRPr>
            </a:lvl1pPr>
          </a:lstStyle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811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40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554" y="117461"/>
            <a:ext cx="8505669" cy="462578"/>
          </a:xfrm>
        </p:spPr>
        <p:txBody>
          <a:bodyPr anchor="b">
            <a:noAutofit/>
          </a:bodyPr>
          <a:lstStyle>
            <a:lvl1pPr>
              <a:defRPr sz="2000" b="0">
                <a:latin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ko-KR" altLang="en-US" sz="1800" kern="1200">
              <a:solidFill>
                <a:prstClr val="black">
                  <a:tint val="75000"/>
                </a:prstClr>
              </a:solidFill>
              <a:latin typeface="굴림" charset="-127"/>
              <a:ea typeface="굴림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6640" y="6452044"/>
            <a:ext cx="20574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593EBB56-B4E2-47DC-B100-CD66ADE2B972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2555" y="644337"/>
            <a:ext cx="86400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2331" y="6483356"/>
            <a:ext cx="4049183" cy="36512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ko-KR" altLang="en-US" sz="1800" kern="1200" dirty="0">
              <a:solidFill>
                <a:srgbClr val="E7E6E6">
                  <a:lumMod val="90000"/>
                </a:srgbClr>
              </a:solidFill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963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41995" y="1052736"/>
            <a:ext cx="8640960" cy="5112568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/>
            </a:lvl1pPr>
            <a:lvl2pPr marL="252000" indent="180000">
              <a:lnSpc>
                <a:spcPct val="120000"/>
              </a:lnSpc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/>
            </a:lvl2pPr>
            <a:lvl3pPr marL="360000" indent="18000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spc="0"/>
            </a:lvl3pPr>
            <a:lvl4pPr marL="468000" indent="18000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spc="-15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540000" indent="180000">
              <a:lnSpc>
                <a:spcPct val="120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spc="-300"/>
            </a:lvl5pPr>
          </a:lstStyle>
          <a:p>
            <a:pPr lvl="0"/>
            <a:r>
              <a:rPr lang="ko-KR" altLang="en-US" dirty="0"/>
              <a:t>첫째 수준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20000" y="6519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587A251C-56D9-4C79-B223-AE7060896F7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113978" y="331788"/>
            <a:ext cx="4386014" cy="346050"/>
          </a:xfrm>
          <a:prstGeom prst="rect">
            <a:avLst/>
          </a:prstGeom>
        </p:spPr>
        <p:txBody>
          <a:bodyPr/>
          <a:lstStyle>
            <a:lvl1pPr algn="l">
              <a:defRPr sz="1600" b="1" spc="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KSP </a:t>
            </a:r>
            <a:r>
              <a:rPr lang="ko-KR" altLang="en-US" dirty="0"/>
              <a:t>주제 입력</a:t>
            </a:r>
          </a:p>
        </p:txBody>
      </p:sp>
    </p:spTree>
    <p:extLst>
      <p:ext uri="{BB962C8B-B14F-4D97-AF65-F5344CB8AC3E}">
        <p14:creationId xmlns:p14="http://schemas.microsoft.com/office/powerpoint/2010/main" val="423627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76200"/>
            <a:ext cx="820896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251520" y="692696"/>
            <a:ext cx="86400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507588" y="6500634"/>
            <a:ext cx="614363" cy="319087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 Unicode MS" panose="020B0604020202020204" pitchFamily="50" charset="-127"/>
              </a:defRPr>
            </a:lvl1pPr>
          </a:lstStyle>
          <a:p>
            <a:pPr fontAlgn="base" latinLnBrk="1">
              <a:spcBef>
                <a:spcPct val="0"/>
              </a:spcBef>
              <a:spcAft>
                <a:spcPct val="0"/>
              </a:spcAft>
              <a:defRPr/>
            </a:pPr>
            <a:fld id="{7661C71A-3E6F-4615-9121-02F609A98B1D}" type="slidenum">
              <a:rPr kumimoji="1" lang="en-US" altLang="ko-KR" kern="1200" smtClean="0">
                <a:ea typeface="굴림" pitchFamily="50" charset="-127"/>
              </a:rPr>
              <a:pPr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 kern="1200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369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 Unicode MS" panose="020B0604020202020204" pitchFamily="50" charset="-127"/>
          <a:ea typeface="Arial Unicode MS" panose="020B0604020202020204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2400">
          <a:solidFill>
            <a:schemeClr val="tx1"/>
          </a:solidFill>
          <a:latin typeface="Arial Unicode MS" panose="020B0604020202020204" pitchFamily="50" charset="-127"/>
          <a:ea typeface="Arial Unicode MS" panose="020B0604020202020204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Arial Unicode MS" panose="020B0604020202020204" pitchFamily="50" charset="-127"/>
          <a:ea typeface="Arial Unicode MS" panose="020B0604020202020204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1800">
          <a:solidFill>
            <a:schemeClr val="tx1"/>
          </a:solidFill>
          <a:latin typeface="Arial Unicode MS" panose="020B0604020202020204" pitchFamily="50" charset="-127"/>
          <a:ea typeface="Arial Unicode MS" panose="020B0604020202020204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Font typeface="Webdings" pitchFamily="18" charset="2"/>
        <a:buChar char="4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wenyanyin@snu.ac.k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651C6B35-6BBC-4760-87C3-9B9402FC880C}"/>
              </a:ext>
            </a:extLst>
          </p:cNvPr>
          <p:cNvSpPr txBox="1">
            <a:spLocks noChangeArrowheads="1"/>
          </p:cNvSpPr>
          <p:nvPr/>
        </p:nvSpPr>
        <p:spPr>
          <a:xfrm>
            <a:off x="907256" y="620688"/>
            <a:ext cx="7329488" cy="1575048"/>
          </a:xfrm>
          <a:prstGeom prst="rect">
            <a:avLst/>
          </a:prstGeom>
          <a:solidFill>
            <a:srgbClr val="17406D"/>
          </a:solidFill>
          <a:ln w="9525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en-US" altLang="ko-KR" b="1" dirty="0">
                <a:solidFill>
                  <a:sysClr val="window" lastClr="FFFFFF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Foreign Direct Investment</a:t>
            </a:r>
            <a:br>
              <a:rPr kumimoji="1" lang="en-US" altLang="ko-KR" sz="3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</a:br>
            <a:r>
              <a:rPr lang="en-US" altLang="ko-KR" sz="2400" b="1" kern="0" dirty="0">
                <a:solidFill>
                  <a:sysClr val="window" lastClr="FFFFFF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Fall </a:t>
            </a:r>
            <a:r>
              <a:rPr kumimoji="1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2022</a:t>
            </a:r>
            <a:endParaRPr kumimoji="1" lang="en-US" altLang="ko-KR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굴림"/>
              <a:cs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0FE60B9-AB32-4EB9-BD85-EC2C54B8589F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2996952"/>
            <a:ext cx="65532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Wenyan Yin (Ph.D.)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Assistant Professor, Seoul Business School, </a:t>
            </a:r>
            <a:r>
              <a:rPr kumimoji="0" lang="en-US" altLang="ko-KR" b="1" dirty="0" err="1">
                <a:latin typeface="Arial" panose="020B0604020202020204" pitchFamily="34" charset="0"/>
                <a:cs typeface="Arial" panose="020B0604020202020204" pitchFamily="34" charset="0"/>
              </a:rPr>
              <a:t>aSSIST</a:t>
            </a:r>
            <a:endParaRPr kumimoji="0"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Lecturer, Graduate School of International Studies, SNU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wenyanyin@snu.ac.kr</a:t>
            </a:r>
            <a:endParaRPr kumimoji="0"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">
            <a:extLst>
              <a:ext uri="{FF2B5EF4-FFF2-40B4-BE49-F238E27FC236}">
                <a16:creationId xmlns:a16="http://schemas.microsoft.com/office/drawing/2014/main" id="{A3DD366B-71F9-4B77-B1C1-2F81B8155A0A}"/>
              </a:ext>
            </a:extLst>
          </p:cNvPr>
          <p:cNvSpPr/>
          <p:nvPr/>
        </p:nvSpPr>
        <p:spPr>
          <a:xfrm>
            <a:off x="755576" y="501317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Class Time: </a:t>
            </a:r>
            <a:r>
              <a:rPr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Thur. 2:00 – 4:50 pm</a:t>
            </a:r>
          </a:p>
          <a:p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Classroom: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140-1 #102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Office Hours: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by</a:t>
            </a:r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appointment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(4)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idx="1"/>
          </p:nvPr>
        </p:nvSpPr>
        <p:spPr>
          <a:xfrm>
            <a:off x="179388" y="908720"/>
            <a:ext cx="8785225" cy="56134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46050" indent="-285750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11 (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Nov.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10) Assessing the Investment Attractiveness: From Theory to Practice</a:t>
            </a: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Textbook. Chapter 7 (Devising a comprehensive model for assessing the locational FDI attractiveness )</a:t>
            </a: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Moon, H. C. and Yin, W. 2021. Four Fundamental Factors for Increasing the Host Country Attractiveness of Foreign Direct Investment: An Empirical Study of India, in Krishna B. </a:t>
            </a:r>
            <a:r>
              <a:rPr lang="en-US" altLang="ko-KR" sz="1600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Misra</a:t>
            </a: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US" altLang="ko-KR" sz="16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Handbook of Advanced Performability Engineering</a:t>
            </a: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Springer Nature Switzerland AG, Cham, Switzerland. </a:t>
            </a:r>
          </a:p>
          <a:p>
            <a:pPr marL="719138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(8) by November 9, 2:00 pm</a:t>
            </a:r>
          </a:p>
          <a:p>
            <a:pPr marL="228600" lvl="0" indent="-22860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altLang="ko-KR" sz="1600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69875" indent="-269875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12 (Nov. 17) Entry Mode Choices: From Market Failure to Three Considerations </a:t>
            </a: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Textbook. Chapter 8 (Introducing a more comprehensive framework for the variables of entry mode choices)</a:t>
            </a: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Moon, H. C. and Yin, W.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2020. “Industry Drivers of MNCs’ Externalization Choice: A Conceptual Framework and Application to Korea-China Film Co-productions”, </a:t>
            </a:r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Journal of Business and Industrial Marketing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35(11): 1633-1644. </a:t>
            </a: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(9) by November 16, 2:00 pm</a:t>
            </a:r>
            <a:endParaRPr lang="en-US" altLang="ko-KR" sz="16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lvl="0" indent="-22860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altLang="ko-KR" sz="1600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69875" indent="-269875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13 (Nov. 24) Global Citizenship: From Responsibility to Opportunity </a:t>
            </a: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Textbook. Chapter 9 (Multinationals’ co-creating values with host and home countries)</a:t>
            </a:r>
          </a:p>
          <a:p>
            <a:pPr marL="719138" lvl="0" indent="-274638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Zhan, J. and Santos-</a:t>
            </a:r>
            <a:r>
              <a:rPr lang="en-US" altLang="ko-KR" sz="16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Paulino</a:t>
            </a:r>
            <a:r>
              <a:rPr lang="en-US" altLang="ko-KR" sz="16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A. U. 2021. Investing in the sustainable development goals: Mobilization, channeling, and impact. </a:t>
            </a:r>
            <a:r>
              <a:rPr lang="en-US" altLang="ko-KR" sz="1600" i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Journal of International Business Policy, </a:t>
            </a:r>
            <a:r>
              <a:rPr lang="en-US" altLang="ko-KR" sz="16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4: 166-183. </a:t>
            </a:r>
          </a:p>
          <a:p>
            <a:pPr marL="719138" lvl="0" indent="-274638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(10) by November 23, 2:00 pm</a:t>
            </a:r>
            <a:endParaRPr lang="en-US" altLang="ko-KR" sz="16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 latinLnBrk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416B87-E031-42A4-AD40-0A0574EA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(5)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3FB9FC-A99B-4D63-AE70-911BDCDDCC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61C71A-3E6F-4615-9121-02F609A98B1D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72ABBB6-D8A9-4DBA-8D20-81D88A9BC4D9}"/>
              </a:ext>
            </a:extLst>
          </p:cNvPr>
          <p:cNvSpPr/>
          <p:nvPr/>
        </p:nvSpPr>
        <p:spPr>
          <a:xfrm>
            <a:off x="251520" y="908720"/>
            <a:ext cx="864096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indent="-268288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altLang="ko-KR" sz="1600" b="1" kern="0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US" altLang="ko-KR" sz="1600" b="1" kern="0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14: (Dec. 1) Feedback for Term Paper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endParaRPr lang="en-US" altLang="ko-KR" sz="1600" b="1" kern="0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US" altLang="ko-KR" sz="1600" b="1" kern="0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15: (Dec. 8) Paper Submission</a:t>
            </a:r>
          </a:p>
          <a:p>
            <a:pPr marL="679450" lvl="1" indent="-28575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Submit a soft copy of the term paper 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5:00 pm on Dec. 8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lvl="0" indent="-228600">
              <a:buClr>
                <a:schemeClr val="dk1"/>
              </a:buClr>
              <a:buSzPct val="100000"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5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Description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323529" y="908050"/>
            <a:ext cx="8568952" cy="511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0" indent="0" algn="just" latinLnBrk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Understanding globalization has become crucial in almost every aspect of business. In the past, international trade was the main tool for globalization. However, in today’s business environment, foreign direct investment </a:t>
            </a:r>
            <a:r>
              <a:rPr lang="en-US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(FDI) </a:t>
            </a: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is often more </a:t>
            </a:r>
            <a:r>
              <a:rPr lang="en-US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useful for firms and countries to achieve certain strategic goals</a:t>
            </a: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This course will help students understand the </a:t>
            </a:r>
            <a:r>
              <a:rPr lang="en-US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key issues of FDI </a:t>
            </a:r>
            <a:r>
              <a:rPr lang="en-US" sz="1700" b="0" i="0" u="none" strike="noStrike" cap="none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and different </a:t>
            </a:r>
            <a:r>
              <a:rPr lang="en-US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patterns of </a:t>
            </a:r>
            <a:r>
              <a:rPr lang="en-US" altLang="ko-KR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overseas</a:t>
            </a:r>
            <a:r>
              <a:rPr lang="ko-KR" alt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ko-KR" alt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sz="1700" b="0" i="0" u="none" strike="noStrike" cap="none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multinational corporations (MNCs) from both </a:t>
            </a:r>
            <a:r>
              <a:rPr lang="en-US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developed and emerging economies</a:t>
            </a: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Based on the 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knowledge on FDI, the course will </a:t>
            </a:r>
            <a:r>
              <a:rPr lang="en-US" altLang="ko-KR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deal with </a:t>
            </a: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competitiveness-building strategies for </a:t>
            </a:r>
            <a:r>
              <a:rPr lang="en-US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firms</a:t>
            </a: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and nations</a:t>
            </a: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in the changing global business environment (e.g., </a:t>
            </a:r>
            <a:r>
              <a:rPr lang="en-US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</a:t>
            </a: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kepticism of globalization, </a:t>
            </a:r>
            <a:r>
              <a:rPr lang="en-US" sz="17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global value chains, </a:t>
            </a: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digital economy</a:t>
            </a: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). </a:t>
            </a:r>
          </a:p>
          <a:p>
            <a:pPr marL="0" lvl="0" indent="0" algn="just" latinLnBrk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endParaRPr lang="en-US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latinLnBrk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This course is divided into two parts. </a:t>
            </a:r>
          </a:p>
          <a:p>
            <a:pPr marL="228600" marR="0" lvl="0" indent="-228600" algn="just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Part 1 deals with the theoretical foundations of FDI studies, from both conventional and unconventional perspectives (Classes 2 through 7). </a:t>
            </a:r>
          </a:p>
          <a:p>
            <a:pPr marL="228600" marR="0" lvl="0" indent="-228600" algn="just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Part 2 deals with FDI practices and extended issues such as FDI attractiveness of host countries, cluster, and corporate social responsibility (Classes 9 through 13).</a:t>
            </a:r>
          </a:p>
          <a:p>
            <a:pPr marL="0" lvl="0" indent="0" algn="just" latinLnBrk="0">
              <a:lnSpc>
                <a:spcPct val="100000"/>
              </a:lnSpc>
              <a:spcBef>
                <a:spcPts val="1800"/>
              </a:spcBef>
              <a:buSzPct val="25000"/>
              <a:buNone/>
            </a:pP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This is an advanced course to provide students with various perspectives and in-depth understanding on the paradigm shif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of competition </a:t>
            </a: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and 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MNCs’ </a:t>
            </a: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relevant global business strategies. 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theories and practices will be rigorously analyzed </a:t>
            </a:r>
            <a:r>
              <a:rPr lang="en-US" sz="17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to help students build analytical skills, conduct rigorous research, and make professional presentations.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Policy (1)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12">
            <a:extLst>
              <a:ext uri="{FF2B5EF4-FFF2-40B4-BE49-F238E27FC236}">
                <a16:creationId xmlns:a16="http://schemas.microsoft.com/office/drawing/2014/main" id="{95C7D723-40E0-4297-A0F6-7D758373C04D}"/>
              </a:ext>
            </a:extLst>
          </p:cNvPr>
          <p:cNvSpPr txBox="1">
            <a:spLocks/>
          </p:cNvSpPr>
          <p:nvPr/>
        </p:nvSpPr>
        <p:spPr>
          <a:xfrm>
            <a:off x="395536" y="908720"/>
            <a:ext cx="8352928" cy="556418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latinLnBrk="0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Grading [total 100%]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Professionalism: Attitude, attendance, and participation: 25% 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of readings for each class: 25% 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Group presentations: 25% 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Term paper: 25%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endParaRPr lang="en-US"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indent="-228600" latinLnBrk="0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Professionalism (25%)</a:t>
            </a:r>
          </a:p>
          <a:p>
            <a:pPr marL="730250" indent="-285750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should attend all classes. Those who miss more than two classes may not receive a grade. Tardiness and class disturbances may be reflected in the grade.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30250" indent="-285750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are also required to know the Honor Code and apply it to all work and behavior in the class.</a:t>
            </a:r>
          </a:p>
          <a:p>
            <a:pPr marL="673100" indent="-228600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endParaRPr lang="en-US"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indent="-228600" latinLnBrk="0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(25%)</a:t>
            </a:r>
          </a:p>
          <a:p>
            <a:pPr marL="641350" indent="-285750" latinLnBrk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are required to submit a one-page summary based on assigned each class readings (Classes 3-13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Summaries should be submitted via </a:t>
            </a:r>
            <a:r>
              <a:rPr lang="en-US" sz="15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least 24 hours before class (by 2:00 pm on Wednesday). </a:t>
            </a:r>
          </a:p>
          <a:p>
            <a:pPr marL="641350" indent="-285750" latinLnBrk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should (</a:t>
            </a:r>
            <a:r>
              <a:rPr lang="en-US" sz="15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discuss the most interesting points in the readings, and (ii) provide constructive criticism. The one-page summary should be approximately 400 to 500 words in length. </a:t>
            </a:r>
          </a:p>
          <a:p>
            <a:pPr marL="631825" indent="-276225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631825" indent="-276225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Weekly Summary Style and Guideline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idx="1"/>
          </p:nvPr>
        </p:nvSpPr>
        <p:spPr>
          <a:xfrm>
            <a:off x="179388" y="1768278"/>
            <a:ext cx="8569076" cy="473235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Your full name</a:t>
            </a:r>
          </a:p>
          <a:p>
            <a:pPr lvl="0" indent="-22860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Class number: Section name </a:t>
            </a:r>
          </a:p>
          <a:p>
            <a:pPr lvl="0" indent="-22860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(e.g., Class 3: International Business Strategy: From Trade to FDI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lvl="0" indent="-228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altLang="ko-KR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Summary of the readings </a:t>
            </a:r>
            <a:r>
              <a:rPr lang="en-US" altLang="ko-KR" sz="1600" b="1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</a:t>
            </a:r>
            <a:r>
              <a:rPr lang="en-US" altLang="ko-KR" sz="1600" b="1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)</a:t>
            </a:r>
            <a:endParaRPr lang="en-US" altLang="ko-KR" sz="1600" b="1" dirty="0">
              <a:solidFill>
                <a:schemeClr val="dk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685800" lvl="1" indent="-228600">
              <a:lnSpc>
                <a:spcPct val="10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Main points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Uniqueness</a:t>
            </a:r>
          </a:p>
          <a:p>
            <a:pPr marL="228600" lvl="0" indent="-228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altLang="ko-KR" sz="16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lvl="0" indent="-228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altLang="ko-KR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Evaluation </a:t>
            </a:r>
            <a:r>
              <a:rPr lang="en-US" altLang="ko-KR" sz="1600" b="1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(ɑ, ?)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Constructive evaluation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Possible extension (case, linkage, or extension of theories)*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Any questions?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* Please include the references if any.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215154" y="926432"/>
            <a:ext cx="8670661" cy="55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Please title your file name as:</a:t>
            </a:r>
          </a:p>
          <a:p>
            <a:pPr marR="0" lvl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1600" b="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1600" b="1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FDI Weekly Summary Class #_</a:t>
            </a:r>
            <a:r>
              <a:rPr lang="en-US" sz="1600" b="1" i="0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Your Full Name</a:t>
            </a:r>
            <a:endParaRPr lang="en-US" sz="1600" b="0" i="0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Policy (2) 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30">
            <a:extLst>
              <a:ext uri="{FF2B5EF4-FFF2-40B4-BE49-F238E27FC236}">
                <a16:creationId xmlns:a16="http://schemas.microsoft.com/office/drawing/2014/main" id="{ED109E71-8CE1-487B-A8F7-F90C0204B844}"/>
              </a:ext>
            </a:extLst>
          </p:cNvPr>
          <p:cNvSpPr txBox="1">
            <a:spLocks/>
          </p:cNvSpPr>
          <p:nvPr/>
        </p:nvSpPr>
        <p:spPr>
          <a:xfrm>
            <a:off x="323528" y="980728"/>
            <a:ext cx="8280920" cy="56886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v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28600" indent="-228600" algn="just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kern="0" dirty="0">
                <a:solidFill>
                  <a:srgbClr val="2E2ECB"/>
                </a:solidFill>
                <a:cs typeface="Arial" panose="020B0604020202020204" pitchFamily="34" charset="0"/>
                <a:sym typeface="Arial"/>
              </a:rPr>
              <a:t>Group presentations (25%)</a:t>
            </a:r>
          </a:p>
          <a:p>
            <a:pPr marL="730250" indent="-285750" algn="just" latinLnBrk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600" kern="0" dirty="0">
                <a:cs typeface="Arial" panose="020B0604020202020204" pitchFamily="34" charset="0"/>
                <a:sym typeface="Arial"/>
              </a:rPr>
              <a:t>In the first session of each class, each group will give class presentations of important points from the class readings with related information and research.</a:t>
            </a:r>
          </a:p>
          <a:p>
            <a:pPr marL="7302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The group should submit the presentation PPT file via email (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  <a:hlinkClick r:id="rId3"/>
              </a:rPr>
              <a:t>wenyanyin@snu.ac.kr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) </a:t>
            </a:r>
            <a:r>
              <a:rPr lang="en-US" altLang="ko-KR" sz="1600" u="sng" kern="0" dirty="0">
                <a:cs typeface="Arial" panose="020B0604020202020204" pitchFamily="34" charset="0"/>
                <a:sym typeface="Arial"/>
              </a:rPr>
              <a:t>at least 24 hours before 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the class of its presentation, thereby no later than </a:t>
            </a:r>
            <a:r>
              <a:rPr lang="en-US" altLang="ko-KR" sz="1600" u="sng" dirty="0">
                <a:solidFill>
                  <a:schemeClr val="dk1"/>
                </a:solidFill>
                <a:cs typeface="Arial" panose="020B0604020202020204" pitchFamily="34" charset="0"/>
              </a:rPr>
              <a:t>Wednesday</a:t>
            </a:r>
            <a:r>
              <a:rPr lang="en-US" altLang="ko-KR" sz="1600" u="sng" kern="0" dirty="0">
                <a:cs typeface="Arial" panose="020B0604020202020204" pitchFamily="34" charset="0"/>
                <a:sym typeface="Arial"/>
              </a:rPr>
              <a:t> 2:00 pm 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before the group’s presentation. </a:t>
            </a:r>
          </a:p>
          <a:p>
            <a:pPr marL="7302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altLang="ko-KR" sz="1600" dirty="0">
                <a:cs typeface="Arial" panose="020B0604020202020204" pitchFamily="34" charset="0"/>
              </a:rPr>
              <a:t>Intra- and inter-group evaluation </a:t>
            </a:r>
          </a:p>
          <a:p>
            <a:pPr marL="228600" indent="-228600" algn="just" latinLnBrk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endParaRPr lang="en-US" sz="1800" b="1" kern="0" dirty="0">
              <a:solidFill>
                <a:srgbClr val="2E2ECB"/>
              </a:solidFill>
              <a:cs typeface="Arial" panose="020B0604020202020204" pitchFamily="34" charset="0"/>
              <a:sym typeface="Arial"/>
            </a:endParaRPr>
          </a:p>
          <a:p>
            <a:pPr marL="228600" indent="-228600" algn="just" latinLnBrk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kern="0" dirty="0">
                <a:solidFill>
                  <a:srgbClr val="2E2ECB"/>
                </a:solidFill>
                <a:cs typeface="Arial" panose="020B0604020202020204" pitchFamily="34" charset="0"/>
                <a:sym typeface="Arial"/>
              </a:rPr>
              <a:t>Term paper (25%)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sz="1600" dirty="0">
                <a:cs typeface="Arial" panose="020B0604020202020204" pitchFamily="34" charset="0"/>
              </a:rPr>
              <a:t>Students should submit the final paper (no less than 4,000 words) by following the manuscript guidelines via </a:t>
            </a:r>
            <a:r>
              <a:rPr lang="en-US" sz="1600" dirty="0" err="1">
                <a:cs typeface="Arial" panose="020B0604020202020204" pitchFamily="34" charset="0"/>
              </a:rPr>
              <a:t>eTL</a:t>
            </a:r>
            <a:r>
              <a:rPr lang="en-US" sz="1600" dirty="0">
                <a:cs typeface="Arial" panose="020B0604020202020204" pitchFamily="34" charset="0"/>
              </a:rPr>
              <a:t>  by </a:t>
            </a:r>
            <a:r>
              <a:rPr lang="en-US" sz="1600" u="sng" kern="0" dirty="0">
                <a:cs typeface="Arial" panose="020B0604020202020204" pitchFamily="34" charset="0"/>
                <a:sym typeface="Arial"/>
              </a:rPr>
              <a:t>5:00 pm on December</a:t>
            </a:r>
            <a:r>
              <a:rPr lang="en-US" altLang="ko-KR" sz="1600" u="sng" kern="0" dirty="0">
                <a:cs typeface="Arial" panose="020B0604020202020204" pitchFamily="34" charset="0"/>
                <a:sym typeface="Arial"/>
              </a:rPr>
              <a:t> 8 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(Class 15)</a:t>
            </a:r>
            <a:r>
              <a:rPr lang="en-US" sz="1600" kern="0" dirty="0">
                <a:cs typeface="Arial" panose="020B0604020202020204" pitchFamily="34" charset="0"/>
                <a:sym typeface="Arial"/>
              </a:rPr>
              <a:t>.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sz="1600" kern="0" dirty="0">
                <a:cs typeface="Arial" panose="020B0604020202020204" pitchFamily="34" charset="0"/>
                <a:sym typeface="Arial"/>
              </a:rPr>
              <a:t>Further instructions will be given in class.</a:t>
            </a:r>
          </a:p>
          <a:p>
            <a:pPr marL="631825" indent="-276225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lang="en-US" sz="1600" kern="0" dirty="0">
              <a:solidFill>
                <a:schemeClr val="dk1"/>
              </a:solidFill>
              <a:cs typeface="Arial" panose="020B0604020202020204" pitchFamily="34" charset="0"/>
              <a:sym typeface="Arial"/>
            </a:endParaRPr>
          </a:p>
          <a:p>
            <a:pPr marL="631825" indent="-276225" algn="just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600" i="1" kern="0" dirty="0">
              <a:solidFill>
                <a:schemeClr val="dk1"/>
              </a:solidFill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Materials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251519" y="908050"/>
            <a:ext cx="8568953" cy="5761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69875" lvl="1" indent="-269875" algn="just" latinLnBrk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Readings</a:t>
            </a:r>
            <a:endParaRPr lang="en-US" sz="1700" b="1" i="0" u="none" strike="noStrike" cap="none" dirty="0">
              <a:solidFill>
                <a:srgbClr val="0070C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22313" marR="0" lvl="1" indent="-354013" algn="just" rtl="0" latinLnBrk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Moon, Hwy-Chang. 2016. Foreign Direct Investment: A Global Perspective. Singapore: World Scientific. </a:t>
            </a:r>
          </a:p>
          <a:p>
            <a:pPr marL="722313" lvl="1" indent="-354013" algn="just" latinLnBrk="0">
              <a:spcBef>
                <a:spcPts val="60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Other assigned readings will be uploaded on the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website.</a:t>
            </a:r>
            <a:endParaRPr lang="en-US" sz="17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69875" marR="0" lvl="1" indent="-269875" algn="just" rtl="0" latinLnBrk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Students should </a:t>
            </a:r>
            <a:r>
              <a:rPr lang="en-US" sz="1700" b="0" i="0" u="none" strike="noStrike" cap="none" dirty="0">
                <a:solidFill>
                  <a:srgbClr val="0070C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read the materials 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before class, so class meetings can be used for discussion rather than by straight lecture. </a:t>
            </a:r>
          </a:p>
          <a:p>
            <a:pPr marL="285750" lvl="1" indent="-285750" algn="just" latinLnBrk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It is also recommended that students regularly read good business and economic publications such as </a:t>
            </a:r>
            <a:r>
              <a:rPr lang="en-US" altLang="ko-KR" sz="17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WSJ, NYT, Economist, Harvard Business Review, AIB Insights </a:t>
            </a: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and other articles. </a:t>
            </a:r>
          </a:p>
          <a:p>
            <a:pPr marL="285750" lvl="1" indent="-285750" algn="just" latinLnBrk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journals </a:t>
            </a:r>
            <a:r>
              <a:rPr lang="en-US" altLang="ko-KR" sz="1700" dirty="0">
                <a:latin typeface="Arial" panose="020B0604020202020204" pitchFamily="34" charset="0"/>
                <a:cs typeface="Arial" panose="020B0604020202020204" pitchFamily="34" charset="0"/>
              </a:rPr>
              <a:t>on International Business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Studies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Global Strategy Journal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Management International Review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Journal of World Business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International Business Review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Journal of Business Research 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Multinational Business Review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Policy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Asia Pacific Management Review </a:t>
            </a:r>
          </a:p>
          <a:p>
            <a:pPr marL="565150" lvl="2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Asian Business &amp; Management</a:t>
            </a:r>
          </a:p>
          <a:p>
            <a:pPr marL="342900" marR="0" lvl="1" indent="-342900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17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522288" marR="0" lvl="1" indent="-65087" algn="l" rtl="0" latinLnBrk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7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 latinLnBrk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700" b="0" i="0" u="none" strike="noStrike" cap="none" dirty="0">
              <a:solidFill>
                <a:srgbClr val="00808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(1)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idx="1"/>
          </p:nvPr>
        </p:nvSpPr>
        <p:spPr>
          <a:xfrm>
            <a:off x="179388" y="836314"/>
            <a:ext cx="8785225" cy="57610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just" rtl="0" latinLnBrk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1 (Sept. 1): Introduction</a:t>
            </a:r>
          </a:p>
          <a:p>
            <a:pPr marL="742950" lvl="1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Course guideline</a:t>
            </a:r>
          </a:p>
          <a:p>
            <a:pPr marL="742950" lvl="1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 current world economy: challenges and strategies</a:t>
            </a:r>
          </a:p>
          <a:p>
            <a:pPr marL="228600" marR="0" lvl="0" indent="-228600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63525" lvl="0" indent="-263525" algn="just" latinLnBrk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2 (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Sept.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 International Players: From Western Multinationals to Global Firms</a:t>
            </a:r>
            <a:endParaRPr lang="en-US" sz="1400" b="0" i="0" u="none" strike="noStrike" cap="none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Textbook, Chapter 1 (Changing nature of firms and business landscapes)</a:t>
            </a:r>
          </a:p>
          <a:p>
            <a:pPr marL="742950" lvl="1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Rosa, B., </a:t>
            </a:r>
            <a:r>
              <a:rPr lang="en-US" altLang="ko-KR" sz="1400" dirty="0" err="1">
                <a:latin typeface="Arial" panose="020B0604020202020204" pitchFamily="34" charset="0"/>
                <a:cs typeface="Arial" panose="020B0604020202020204" pitchFamily="34" charset="0"/>
              </a:rPr>
              <a:t>Gugler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, P., and Verbeke, A. 2020. Regional and global strategies of MNEs: Revisiting Rugman &amp; Verbeke (2004). </a:t>
            </a:r>
            <a:r>
              <a:rPr lang="en-US" altLang="ko-KR" sz="1400" i="1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Studies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, 51: 1045-1053.</a:t>
            </a:r>
          </a:p>
          <a:p>
            <a:pPr marL="742950" lvl="1" indent="-285750" algn="just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Black, J. S. and Morrison, A. J. 2021. The Strategic Challenges of Decoupling, </a:t>
            </a:r>
            <a:r>
              <a:rPr lang="en-US" altLang="ko-KR" sz="1400" i="1" dirty="0">
                <a:latin typeface="Arial" panose="020B0604020202020204" pitchFamily="34" charset="0"/>
                <a:cs typeface="Arial" panose="020B0604020202020204" pitchFamily="34" charset="0"/>
              </a:rPr>
              <a:t>Harvard Business Review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, https://hbr.org/2021/05/the-strategic-challenges-of-decoupling</a:t>
            </a:r>
          </a:p>
          <a:p>
            <a:pPr marL="722313" lvl="1" indent="-269875" algn="just" latinLnBrk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introduction and group formation </a:t>
            </a:r>
          </a:p>
          <a:p>
            <a:pPr marL="722313" lvl="1" indent="-269875" algn="just" latinLnBrk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C.V. with photo by September 7, 2:00 pm</a:t>
            </a:r>
          </a:p>
          <a:p>
            <a:pPr marL="228600" marR="0" lvl="0" indent="-228600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lang="en-US" sz="14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lvl="0" indent="-285750" algn="just" latinLnBrk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(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Sept.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 International Business Strategy: From Trade to FDI </a:t>
            </a:r>
            <a:endParaRPr lang="en-US" sz="1400" b="0" i="0" u="none" strike="noStrike" cap="none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marR="0" lvl="0" indent="-274638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Textbook, Chapter 2 (FDI and competitiveness building for firms and nations)</a:t>
            </a:r>
          </a:p>
          <a:p>
            <a:pPr marL="719138" marR="0" lvl="0" indent="-274638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Dunning, J. H. and Rugman, A. M. 1985. The influence of </a:t>
            </a:r>
            <a:r>
              <a:rPr lang="en-US" sz="1400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Hymer’s</a:t>
            </a:r>
            <a:r>
              <a:rPr lang="en-US" sz="1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Dissertation on the theory of foreign direct investment. </a:t>
            </a:r>
            <a:r>
              <a:rPr lang="en-US" sz="14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 American Economic Review</a:t>
            </a:r>
            <a:r>
              <a:rPr lang="en-US" sz="1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75(2): 228-232.</a:t>
            </a:r>
            <a:endParaRPr lang="en-US" sz="1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(1) by September 14, 2:00 pm</a:t>
            </a:r>
            <a:endParaRPr lang="en-US" sz="1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marR="0" lvl="0" indent="-274638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endParaRPr lang="en-US" sz="1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indent="-285750" algn="just" latinLnBrk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4 (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Sept.</a:t>
            </a:r>
            <a:r>
              <a:rPr lang="en-US" altLang="ko-KR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22) The Western Perspective on FDI: From Market Failure to OLI Paradigm </a:t>
            </a:r>
            <a:endParaRPr lang="en-US" altLang="ko-KR" sz="1400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Textbook. Chapter 3 (Conventional FDI theory mainly for explaining the FDI from developed firms)</a:t>
            </a: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Singh, N. and Kundu, S. 2002. Explaining the growth of E-commerce corporations (ECCs): An extension and application of the eclectic paradigm. </a:t>
            </a:r>
            <a:r>
              <a:rPr lang="en-US" altLang="ko-KR" sz="1400" i="1" dirty="0"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Studies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, 33(4): 679-697.</a:t>
            </a:r>
          </a:p>
          <a:p>
            <a:pPr marL="719138" indent="-274638" algn="just" latinLnBrk="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via </a:t>
            </a:r>
            <a:r>
              <a:rPr lang="en-US" altLang="ko-KR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(2) by September 21, 2:00 pm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>
              <a:spcBef>
                <a:spcPts val="0"/>
              </a:spcBef>
              <a:spcAft>
                <a:spcPts val="0"/>
              </a:spcAft>
              <a:buFont typeface="Times New Roman"/>
              <a:buChar char="•"/>
            </a:pP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(2)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idx="1"/>
          </p:nvPr>
        </p:nvSpPr>
        <p:spPr>
          <a:xfrm>
            <a:off x="179388" y="1060812"/>
            <a:ext cx="8785225" cy="54730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46050" indent="-285750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5 (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Sept.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29) </a:t>
            </a:r>
            <a:r>
              <a:rPr lang="en-US" sz="16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 Global Perspective on FDI: From OLI Paradigm to Imbalance Theory</a:t>
            </a:r>
            <a:endParaRPr lang="en-US" sz="1600" b="0" i="0" u="none" strike="noStrike" cap="none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marR="0" lvl="0" indent="-274638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Textbook. Chapter 4 (Unconventional FDI theory for better explaining the unconventional FDI from developing firms)</a:t>
            </a:r>
          </a:p>
          <a:p>
            <a:pPr marL="719138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6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Buckley, P. J, Chen, L., Clegg, L. J., and Voss, H. 2018. Risk propensity in the foreign direct investment location decision of emerging multinationals. </a:t>
            </a:r>
            <a:r>
              <a:rPr lang="en-US" altLang="ko-KR" sz="1600" i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Journal of International Business Studies</a:t>
            </a:r>
            <a:r>
              <a:rPr lang="en-US" altLang="ko-KR" sz="16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49: 153-171.</a:t>
            </a:r>
          </a:p>
          <a:p>
            <a:pPr marL="719138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(3) by September 28, 2:00 pm</a:t>
            </a:r>
            <a:endParaRPr lang="en-US" sz="16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marR="0" lvl="0" indent="-228600" algn="just" rtl="0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indent="-285750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6 (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</a:t>
            </a:r>
            <a:r>
              <a:rPr lang="en-US" sz="16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6)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FDI Motivations </a:t>
            </a: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Moon, H. C. 2007. Outward foreign direct investment by enterprise from the Republic of Korea, In </a:t>
            </a:r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Global Players from Emerging Markets: Strengthen Enterprise Competitiveness through Outward Investment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. New York and Geneva: UNCTAD.</a:t>
            </a: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Giround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A. and Mirza, H. 2015. Refining of FDI motivations by integrating global value chains’ considerations. </a:t>
            </a:r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Multinational Business Review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23(1): 67-76.</a:t>
            </a: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(4) by October 5, 2:00 pm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endParaRPr sz="16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indent="-285750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7 (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</a:t>
            </a:r>
            <a:r>
              <a:rPr lang="en-US" sz="1600" b="0" i="0" u="none" strike="noStrike" cap="none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13)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 Impacts on Country: From Negative to Positive Perspective</a:t>
            </a: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Textbook. Chapter 5 (FDI impacts on both home and host countries)</a:t>
            </a:r>
          </a:p>
          <a:p>
            <a:pPr marL="719138" lvl="0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Buckley, P. J. Clegg, J., and Wang, C. 2006. Inward FDI and host country productivity: Evidence from China’s electronics industry. Transnational Corporations, 15(1): 13-37.</a:t>
            </a: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(5) by October 12, 2:00 pm</a:t>
            </a:r>
          </a:p>
          <a:p>
            <a:pPr marL="719138" indent="-274638" algn="just" latinLnBrk="0">
              <a:spcBef>
                <a:spcPts val="0"/>
              </a:spcBef>
              <a:buFont typeface="Times New Roman"/>
              <a:buChar char="•"/>
            </a:pPr>
            <a:endParaRPr lang="en-US" altLang="ko-KR" sz="16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>
              <a:spcBef>
                <a:spcPts val="0"/>
              </a:spcBef>
              <a:buFont typeface="Times New Roman"/>
              <a:buChar char="•"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(3)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idx="1"/>
          </p:nvPr>
        </p:nvSpPr>
        <p:spPr>
          <a:xfrm>
            <a:off x="251519" y="1124744"/>
            <a:ext cx="8640961" cy="51837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3525" indent="-263525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8 (Oct. 20) How to Do Research: 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term paper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Structure of a Research Paper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Writing Style and Tips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Term paper proposal by October 19, 2:00 pm</a:t>
            </a:r>
          </a:p>
          <a:p>
            <a:pPr marL="444500" lvl="0" indent="0">
              <a:spcBef>
                <a:spcPts val="0"/>
              </a:spcBef>
              <a:buNone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6050" lvl="0" indent="-285750" algn="just" latinLnBrk="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9 (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Oct. 27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Recent Trends of FDI, Skepticism of Globalization and Global Strategy</a:t>
            </a: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UNCTAD. 2022. World investment report 2022: Overview. New York and Geneva: UNCTAD (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pp. 1-26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Cuervo-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Cazurra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A.,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Doz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Y., and Gaur, A. 2020. Skepticism of globalization and global strategy: Increasing regulations and countervailing strategies. </a:t>
            </a:r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Global Strategy Journal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10(1): 3-31.</a:t>
            </a:r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0" indent="-274638" algn="just" latinLnBrk="0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(6) by October 26, 2:00 pm</a:t>
            </a:r>
            <a:endParaRPr lang="en-US" altLang="ko-KR" sz="16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indent="-285750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46050" indent="-285750" algn="just" latinLnBrk="0">
              <a:spcBef>
                <a:spcPts val="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Class 10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Nov.</a:t>
            </a:r>
            <a:r>
              <a:rPr lang="en-US" altLang="ko-KR" sz="1600" dirty="0">
                <a:solidFill>
                  <a:srgbClr val="3333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3) FDI and Cluster: From Local to Global Link </a:t>
            </a: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Textbook. Chapter 6 (Extension of the scope of clusters from regional to global)</a:t>
            </a: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600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Mudambi</a:t>
            </a: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R., Li, L., Ma, X., Makino, S., Qian, G., and </a:t>
            </a:r>
            <a:r>
              <a:rPr lang="en-US" altLang="ko-KR" sz="1600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Boschma</a:t>
            </a: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R. 2018. Zoom in, zoom out: Geographic scale and multinational activity. </a:t>
            </a:r>
            <a:r>
              <a:rPr lang="en-US" altLang="ko-KR" sz="16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Journal of International Business Studies</a:t>
            </a: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49: 929-941.</a:t>
            </a:r>
          </a:p>
          <a:p>
            <a:pPr marL="719138" lvl="0" indent="-274638" algn="just" latinLnBrk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via </a:t>
            </a:r>
            <a:r>
              <a:rPr lang="en-US" altLang="ko-KR" sz="1600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eTL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One-page summary (7) by November 2, 2:00 pm</a:t>
            </a:r>
            <a:endParaRPr lang="en-US" altLang="ko-KR" sz="16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rgbClr val="3333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기본 디자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9056</TotalTime>
  <Words>1991</Words>
  <Application>Microsoft Office PowerPoint</Application>
  <PresentationFormat>화면 슬라이드 쇼(4:3)</PresentationFormat>
  <Paragraphs>165</Paragraphs>
  <Slides>11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1" baseType="lpstr">
      <vt:lpstr>Arial Unicode MS</vt:lpstr>
      <vt:lpstr>굴림</vt:lpstr>
      <vt:lpstr>맑은 고딕</vt:lpstr>
      <vt:lpstr>Arial</vt:lpstr>
      <vt:lpstr>Calibri</vt:lpstr>
      <vt:lpstr>Times New Roman</vt:lpstr>
      <vt:lpstr>Verdana</vt:lpstr>
      <vt:lpstr>Webdings</vt:lpstr>
      <vt:lpstr>Wingdings</vt:lpstr>
      <vt:lpstr>기본 디자인</vt:lpstr>
      <vt:lpstr>PowerPoint 프레젠테이션</vt:lpstr>
      <vt:lpstr>Course Description</vt:lpstr>
      <vt:lpstr>Grading Policy (1) </vt:lpstr>
      <vt:lpstr>Weekly Summary Style and Guideline</vt:lpstr>
      <vt:lpstr>Grading Policy (2) </vt:lpstr>
      <vt:lpstr>Course Materials</vt:lpstr>
      <vt:lpstr>Class Schedule (1)</vt:lpstr>
      <vt:lpstr>Class Schedule (2)</vt:lpstr>
      <vt:lpstr>Class Schedule (3)</vt:lpstr>
      <vt:lpstr>Class Schedule (4)</vt:lpstr>
      <vt:lpstr>Class Schedule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Direct Investment</dc:title>
  <dc:creator>user</dc:creator>
  <cp:lastModifiedBy>YIN WENYAN</cp:lastModifiedBy>
  <cp:revision>396</cp:revision>
  <cp:lastPrinted>2021-09-02T03:46:24Z</cp:lastPrinted>
  <dcterms:modified xsi:type="dcterms:W3CDTF">2022-08-01T06:35:47Z</dcterms:modified>
</cp:coreProperties>
</file>