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  <p:sldMasterId id="2147483700" r:id="rId3"/>
    <p:sldMasterId id="2147483662" r:id="rId4"/>
    <p:sldMasterId id="2147483789" r:id="rId5"/>
  </p:sldMasterIdLst>
  <p:notesMasterIdLst>
    <p:notesMasterId r:id="rId22"/>
  </p:notesMasterIdLst>
  <p:handoutMasterIdLst>
    <p:handoutMasterId r:id="rId23"/>
  </p:handoutMasterIdLst>
  <p:sldIdLst>
    <p:sldId id="336" r:id="rId6"/>
    <p:sldId id="360" r:id="rId7"/>
    <p:sldId id="451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56" r:id="rId16"/>
    <p:sldId id="465" r:id="rId17"/>
    <p:sldId id="467" r:id="rId18"/>
    <p:sldId id="468" r:id="rId19"/>
    <p:sldId id="470" r:id="rId20"/>
    <p:sldId id="410" r:id="rId21"/>
  </p:sldIdLst>
  <p:sldSz cx="9144000" cy="6858000" type="screen4x3"/>
  <p:notesSz cx="6807200" cy="9939338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39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2835">
          <p15:clr>
            <a:srgbClr val="A4A3A4"/>
          </p15:clr>
        </p15:guide>
        <p15:guide id="6" pos="476">
          <p15:clr>
            <a:srgbClr val="A4A3A4"/>
          </p15:clr>
        </p15:guide>
        <p15:guide id="7" pos="5579">
          <p15:clr>
            <a:srgbClr val="A4A3A4"/>
          </p15:clr>
        </p15:guide>
        <p15:guide id="8" pos="3084">
          <p15:clr>
            <a:srgbClr val="A4A3A4"/>
          </p15:clr>
        </p15:guide>
        <p15:guide id="9" pos="340">
          <p15:clr>
            <a:srgbClr val="A4A3A4"/>
          </p15:clr>
        </p15:guide>
        <p15:guide id="10" pos="2222">
          <p15:clr>
            <a:srgbClr val="A4A3A4"/>
          </p15:clr>
        </p15:guide>
        <p15:guide id="11" pos="4808">
          <p15:clr>
            <a:srgbClr val="A4A3A4"/>
          </p15:clr>
        </p15:guide>
        <p15:guide id="12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806"/>
    <a:srgbClr val="CC3300"/>
    <a:srgbClr val="990000"/>
    <a:srgbClr val="FFFFCC"/>
    <a:srgbClr val="006699"/>
    <a:srgbClr val="008000"/>
    <a:srgbClr val="CCECFF"/>
    <a:srgbClr val="FFCC66"/>
    <a:srgbClr val="99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1" autoAdjust="0"/>
    <p:restoredTop sz="97148" autoAdjust="0"/>
  </p:normalViewPr>
  <p:slideViewPr>
    <p:cSldViewPr>
      <p:cViewPr varScale="1">
        <p:scale>
          <a:sx n="88" d="100"/>
          <a:sy n="88" d="100"/>
        </p:scale>
        <p:origin x="1152" y="84"/>
      </p:cViewPr>
      <p:guideLst>
        <p:guide orient="horz" pos="2160"/>
        <p:guide orient="horz" pos="1139"/>
        <p:guide orient="horz" pos="436"/>
        <p:guide orient="horz" pos="913"/>
        <p:guide pos="2835"/>
        <p:guide pos="476"/>
        <p:guide pos="5579"/>
        <p:guide pos="3084"/>
        <p:guide pos="340"/>
        <p:guide pos="2222"/>
        <p:guide pos="4808"/>
        <p:guide pos="612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86" y="-102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69ADD84D-8563-4860-9D25-3D13FDAA6F84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DADCB0D9-7439-49D0-BD9D-047DE7E86ED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1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0DC7EB1B-6802-43F0-BDCA-A7B48D41E5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94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DB46-0BAC-4056-BA90-849F70BF3C9F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17DB-1172-4482-B44C-213CAEBA22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FCF1-991A-4B42-B6CF-BFF8ECC60AAE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4F2A-D1FE-48C5-9414-D62E44AF0D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3DE2-735C-4092-AFD2-81977F5AB35A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17C1-1FB3-44D0-9CA4-0DF06B2B6D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B5E7-C88C-44FA-95A9-D181F0D17492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8DE2-4BCD-4592-BC04-7DBBC3F836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27E6-18C6-4D59-865C-8956D2642EC0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C506-B02D-4CCE-8AF0-A54BF8069D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87D3-E9EA-4EC3-AA18-A1CF15265EB7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5A86-DF42-4C36-8EC9-373C1494F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78FE-07CB-48EF-BE37-6183255A9EDD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D54F-6A29-4FE6-BAB1-E83191E792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A403-A081-4E2F-8493-F92B30D5E89C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F811-77D0-423F-ACB5-568DF8C96C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6975-B79A-4AC2-A4F9-56F641878E19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66E5-10FF-4E04-88CE-14B4E54F61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9B0B-65D1-4600-9492-62C544E2BD77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80AC-B327-4008-A7A8-744BCC2AA6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080-C265-4734-9D6A-74DE96CD8A74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D612-2432-49CD-9989-2CD3672286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0C7B-913E-4331-B1EF-EA09CA8A0D1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620A-D5F8-4F31-A426-0D4544B5A9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B4B-3C7C-47B9-BED8-88FF7A8D12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A590-EDF5-42C7-B2C3-13A28E6A2F3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5A51-001B-42A5-A4E8-99381E0599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1F61-DB0D-42D8-9939-FD6869C2DD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0743-FA4F-4229-BAD1-81B5F2AAE1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BE0B-1C08-4C94-9F67-40017FAF99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C9049-E8A1-444D-A0CE-B71C3CD41BB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1857-DD52-4322-AF4D-7B9FF824BB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E4BEF-58D0-4099-91B7-771DF230F17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6C4E-3372-4757-881C-14507932BD06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3A56-A0AE-49E5-9089-B018BF3691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6363-314A-42CD-98E8-3A21E146AC6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B462-F1F0-4BD1-8ED3-1602CC4A53C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9122-912B-42D1-854F-2D9402AA85B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9460-B912-40B3-A9EC-CBBEF634A8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8F1E-43DA-4C90-907A-58D944EEE9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1EDD-04F7-4323-9CB0-FB7165CFF02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70CA-19A4-434D-BB09-418F9E8128B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6AA5-C4EA-4616-9284-36C8F5B6ED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3188-9876-49C4-AE95-061A04B65CA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CDC0-52CE-4F4F-B0EA-5AD95E990F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5768-C79D-4DC6-9C27-E71B2BA3BF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FE5D-7ABE-428C-910C-49D7F27C69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9" name="그림 8" descr="서울대로고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0" hangingPunct="1">
              <a:spcBef>
                <a:spcPct val="0"/>
              </a:spcBef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0" y="0"/>
            <a:ext cx="935038" cy="1196975"/>
            <a:chOff x="0" y="0"/>
            <a:chExt cx="843" cy="1024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828" cy="850"/>
              <a:chOff x="521" y="572"/>
              <a:chExt cx="1362" cy="1497"/>
            </a:xfrm>
          </p:grpSpPr>
          <p:pic>
            <p:nvPicPr>
              <p:cNvPr id="1037" name="Picture 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1" y="572"/>
                <a:ext cx="1361" cy="1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7" y="1797"/>
                <a:ext cx="1316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1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77777"/>
                    </a:solidFill>
                    <a:latin typeface="맑은 고딕"/>
                    <a:ea typeface="맑은 고딕"/>
                  </a:rPr>
                  <a:t>College of Humanities,</a:t>
                </a:r>
              </a:p>
              <a:p>
                <a:pPr algn="ctr"/>
                <a:r>
                  <a:rPr lang="en-US" altLang="ko-KR" sz="1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77777"/>
                    </a:solidFill>
                    <a:latin typeface="맑은 고딕"/>
                    <a:ea typeface="맑은 고딕"/>
                  </a:rPr>
                  <a:t>Seoul National University</a:t>
                </a:r>
                <a:endParaRPr lang="ko-KR" altLang="en-US" sz="1800" kern="10">
                  <a:ln w="9525">
                    <a:noFill/>
                    <a:round/>
                    <a:headEnd/>
                    <a:tailEnd/>
                  </a:ln>
                  <a:solidFill>
                    <a:srgbClr val="777777"/>
                  </a:solidFill>
                  <a:latin typeface="맑은 고딕"/>
                  <a:ea typeface="맑은 고딕"/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 userDrawn="1"/>
          </p:nvGrpSpPr>
          <p:grpSpPr bwMode="auto">
            <a:xfrm>
              <a:off x="0" y="896"/>
              <a:ext cx="843" cy="129"/>
              <a:chOff x="2245" y="754"/>
              <a:chExt cx="3515" cy="1310"/>
            </a:xfrm>
          </p:grpSpPr>
          <p:sp>
            <p:nvSpPr>
              <p:cNvPr id="1035" name="Rectangle 7"/>
              <p:cNvSpPr>
                <a:spLocks noChangeArrowheads="1"/>
              </p:cNvSpPr>
              <p:nvPr userDrawn="1"/>
            </p:nvSpPr>
            <p:spPr bwMode="auto">
              <a:xfrm>
                <a:off x="2245" y="757"/>
                <a:ext cx="3515" cy="910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ko-KR" altLang="ko-KR" sz="1800" b="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036" name="Rectangle 8"/>
              <p:cNvSpPr>
                <a:spLocks noChangeArrowheads="1"/>
              </p:cNvSpPr>
              <p:nvPr userDrawn="1"/>
            </p:nvSpPr>
            <p:spPr bwMode="auto">
              <a:xfrm>
                <a:off x="2245" y="1654"/>
                <a:ext cx="3515" cy="414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ko-KR" altLang="ko-KR" sz="18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1368425" y="936625"/>
            <a:ext cx="7775575" cy="7938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ChangeArrowheads="1"/>
          </p:cNvSpPr>
          <p:nvPr/>
        </p:nvSpPr>
        <p:spPr bwMode="gray">
          <a:xfrm>
            <a:off x="5183188" y="6516688"/>
            <a:ext cx="37449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latinLnBrk="0" hangingPunct="0">
              <a:defRPr/>
            </a:pPr>
            <a:r>
              <a:rPr lang="en-US" altLang="ko-KR" sz="14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College of Humanities, SNU</a:t>
            </a:r>
            <a:endParaRPr lang="ko-KR" altLang="en-US" sz="14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36512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AF441F-52A8-450F-A48E-7EF621118A9D}" type="datetimeFigureOut">
              <a:rPr lang="ko-KR" altLang="en-US"/>
              <a:pPr>
                <a:defRPr/>
              </a:pPr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689832-26AA-40C1-83F4-A3BBE9A852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312" r:id="rId12"/>
    <p:sldLayoutId id="2147484313" r:id="rId13"/>
    <p:sldLayoutId id="2147484314" r:id="rId14"/>
    <p:sldLayoutId id="2147484315" r:id="rId15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84BDA16-ECBA-4DD9-A6F8-61C0B126C6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316" r:id="rId12"/>
    <p:sldLayoutId id="2147484317" r:id="rId13"/>
    <p:sldLayoutId id="2147484318" r:id="rId14"/>
    <p:sldLayoutId id="2147484319" r:id="rId15"/>
    <p:sldLayoutId id="2147484320" r:id="rId16"/>
  </p:sldLayoutIdLst>
  <p:transition>
    <p:fade/>
  </p:transition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223675-276E-47B1-98E7-C757490F53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jpe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556284" cy="297942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 rot="767847">
            <a:off x="7174758" y="2310768"/>
            <a:ext cx="1800200" cy="1728192"/>
            <a:chOff x="5148064" y="1736812"/>
            <a:chExt cx="1800200" cy="1728192"/>
          </a:xfrm>
        </p:grpSpPr>
        <p:grpSp>
          <p:nvGrpSpPr>
            <p:cNvPr id="51" name="그룹 50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40" name="그림 39" descr="6818354800_20130510103635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41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42" name="그림 4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46" name="직사각형 45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endParaRPr>
                </a:p>
              </p:txBody>
            </p:sp>
          </p:grpSp>
          <p:pic>
            <p:nvPicPr>
              <p:cNvPr id="50" name="그림 49" descr="이상훈9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51720" y="3032956"/>
                <a:ext cx="684076" cy="948114"/>
              </a:xfrm>
              <a:prstGeom prst="rect">
                <a:avLst/>
              </a:prstGeom>
            </p:spPr>
          </p:pic>
        </p:grpSp>
        <p:sp>
          <p:nvSpPr>
            <p:cNvPr id="77" name="직사각형 76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25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25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25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25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25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2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 rot="20226868">
            <a:off x="5459798" y="2766723"/>
            <a:ext cx="1707165" cy="1072441"/>
            <a:chOff x="6876256" y="2384884"/>
            <a:chExt cx="1404156" cy="828093"/>
          </a:xfrm>
        </p:grpSpPr>
        <p:grpSp>
          <p:nvGrpSpPr>
            <p:cNvPr id="71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72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73" name="그림 72" descr="이상훈94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79" name="직사각형 78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81" name="Rectangle 138"/>
          <p:cNvSpPr>
            <a:spLocks noChangeArrowheads="1"/>
          </p:cNvSpPr>
          <p:nvPr/>
        </p:nvSpPr>
        <p:spPr bwMode="auto">
          <a:xfrm flipV="1">
            <a:off x="0" y="4761148"/>
            <a:ext cx="9144000" cy="45719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-윤고딕220" pitchFamily="18" charset="-127"/>
              <a:ea typeface="-윤고딕220" pitchFamily="18" charset="-127"/>
            </a:endParaRPr>
          </a:p>
        </p:txBody>
      </p:sp>
      <p:pic>
        <p:nvPicPr>
          <p:cNvPr id="82" name="그림 81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27813">
            <a:off x="6500406" y="1615436"/>
            <a:ext cx="1108273" cy="720378"/>
          </a:xfrm>
          <a:prstGeom prst="rect">
            <a:avLst/>
          </a:prstGeom>
        </p:spPr>
      </p:pic>
      <p:pic>
        <p:nvPicPr>
          <p:cNvPr id="86" name="그림 85" descr="S카드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3668" y="1340768"/>
            <a:ext cx="4187952" cy="1426464"/>
          </a:xfrm>
          <a:prstGeom prst="rect">
            <a:avLst/>
          </a:prstGeom>
        </p:spPr>
      </p:pic>
      <p:pic>
        <p:nvPicPr>
          <p:cNvPr id="21" name="그림 20" descr="사본 -아이콘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89465">
            <a:off x="401959" y="1671226"/>
            <a:ext cx="1111390" cy="11113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19" name="그림 18" descr="서울대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5576" y="6314649"/>
            <a:ext cx="2852062" cy="309305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5544108" y="1592796"/>
            <a:ext cx="3266194" cy="2961306"/>
            <a:chOff x="5616116" y="656692"/>
            <a:chExt cx="3266194" cy="2961306"/>
          </a:xfrm>
        </p:grpSpPr>
        <p:grpSp>
          <p:nvGrpSpPr>
            <p:cNvPr id="3" name="그룹 50"/>
            <p:cNvGrpSpPr/>
            <p:nvPr/>
          </p:nvGrpSpPr>
          <p:grpSpPr>
            <a:xfrm rot="767847">
              <a:off x="5616116" y="656692"/>
              <a:ext cx="3266194" cy="2961306"/>
              <a:chOff x="717432" y="1734672"/>
              <a:chExt cx="4257260" cy="4257259"/>
            </a:xfrm>
          </p:grpSpPr>
          <p:pic>
            <p:nvPicPr>
              <p:cNvPr id="6" name="그림 5" descr="6818354800_20130510103635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7432" y="1734672"/>
                <a:ext cx="4257260" cy="4257259"/>
              </a:xfrm>
              <a:prstGeom prst="rect">
                <a:avLst/>
              </a:prstGeom>
            </p:spPr>
          </p:pic>
          <p:sp>
            <p:nvSpPr>
              <p:cNvPr id="10" name="직사각형 9"/>
              <p:cNvSpPr/>
              <p:nvPr/>
            </p:nvSpPr>
            <p:spPr>
              <a:xfrm>
                <a:off x="2389533" y="4904512"/>
                <a:ext cx="883268" cy="131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pic>
          <p:nvPicPr>
            <p:cNvPr id="1026" name="Picture 2" descr="C:\Users\김향미\Desktop\Screenshot_2014-01-06-16-13-4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74777">
              <a:off x="6567088" y="958495"/>
              <a:ext cx="1340944" cy="2218164"/>
            </a:xfrm>
            <a:prstGeom prst="rect">
              <a:avLst/>
            </a:prstGeom>
            <a:noFill/>
          </p:spPr>
        </p:pic>
      </p:grpSp>
      <p:pic>
        <p:nvPicPr>
          <p:cNvPr id="20" name="그림 19" descr="사본 -아이콘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9465">
            <a:off x="6106973" y="2011645"/>
            <a:ext cx="571154" cy="571154"/>
          </a:xfrm>
          <a:prstGeom prst="rect">
            <a:avLst/>
          </a:prstGeom>
        </p:spPr>
      </p:pic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1943708" y="2528900"/>
            <a:ext cx="52565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5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</a:p>
          <a:p>
            <a:pPr algn="ctr">
              <a:defRPr/>
            </a:pP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기능 안내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860032" y="152637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SNU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머니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276872"/>
            <a:ext cx="5364596" cy="33483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사용처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구내식당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매점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문구점 및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기념품점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도서관 연체료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정보화본부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대여료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교내 복사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프린트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412776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머니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전용 사이버 머니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선불 충전방식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203"/>
          <p:cNvSpPr txBox="1">
            <a:spLocks noChangeArrowheads="1"/>
          </p:cNvSpPr>
          <p:nvPr/>
        </p:nvSpPr>
        <p:spPr bwMode="auto">
          <a:xfrm>
            <a:off x="503548" y="5949280"/>
            <a:ext cx="270030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모바일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S-CARD </a:t>
            </a: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앱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메인 화면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pic>
        <p:nvPicPr>
          <p:cNvPr id="13" name="그림 12" descr="SNU 머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684076" cy="75417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511660" y="1736812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860032" y="152637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SNU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끼리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096852"/>
            <a:ext cx="5364596" cy="201622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기능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끼리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Talk 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학과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부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메신저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우리끼리 지식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다양한 지식 정보 공유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설문조사 기능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304764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끼리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전용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SNS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커뮤니티 서비스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2564904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SNU 끼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699716" cy="7714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문화캘린더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132856"/>
            <a:ext cx="5364596" cy="201622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기능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포스터형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목록형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캘린더형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문화행사 안내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행사 내용 상세 검색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위치 검색 서비스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340768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문화캘린더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문화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·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예술 및 학술행사 알림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31740" y="2492896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문화캘린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52636"/>
            <a:ext cx="543929" cy="5996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문화캘린더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2" name="그림 11" descr="문화캘린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52636"/>
            <a:ext cx="543929" cy="599667"/>
          </a:xfrm>
          <a:prstGeom prst="rect">
            <a:avLst/>
          </a:prstGeom>
        </p:spPr>
      </p:pic>
      <p:sp>
        <p:nvSpPr>
          <p:cNvPr id="10" name="Text Box 203"/>
          <p:cNvSpPr txBox="1">
            <a:spLocks noChangeArrowheads="1"/>
          </p:cNvSpPr>
          <p:nvPr/>
        </p:nvSpPr>
        <p:spPr bwMode="auto">
          <a:xfrm>
            <a:off x="107504" y="5841268"/>
            <a:ext cx="212395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포스터형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Text Box 203"/>
          <p:cNvSpPr txBox="1">
            <a:spLocks noChangeArrowheads="1"/>
          </p:cNvSpPr>
          <p:nvPr/>
        </p:nvSpPr>
        <p:spPr bwMode="auto">
          <a:xfrm>
            <a:off x="2795930" y="5836548"/>
            <a:ext cx="125912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목록형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4824028" y="5877272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캘린더형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Text Box 203"/>
          <p:cNvSpPr txBox="1">
            <a:spLocks noChangeArrowheads="1"/>
          </p:cNvSpPr>
          <p:nvPr/>
        </p:nvSpPr>
        <p:spPr bwMode="auto">
          <a:xfrm>
            <a:off x="7056276" y="5841268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위치검색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3" name="AutoShape 201"/>
          <p:cNvSpPr>
            <a:spLocks noChangeArrowheads="1"/>
          </p:cNvSpPr>
          <p:nvPr/>
        </p:nvSpPr>
        <p:spPr bwMode="auto">
          <a:xfrm>
            <a:off x="0" y="1340768"/>
            <a:ext cx="9144000" cy="4356484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5" descr="C:\Users\김향미\Desktop\스크린샷\Screenshot_2014-01-07-18-28-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53043"/>
            <a:ext cx="2025000" cy="3600000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1844824"/>
            <a:ext cx="2050326" cy="36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54538"/>
            <a:ext cx="2020813" cy="35925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05" y="1854538"/>
            <a:ext cx="2021747" cy="359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선물하기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63888" y="1052736"/>
            <a:ext cx="5292588" cy="9361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선물하기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식권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교내 매점 상품 등을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         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쿠폰으로 선물하는 기능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3356992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선물하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6276" y="152636"/>
            <a:ext cx="582071" cy="641718"/>
          </a:xfrm>
          <a:prstGeom prst="rect">
            <a:avLst/>
          </a:prstGeom>
        </p:spPr>
      </p:pic>
      <p:sp>
        <p:nvSpPr>
          <p:cNvPr id="16" name="AutoShape 201"/>
          <p:cNvSpPr>
            <a:spLocks noChangeArrowheads="1"/>
          </p:cNvSpPr>
          <p:nvPr/>
        </p:nvSpPr>
        <p:spPr bwMode="auto">
          <a:xfrm>
            <a:off x="3311860" y="2060848"/>
            <a:ext cx="5832140" cy="4140460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1761587" cy="313171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58" y="2737982"/>
            <a:ext cx="1761587" cy="313171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2276872"/>
            <a:ext cx="1761587" cy="3131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5"/>
          <p:cNvSpPr>
            <a:spLocks noChangeArrowheads="1"/>
          </p:cNvSpPr>
          <p:nvPr/>
        </p:nvSpPr>
        <p:spPr bwMode="gray">
          <a:xfrm>
            <a:off x="1619250" y="2852738"/>
            <a:ext cx="5976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감 사 합 </a:t>
            </a:r>
            <a:r>
              <a:rPr kumimoji="1" lang="ko-KR" altLang="en-US" sz="48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니</a:t>
            </a: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다</a:t>
            </a:r>
            <a:r>
              <a:rPr kumimoji="1" lang="en-US" altLang="ko-KR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! </a:t>
            </a: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4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3" name="그림 2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556284" cy="2979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5"/>
          <p:cNvSpPr>
            <a:spLocks noChangeArrowheads="1"/>
          </p:cNvSpPr>
          <p:nvPr/>
        </p:nvSpPr>
        <p:spPr bwMode="gray">
          <a:xfrm>
            <a:off x="2951820" y="1448780"/>
            <a:ext cx="27003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1" lang="ko-KR" alt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목 차 </a:t>
            </a:r>
            <a:r>
              <a:rPr kumimoji="1" lang="en-US" altLang="ko-KR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</a:p>
        </p:txBody>
      </p:sp>
      <p:sp>
        <p:nvSpPr>
          <p:cNvPr id="47107" name="직사각형 36"/>
          <p:cNvSpPr>
            <a:spLocks noChangeArrowheads="1"/>
          </p:cNvSpPr>
          <p:nvPr/>
        </p:nvSpPr>
        <p:spPr bwMode="auto">
          <a:xfrm>
            <a:off x="3168315" y="2276339"/>
            <a:ext cx="4141055" cy="23083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란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?</a:t>
            </a:r>
            <a:endParaRPr lang="en-US" altLang="ko-KR" sz="2400" dirty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발급받기</a:t>
            </a:r>
            <a:endParaRPr lang="en-US" altLang="ko-KR" sz="2400" dirty="0" smtClean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err="1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모바일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발급받기</a:t>
            </a:r>
            <a:endParaRPr lang="en-US" altLang="ko-KR" sz="2400" dirty="0" smtClean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err="1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모바일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의 주요기능</a:t>
            </a:r>
            <a:endParaRPr lang="en-US" altLang="ko-KR" sz="2400" dirty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 flipH="1">
            <a:off x="2979124" y="2492363"/>
            <a:ext cx="45719" cy="2016224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ko-KR" altLang="en-US"/>
          </a:p>
        </p:txBody>
      </p:sp>
      <p:pic>
        <p:nvPicPr>
          <p:cNvPr id="6" name="그림 5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968044" y="4113076"/>
            <a:ext cx="3407148" cy="1692188"/>
            <a:chOff x="793835" y="1554684"/>
            <a:chExt cx="3515160" cy="1728192"/>
          </a:xfrm>
        </p:grpSpPr>
        <p:grpSp>
          <p:nvGrpSpPr>
            <p:cNvPr id="3" name="그룹 2"/>
            <p:cNvGrpSpPr/>
            <p:nvPr/>
          </p:nvGrpSpPr>
          <p:grpSpPr>
            <a:xfrm rot="767847">
              <a:off x="2508795" y="1554684"/>
              <a:ext cx="1800200" cy="1728192"/>
              <a:chOff x="5148064" y="1736812"/>
              <a:chExt cx="1800200" cy="1728192"/>
            </a:xfrm>
          </p:grpSpPr>
          <p:grpSp>
            <p:nvGrpSpPr>
              <p:cNvPr id="4" name="그룹 50"/>
              <p:cNvGrpSpPr/>
              <p:nvPr/>
            </p:nvGrpSpPr>
            <p:grpSpPr>
              <a:xfrm>
                <a:off x="5148064" y="1736812"/>
                <a:ext cx="1800200" cy="1728192"/>
                <a:chOff x="683568" y="1700808"/>
                <a:chExt cx="4291124" cy="4291124"/>
              </a:xfrm>
            </p:grpSpPr>
            <p:pic>
              <p:nvPicPr>
                <p:cNvPr id="6" name="그림 5" descr="6818354800_20130510103635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83568" y="1700808"/>
                  <a:ext cx="4291124" cy="4291124"/>
                </a:xfrm>
                <a:prstGeom prst="rect">
                  <a:avLst/>
                </a:prstGeom>
              </p:spPr>
            </p:pic>
            <p:grpSp>
              <p:nvGrpSpPr>
                <p:cNvPr id="7" name="그룹 40"/>
                <p:cNvGrpSpPr>
                  <a:grpSpLocks noChangeAspect="1"/>
                </p:cNvGrpSpPr>
                <p:nvPr/>
              </p:nvGrpSpPr>
              <p:grpSpPr>
                <a:xfrm>
                  <a:off x="1907704" y="2204864"/>
                  <a:ext cx="1800200" cy="3200352"/>
                  <a:chOff x="7009606" y="1304923"/>
                  <a:chExt cx="2227500" cy="3960000"/>
                </a:xfrm>
              </p:grpSpPr>
              <p:pic>
                <p:nvPicPr>
                  <p:cNvPr id="9" name="그림 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09606" y="1304923"/>
                    <a:ext cx="2227500" cy="3960000"/>
                  </a:xfrm>
                  <a:prstGeom prst="rect">
                    <a:avLst/>
                  </a:prstGeom>
                </p:spPr>
              </p:pic>
              <p:sp>
                <p:nvSpPr>
                  <p:cNvPr id="10" name="직사각형 9"/>
                  <p:cNvSpPr/>
                  <p:nvPr/>
                </p:nvSpPr>
                <p:spPr>
                  <a:xfrm>
                    <a:off x="7605804" y="4645370"/>
                    <a:ext cx="1092923" cy="1631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endParaRPr lang="en-US" altLang="ko-KR" sz="8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Y강M" pitchFamily="18" charset="-127"/>
                      <a:ea typeface="HY강M" pitchFamily="18" charset="-127"/>
                    </a:endParaRPr>
                  </a:p>
                </p:txBody>
              </p:sp>
            </p:grpSp>
            <p:pic>
              <p:nvPicPr>
                <p:cNvPr id="8" name="그림 7" descr="이상훈94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51720" y="3032956"/>
                  <a:ext cx="684076" cy="948114"/>
                </a:xfrm>
                <a:prstGeom prst="rect">
                  <a:avLst/>
                </a:prstGeom>
              </p:spPr>
            </p:pic>
          </p:grpSp>
          <p:sp>
            <p:nvSpPr>
              <p:cNvPr id="5" name="직사각형 4"/>
              <p:cNvSpPr/>
              <p:nvPr/>
            </p:nvSpPr>
            <p:spPr>
              <a:xfrm>
                <a:off x="6012160" y="2276872"/>
                <a:ext cx="396044" cy="324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ko-KR" altLang="en-US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홍 길 동</a:t>
                </a:r>
                <a:endParaRPr lang="en-US" altLang="ko-KR" sz="25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en-US" altLang="ko-KR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Hong, Gil-Dong</a:t>
                </a:r>
              </a:p>
              <a:p>
                <a:r>
                  <a:rPr lang="en-US" altLang="ko-KR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2014-012345</a:t>
                </a:r>
              </a:p>
              <a:p>
                <a:r>
                  <a:rPr lang="ko-KR" altLang="en-US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국어국문학과</a:t>
                </a:r>
                <a:endParaRPr lang="ko-KR" altLang="en-US" sz="2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 rot="20226868">
              <a:off x="793835" y="2010639"/>
              <a:ext cx="1707165" cy="1072441"/>
              <a:chOff x="6876256" y="2384884"/>
              <a:chExt cx="1404156" cy="828093"/>
            </a:xfrm>
          </p:grpSpPr>
          <p:grpSp>
            <p:nvGrpSpPr>
              <p:cNvPr id="12" name="그룹 70"/>
              <p:cNvGrpSpPr/>
              <p:nvPr/>
            </p:nvGrpSpPr>
            <p:grpSpPr>
              <a:xfrm>
                <a:off x="6876256" y="2384884"/>
                <a:ext cx="1404156" cy="828093"/>
                <a:chOff x="4247964" y="-15100"/>
                <a:chExt cx="4661123" cy="2906347"/>
              </a:xfrm>
            </p:grpSpPr>
            <p:pic>
              <p:nvPicPr>
                <p:cNvPr id="14" name="Picture 2" descr="C:\Users\김향미\Desktop\그림파일\학생증카드(서울대)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47964" y="-15100"/>
                  <a:ext cx="4661123" cy="29063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그림 14" descr="이상훈94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68344" y="140635"/>
                  <a:ext cx="1044116" cy="1392155"/>
                </a:xfrm>
                <a:prstGeom prst="rect">
                  <a:avLst/>
                </a:prstGeom>
              </p:spPr>
            </p:pic>
          </p:grpSp>
          <p:sp>
            <p:nvSpPr>
              <p:cNvPr id="13" name="직사각형 12"/>
              <p:cNvSpPr/>
              <p:nvPr/>
            </p:nvSpPr>
            <p:spPr>
              <a:xfrm>
                <a:off x="7518281" y="2454342"/>
                <a:ext cx="433218" cy="3265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ko-KR" altLang="en-US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홍 길 동</a:t>
                </a:r>
                <a:endParaRPr lang="en-US" altLang="ko-KR" sz="3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en-US" altLang="ko-KR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Hong, Gil-Dong</a:t>
                </a:r>
              </a:p>
              <a:p>
                <a:r>
                  <a:rPr lang="en-US" altLang="ko-KR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2014-012345</a:t>
                </a:r>
              </a:p>
              <a:p>
                <a:r>
                  <a:rPr lang="ko-KR" altLang="en-US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국어국문학과</a:t>
                </a:r>
                <a:endParaRPr lang="ko-KR" altLang="en-US" sz="3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2087563" y="2924175"/>
            <a:ext cx="5113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란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?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21" name="그림 20" descr="서울대로고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7"/>
          <p:cNvGrpSpPr/>
          <p:nvPr/>
        </p:nvGrpSpPr>
        <p:grpSpPr>
          <a:xfrm>
            <a:off x="4097920" y="2204865"/>
            <a:ext cx="1950244" cy="2016224"/>
            <a:chOff x="5148064" y="1736812"/>
            <a:chExt cx="1800200" cy="1728192"/>
          </a:xfrm>
        </p:grpSpPr>
        <p:grpSp>
          <p:nvGrpSpPr>
            <p:cNvPr id="54" name="그룹 61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56" name="그림 55" descr="6818354800_2013051010363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57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59" name="그림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60" name="직사각형 59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pic>
            <p:nvPicPr>
              <p:cNvPr id="58" name="그림 57" descr="이상훈9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51720" y="3032953"/>
                <a:ext cx="693653" cy="961387"/>
              </a:xfrm>
              <a:prstGeom prst="rect">
                <a:avLst/>
              </a:prstGeom>
            </p:spPr>
          </p:pic>
        </p:grpSp>
        <p:sp>
          <p:nvSpPr>
            <p:cNvPr id="55" name="직사각형 4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그룹 10"/>
          <p:cNvGrpSpPr/>
          <p:nvPr/>
        </p:nvGrpSpPr>
        <p:grpSpPr>
          <a:xfrm>
            <a:off x="3023828" y="3090038"/>
            <a:ext cx="1415848" cy="885172"/>
            <a:chOff x="6876256" y="2384884"/>
            <a:chExt cx="1404156" cy="828093"/>
          </a:xfrm>
        </p:grpSpPr>
        <p:grpSp>
          <p:nvGrpSpPr>
            <p:cNvPr id="50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52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53" name="그림 52" descr="이상훈94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51" name="직사각형 50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799692" y="728700"/>
            <a:ext cx="1944216" cy="2052227"/>
            <a:chOff x="845" y="1156"/>
            <a:chExt cx="725" cy="771"/>
          </a:xfrm>
        </p:grpSpPr>
        <p:grpSp>
          <p:nvGrpSpPr>
            <p:cNvPr id="41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8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대학구성원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신분확인 수단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436096" y="4185084"/>
            <a:ext cx="1944216" cy="2052227"/>
            <a:chOff x="845" y="1156"/>
            <a:chExt cx="725" cy="771"/>
          </a:xfrm>
        </p:grpSpPr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36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주요시설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출입관리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292080" y="728700"/>
            <a:ext cx="1944216" cy="2052227"/>
            <a:chOff x="845" y="1156"/>
            <a:chExt cx="725" cy="771"/>
          </a:xfrm>
        </p:grpSpPr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학내 전용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사이버 머니 결제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835696" y="4185084"/>
            <a:ext cx="1944216" cy="2052227"/>
            <a:chOff x="845" y="1156"/>
            <a:chExt cx="725" cy="771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다양한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err="1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모바일</a:t>
              </a: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서비스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pic>
        <p:nvPicPr>
          <p:cNvPr id="61" name="그림 60" descr="서울대로고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 rot="1543127">
            <a:off x="5775317" y="1934311"/>
            <a:ext cx="2052228" cy="1368152"/>
            <a:chOff x="6876256" y="2384884"/>
            <a:chExt cx="1404156" cy="828093"/>
          </a:xfrm>
        </p:grpSpPr>
        <p:grpSp>
          <p:nvGrpSpPr>
            <p:cNvPr id="12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14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15" name="그림 14" descr="이상훈94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13" name="직사각형 12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5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5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5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5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5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1871700" y="2924944"/>
            <a:ext cx="5113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발급받기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20" name="그림 19" descr="서울대로고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발급받기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3" name="그룹 52"/>
          <p:cNvGrpSpPr>
            <a:grpSpLocks/>
          </p:cNvGrpSpPr>
          <p:nvPr/>
        </p:nvGrpSpPr>
        <p:grpSpPr bwMode="auto">
          <a:xfrm>
            <a:off x="575556" y="2420888"/>
            <a:ext cx="3492388" cy="2160240"/>
            <a:chOff x="1115616" y="2132856"/>
            <a:chExt cx="2052228" cy="1944216"/>
          </a:xfrm>
        </p:grpSpPr>
        <p:sp>
          <p:nvSpPr>
            <p:cNvPr id="15" name="직사각형 14"/>
            <p:cNvSpPr/>
            <p:nvPr/>
          </p:nvSpPr>
          <p:spPr>
            <a:xfrm>
              <a:off x="1115616" y="2132856"/>
              <a:ext cx="2052228" cy="46819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 smtClean="0"/>
                <a:t>포털 </a:t>
              </a:r>
              <a:r>
                <a:rPr lang="en-US" altLang="ko-KR" sz="1200" dirty="0" smtClean="0"/>
                <a:t>‘</a:t>
              </a:r>
              <a:r>
                <a:rPr lang="ko-KR" altLang="en-US" sz="1200" dirty="0" err="1" smtClean="0"/>
                <a:t>마이스누</a:t>
              </a:r>
              <a:r>
                <a:rPr lang="en-US" altLang="ko-KR" sz="1200" dirty="0" smtClean="0"/>
                <a:t>’</a:t>
              </a:r>
              <a:r>
                <a:rPr lang="ko-KR" altLang="en-US" sz="1200" dirty="0" smtClean="0"/>
                <a:t>에서</a:t>
              </a:r>
              <a:r>
                <a:rPr lang="en-US" altLang="ko-KR" sz="1200" dirty="0" smtClean="0"/>
                <a:t> S-CARD </a:t>
              </a:r>
              <a:r>
                <a:rPr lang="ko-KR" altLang="en-US" sz="1200" dirty="0" smtClean="0"/>
                <a:t>신청</a:t>
              </a:r>
              <a:endParaRPr lang="ko-KR" altLang="en-US" sz="12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115616" y="2745483"/>
              <a:ext cx="2052228" cy="1331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-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포털 </a:t>
              </a:r>
              <a:r>
                <a:rPr kumimoji="1" lang="ko-KR" altLang="en-US" sz="1100" kern="0" dirty="0" err="1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마이스누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(http://my.snu.ac.kr)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접속</a:t>
              </a:r>
              <a:endParaRPr lang="en-US" altLang="ko-KR" sz="1100" dirty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상단메뉴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‘</a:t>
              </a:r>
              <a:r>
                <a:rPr lang="ko-KR" altLang="en-US" sz="1100" dirty="0" err="1" smtClean="0">
                  <a:solidFill>
                    <a:srgbClr val="5A3806"/>
                  </a:solidFill>
                  <a:latin typeface="+mj-ea"/>
                  <a:ea typeface="+mj-ea"/>
                </a:rPr>
                <a:t>스누인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지원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’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에서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S-CARD 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클릭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농협카드 홈페이지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(http://card.nonghyup.com)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 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로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연결 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Rectangle 77"/>
          <p:cNvSpPr txBox="1">
            <a:spLocks noChangeArrowheads="1"/>
          </p:cNvSpPr>
          <p:nvPr/>
        </p:nvSpPr>
        <p:spPr bwMode="gray">
          <a:xfrm>
            <a:off x="287524" y="1016732"/>
            <a:ext cx="8244916" cy="8640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</a:t>
            </a:r>
            <a:r>
              <a:rPr kumimoji="1" lang="ko-KR" altLang="en-US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신청기간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2016. 1. 18.(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월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~ 3. 11.(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금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20:00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  ※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 신청기간 이후에는 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3. 21.(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월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이후 교내 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NH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농협은행에 직접 방문하여 신청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400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77"/>
          <p:cNvSpPr txBox="1">
            <a:spLocks noChangeArrowheads="1"/>
          </p:cNvSpPr>
          <p:nvPr/>
        </p:nvSpPr>
        <p:spPr bwMode="gray">
          <a:xfrm>
            <a:off x="287524" y="1880828"/>
            <a:ext cx="6588732" cy="4680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</a:t>
            </a:r>
            <a:r>
              <a:rPr kumimoji="1" lang="ko-KR" altLang="en-US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신청 방법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" name="그룹 52"/>
          <p:cNvGrpSpPr>
            <a:grpSpLocks/>
          </p:cNvGrpSpPr>
          <p:nvPr/>
        </p:nvGrpSpPr>
        <p:grpSpPr bwMode="auto">
          <a:xfrm>
            <a:off x="4788024" y="2420888"/>
            <a:ext cx="3492388" cy="2160240"/>
            <a:chOff x="1115616" y="2132856"/>
            <a:chExt cx="2052228" cy="1944216"/>
          </a:xfrm>
        </p:grpSpPr>
        <p:sp>
          <p:nvSpPr>
            <p:cNvPr id="31" name="직사각형 30"/>
            <p:cNvSpPr/>
            <p:nvPr/>
          </p:nvSpPr>
          <p:spPr>
            <a:xfrm>
              <a:off x="1115616" y="2132856"/>
              <a:ext cx="2052228" cy="46819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 smtClean="0"/>
                <a:t>농협카드 </a:t>
              </a:r>
              <a:r>
                <a:rPr lang="ko-KR" altLang="en-US" sz="1200" smtClean="0"/>
                <a:t>홈페이지에 정보 입력하여 신청 완료</a:t>
              </a:r>
              <a:endParaRPr lang="ko-KR" altLang="en-US" sz="12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115616" y="2745483"/>
              <a:ext cx="2052228" cy="1331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-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상단메뉴 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‘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카드신청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’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클릭</a:t>
              </a:r>
              <a:endParaRPr lang="en-US" altLang="ko-KR" sz="1100" dirty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학생증카드 신청에서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‘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서울대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’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선택 후 정보입력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약관동의 및 고객정보 등록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신청서 조회하여 신청 완료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오른쪽 화살표 32"/>
          <p:cNvSpPr/>
          <p:nvPr/>
        </p:nvSpPr>
        <p:spPr>
          <a:xfrm>
            <a:off x="4283968" y="3356992"/>
            <a:ext cx="288032" cy="216024"/>
          </a:xfrm>
          <a:prstGeom prst="right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395536" y="4833156"/>
            <a:ext cx="8352928" cy="864096"/>
            <a:chOff x="395536" y="4689140"/>
            <a:chExt cx="8352928" cy="864096"/>
          </a:xfrm>
        </p:grpSpPr>
        <p:sp>
          <p:nvSpPr>
            <p:cNvPr id="34" name="Rectangle 77"/>
            <p:cNvSpPr txBox="1">
              <a:spLocks noChangeArrowheads="1"/>
            </p:cNvSpPr>
            <p:nvPr/>
          </p:nvSpPr>
          <p:spPr bwMode="gray">
            <a:xfrm>
              <a:off x="395536" y="4689140"/>
              <a:ext cx="8352928" cy="864096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/>
            <a:lstStyle/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ko-KR" altLang="en-US" sz="1600" kern="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｜ 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S-CARD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수령 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: 2016. 3. </a:t>
              </a:r>
              <a:r>
                <a:rPr kumimoji="1" lang="en-US" altLang="ko-KR" sz="1600" kern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3.(</a:t>
              </a:r>
              <a:r>
                <a:rPr kumimoji="1" lang="ko-KR" altLang="en-US" sz="1600" kern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목</a:t>
              </a:r>
              <a:r>
                <a:rPr kumimoji="1" lang="en-US" altLang="ko-KR" sz="1600" kern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부터 신청일 순 배부</a:t>
              </a:r>
              <a:endPara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         S-CARD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수령 문자 받은 후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반드시 본인이 신분증 지참하여 교내 농협 지점 방문</a:t>
              </a:r>
              <a:endPara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kumimoji="1" lang="ko-KR" altLang="en-US" sz="1600" kern="0" dirty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오른쪽 화살표 34"/>
            <p:cNvSpPr/>
            <p:nvPr/>
          </p:nvSpPr>
          <p:spPr>
            <a:xfrm>
              <a:off x="827584" y="5265204"/>
              <a:ext cx="252028" cy="144016"/>
            </a:xfrm>
            <a:prstGeom prst="rightArrow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Rectangle 77"/>
          <p:cNvSpPr txBox="1">
            <a:spLocks noChangeArrowheads="1"/>
          </p:cNvSpPr>
          <p:nvPr/>
        </p:nvSpPr>
        <p:spPr bwMode="gray">
          <a:xfrm>
            <a:off x="503548" y="5733256"/>
            <a:ext cx="8280920" cy="6480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※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자세한 내용은 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SNUPEDIA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참조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400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 rot="767847">
            <a:off x="6230161" y="1446042"/>
            <a:ext cx="2659834" cy="2591734"/>
            <a:chOff x="5148064" y="1736812"/>
            <a:chExt cx="1800200" cy="1728192"/>
          </a:xfrm>
        </p:grpSpPr>
        <p:grpSp>
          <p:nvGrpSpPr>
            <p:cNvPr id="3" name="그룹 50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6" name="그림 5" descr="6818354800_2013051010363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4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10" name="직사각형 9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endParaRPr>
                </a:p>
              </p:txBody>
            </p:sp>
          </p:grpSp>
          <p:pic>
            <p:nvPicPr>
              <p:cNvPr id="8" name="그림 7" descr="이상훈9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51720" y="3032956"/>
                <a:ext cx="684076" cy="948114"/>
              </a:xfrm>
              <a:prstGeom prst="rect">
                <a:avLst/>
              </a:prstGeom>
            </p:spPr>
          </p:pic>
        </p:grpSp>
        <p:sp>
          <p:nvSpPr>
            <p:cNvPr id="5" name="직사각형 4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4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4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4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4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4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1943708" y="2528900"/>
            <a:ext cx="52565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5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</a:p>
          <a:p>
            <a:pPr algn="ctr">
              <a:defRPr/>
            </a:pP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발급받기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17" name="그림 16" descr="사본 -아이콘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9465">
            <a:off x="6286993" y="1795620"/>
            <a:ext cx="571154" cy="571154"/>
          </a:xfrm>
          <a:prstGeom prst="rect">
            <a:avLst/>
          </a:prstGeom>
        </p:spPr>
      </p:pic>
      <p:pic>
        <p:nvPicPr>
          <p:cNvPr id="19" name="그림 18" descr="서울대로고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280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앱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설치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15" name="AutoShape 201"/>
          <p:cNvSpPr>
            <a:spLocks noChangeArrowheads="1"/>
          </p:cNvSpPr>
          <p:nvPr/>
        </p:nvSpPr>
        <p:spPr bwMode="auto">
          <a:xfrm>
            <a:off x="0" y="1592796"/>
            <a:ext cx="9144000" cy="3744416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03"/>
          <p:cNvSpPr txBox="1">
            <a:spLocks noChangeArrowheads="1"/>
          </p:cNvSpPr>
          <p:nvPr/>
        </p:nvSpPr>
        <p:spPr bwMode="auto">
          <a:xfrm>
            <a:off x="1457587" y="5352524"/>
            <a:ext cx="175544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플레이 스토어</a:t>
            </a: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sp>
        <p:nvSpPr>
          <p:cNvPr id="19" name="Text Box 203"/>
          <p:cNvSpPr txBox="1">
            <a:spLocks noChangeArrowheads="1"/>
          </p:cNvSpPr>
          <p:nvPr/>
        </p:nvSpPr>
        <p:spPr bwMode="auto">
          <a:xfrm>
            <a:off x="5832140" y="5373216"/>
            <a:ext cx="175544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앱</a:t>
            </a:r>
            <a:r>
              <a:rPr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스토어</a:t>
            </a: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1822500" cy="324000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3322431" y="2609706"/>
            <a:ext cx="787018" cy="19083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" y="1916972"/>
            <a:ext cx="1822501" cy="324000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524305" y="2042310"/>
            <a:ext cx="616946" cy="21888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61752" y="2540005"/>
            <a:ext cx="1809082" cy="48546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87" y="1896140"/>
            <a:ext cx="2160000" cy="324000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0" y="1916832"/>
            <a:ext cx="2160000" cy="324000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8489875" y="2576631"/>
            <a:ext cx="508496" cy="21888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552103" y="2314441"/>
            <a:ext cx="2182997" cy="52438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9" name="Rectangle 77"/>
          <p:cNvSpPr txBox="1">
            <a:spLocks noChangeArrowheads="1"/>
          </p:cNvSpPr>
          <p:nvPr/>
        </p:nvSpPr>
        <p:spPr bwMode="gray">
          <a:xfrm>
            <a:off x="287524" y="1088740"/>
            <a:ext cx="7740860" cy="4678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｜</a:t>
            </a: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플레이 스토어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안드로이드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폰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)/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앱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스토어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아이폰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kumimoji="1" lang="en-US" altLang="ko-KR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‘S-CARD’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검색하여 설치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15" name="AutoShape 201"/>
          <p:cNvSpPr>
            <a:spLocks noChangeArrowheads="1"/>
          </p:cNvSpPr>
          <p:nvPr/>
        </p:nvSpPr>
        <p:spPr bwMode="auto">
          <a:xfrm>
            <a:off x="0" y="1448780"/>
            <a:ext cx="9144000" cy="4356484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77"/>
          <p:cNvSpPr txBox="1">
            <a:spLocks noChangeArrowheads="1"/>
          </p:cNvSpPr>
          <p:nvPr/>
        </p:nvSpPr>
        <p:spPr bwMode="gray">
          <a:xfrm>
            <a:off x="143508" y="944724"/>
            <a:ext cx="7740860" cy="4678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｜</a:t>
            </a: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마이스누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mySNU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ID, PW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로 로그인하여 </a:t>
            </a:r>
            <a:r>
              <a:rPr kumimoji="1" lang="ko-KR" altLang="en-US" sz="1600" kern="0" dirty="0" err="1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kern="0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S-CARD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발급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 Box 203"/>
          <p:cNvSpPr txBox="1">
            <a:spLocks noChangeArrowheads="1"/>
          </p:cNvSpPr>
          <p:nvPr/>
        </p:nvSpPr>
        <p:spPr bwMode="auto">
          <a:xfrm>
            <a:off x="0" y="5841268"/>
            <a:ext cx="212395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마이스누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ID, PW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입력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7" name="Text Box 203"/>
          <p:cNvSpPr txBox="1">
            <a:spLocks noChangeArrowheads="1"/>
          </p:cNvSpPr>
          <p:nvPr/>
        </p:nvSpPr>
        <p:spPr bwMode="auto">
          <a:xfrm>
            <a:off x="2795930" y="5836548"/>
            <a:ext cx="125912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버튼 설명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7" name="Text Box 203"/>
          <p:cNvSpPr txBox="1">
            <a:spLocks noChangeArrowheads="1"/>
          </p:cNvSpPr>
          <p:nvPr/>
        </p:nvSpPr>
        <p:spPr bwMode="auto">
          <a:xfrm>
            <a:off x="4824028" y="5877272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(+)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버튼 클릭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8" name="Text Box 203"/>
          <p:cNvSpPr txBox="1">
            <a:spLocks noChangeArrowheads="1"/>
          </p:cNvSpPr>
          <p:nvPr/>
        </p:nvSpPr>
        <p:spPr bwMode="auto">
          <a:xfrm>
            <a:off x="7056276" y="5841268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발급 완료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" name="그룹 62"/>
          <p:cNvGrpSpPr/>
          <p:nvPr/>
        </p:nvGrpSpPr>
        <p:grpSpPr>
          <a:xfrm>
            <a:off x="70818" y="1664804"/>
            <a:ext cx="8895240" cy="3852429"/>
            <a:chOff x="70818" y="1520788"/>
            <a:chExt cx="8895240" cy="3852429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8" y="1556791"/>
              <a:ext cx="2126487" cy="3780421"/>
            </a:xfrm>
            <a:prstGeom prst="rect">
              <a:avLst/>
            </a:prstGeom>
          </p:spPr>
        </p:pic>
        <p:sp>
          <p:nvSpPr>
            <p:cNvPr id="46" name="직사각형 45"/>
            <p:cNvSpPr/>
            <p:nvPr/>
          </p:nvSpPr>
          <p:spPr>
            <a:xfrm>
              <a:off x="266804" y="3161418"/>
              <a:ext cx="1328105" cy="430086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itchFamily="18" charset="-127"/>
                <a:ea typeface="HY강M" pitchFamily="18" charset="-127"/>
              </a:endParaRPr>
            </a:p>
          </p:txBody>
        </p:sp>
        <p:grpSp>
          <p:nvGrpSpPr>
            <p:cNvPr id="3" name="그룹 47"/>
            <p:cNvGrpSpPr/>
            <p:nvPr/>
          </p:nvGrpSpPr>
          <p:grpSpPr>
            <a:xfrm>
              <a:off x="6912260" y="1520788"/>
              <a:ext cx="2053798" cy="3852429"/>
              <a:chOff x="7009606" y="1304923"/>
              <a:chExt cx="2227500" cy="3960000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9606" y="1304923"/>
                <a:ext cx="2227500" cy="3960000"/>
              </a:xfrm>
              <a:prstGeom prst="rect">
                <a:avLst/>
              </a:prstGeom>
            </p:spPr>
          </p:pic>
          <p:sp>
            <p:nvSpPr>
              <p:cNvPr id="50" name="직사각형 49"/>
              <p:cNvSpPr/>
              <p:nvPr/>
            </p:nvSpPr>
            <p:spPr>
              <a:xfrm>
                <a:off x="8079633" y="2432050"/>
                <a:ext cx="746867" cy="132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ko-KR" altLang="en-US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홍 길 동</a:t>
                </a:r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8079633" y="2626231"/>
                <a:ext cx="746867" cy="1269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Hong Gil Dong</a:t>
                </a: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8079632" y="2807392"/>
                <a:ext cx="746867" cy="1198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2013 - 12345</a:t>
                </a:r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7605804" y="4645370"/>
                <a:ext cx="1092923" cy="163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556793"/>
              <a:ext cx="2131107" cy="3788634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260" y="1538463"/>
              <a:ext cx="2136797" cy="3798750"/>
            </a:xfrm>
            <a:prstGeom prst="rect">
              <a:avLst/>
            </a:prstGeom>
          </p:spPr>
        </p:pic>
        <p:sp>
          <p:nvSpPr>
            <p:cNvPr id="59" name="직사각형 58"/>
            <p:cNvSpPr/>
            <p:nvPr/>
          </p:nvSpPr>
          <p:spPr>
            <a:xfrm>
              <a:off x="5377149" y="3016960"/>
              <a:ext cx="801269" cy="82819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itchFamily="18" charset="-127"/>
                <a:ea typeface="HY강M" pitchFamily="18" charset="-127"/>
              </a:endParaRPr>
            </a:p>
          </p:txBody>
        </p:sp>
        <p:pic>
          <p:nvPicPr>
            <p:cNvPr id="60" name="그림 59" descr="이상훈9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2280" y="2564903"/>
              <a:ext cx="756084" cy="1005997"/>
            </a:xfrm>
            <a:prstGeom prst="rect">
              <a:avLst/>
            </a:prstGeom>
          </p:spPr>
        </p:pic>
        <p:sp>
          <p:nvSpPr>
            <p:cNvPr id="61" name="직사각형 60"/>
            <p:cNvSpPr/>
            <p:nvPr/>
          </p:nvSpPr>
          <p:spPr>
            <a:xfrm>
              <a:off x="7884368" y="2636912"/>
              <a:ext cx="864096" cy="828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8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8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8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8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8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788024" y="2492896"/>
              <a:ext cx="396044" cy="216024"/>
            </a:xfrm>
            <a:prstGeom prst="rect">
              <a:avLst/>
            </a:pr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ko-KR" altLang="en-US" sz="750" b="0" dirty="0" smtClean="0">
                  <a:solidFill>
                    <a:schemeClr val="tx1"/>
                  </a:solidFill>
                </a:rPr>
                <a:t>홍길동</a:t>
              </a:r>
              <a:endParaRPr lang="en-US" altLang="ko-KR" sz="750" b="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inbin">
  <a:themeElements>
    <a:clrScheme name="2_sinbin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B2B2B2"/>
      </a:accent1>
      <a:accent2>
        <a:srgbClr val="3399FF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8AE7"/>
      </a:accent6>
      <a:hlink>
        <a:srgbClr val="B2B2B2"/>
      </a:hlink>
      <a:folHlink>
        <a:srgbClr val="99CC00"/>
      </a:folHlink>
    </a:clrScheme>
    <a:fontScheme name="2_sinbi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2_sinb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00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AB900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A00E7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D8AE7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10760</TotalTime>
  <Words>486</Words>
  <Application>Microsoft Office PowerPoint</Application>
  <PresentationFormat>화면 슬라이드 쇼(4:3)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16</vt:i4>
      </vt:variant>
    </vt:vector>
  </HeadingPairs>
  <TitlesOfParts>
    <vt:vector size="31" baseType="lpstr">
      <vt:lpstr>Arial Unicode MS</vt:lpstr>
      <vt:lpstr>HY강M</vt:lpstr>
      <vt:lpstr>HY견고딕</vt:lpstr>
      <vt:lpstr>굴림</vt:lpstr>
      <vt:lpstr>맑은 고딕</vt:lpstr>
      <vt:lpstr>-윤고딕220</vt:lpstr>
      <vt:lpstr>좋은_로마의휴일</vt:lpstr>
      <vt:lpstr>한컴 솔잎 M</vt:lpstr>
      <vt:lpstr>Arial</vt:lpstr>
      <vt:lpstr>Verdana</vt:lpstr>
      <vt:lpstr>디자인 사용자 지정</vt:lpstr>
      <vt:lpstr>2_sinbin</vt:lpstr>
      <vt:lpstr>1_디자인 사용자 지정</vt:lpstr>
      <vt:lpstr>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040TGp_time_mono</dc:title>
  <dc:creator>ThemeGallery</dc:creator>
  <cp:lastModifiedBy>Yoo Ji-ae</cp:lastModifiedBy>
  <cp:revision>895</cp:revision>
  <dcterms:created xsi:type="dcterms:W3CDTF">2003-08-21T08:11:19Z</dcterms:created>
  <dcterms:modified xsi:type="dcterms:W3CDTF">2016-01-14T06:27:53Z</dcterms:modified>
</cp:coreProperties>
</file>