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64" r:id="rId4"/>
    <p:sldId id="299" r:id="rId5"/>
    <p:sldId id="266" r:id="rId6"/>
    <p:sldId id="267" r:id="rId7"/>
  </p:sldIdLst>
  <p:sldSz cx="9144000" cy="6858000" type="screen4x3"/>
  <p:notesSz cx="6858000" cy="9144000"/>
  <p:embeddedFontLst>
    <p:embeddedFont>
      <p:font typeface="12롯데마트행복Bold" panose="02020603020101020101" pitchFamily="18" charset="-127"/>
      <p:regular r:id="rId9"/>
    </p:embeddedFont>
    <p:embeddedFont>
      <p:font typeface="맑은 고딕" panose="020B0503020000020004" pitchFamily="50" charset="-127"/>
      <p:regular r:id="rId10"/>
      <p:bold r:id="rId11"/>
    </p:embeddedFont>
    <p:embeddedFont>
      <p:font typeface="나눔바른고딕" panose="020B0603020101020101" pitchFamily="50" charset="-127"/>
      <p:regular r:id="rId12"/>
      <p:bold r:id="rId13"/>
    </p:embeddedFont>
    <p:embeddedFont>
      <p:font typeface="다음_SemiBold" panose="02000700060000000000" pitchFamily="2" charset="-127"/>
      <p:regular r:id="rId1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029C4B"/>
    <a:srgbClr val="FFFFFB"/>
    <a:srgbClr val="0E382D"/>
    <a:srgbClr val="36565B"/>
    <a:srgbClr val="3C3F52"/>
    <a:srgbClr val="996633"/>
    <a:srgbClr val="FFFF99"/>
    <a:srgbClr val="004D82"/>
    <a:srgbClr val="1E2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7" autoAdjust="0"/>
    <p:restoredTop sz="94989" autoAdjust="0"/>
  </p:normalViewPr>
  <p:slideViewPr>
    <p:cSldViewPr showGuides="1">
      <p:cViewPr>
        <p:scale>
          <a:sx n="105" d="100"/>
          <a:sy n="105" d="100"/>
        </p:scale>
        <p:origin x="-954" y="-228"/>
      </p:cViewPr>
      <p:guideLst>
        <p:guide orient="horz" pos="3249"/>
        <p:guide pos="7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8BAAD-BB4E-440D-B1C7-105BADFB43F9}" type="datetimeFigureOut">
              <a:rPr lang="ko-KR" altLang="en-US" smtClean="0"/>
              <a:t>2015-03-27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E31D7-4589-49CA-95EB-1942A7799C1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053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31D7-4589-49CA-95EB-1942A7799C1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632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1897-49ED-42BF-ACDB-4B9F68ED4476}" type="datetimeFigureOut">
              <a:rPr lang="ko-KR" altLang="en-US" smtClean="0"/>
              <a:t>2015-03-27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69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1897-49ED-42BF-ACDB-4B9F68ED4476}" type="datetimeFigureOut">
              <a:rPr lang="ko-KR" altLang="en-US" smtClean="0"/>
              <a:t>2015-03-27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3BF7CFB9-66C2-48BF-80DE-D051E107A1F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375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1897-49ED-42BF-ACDB-4B9F68ED4476}" type="datetimeFigureOut">
              <a:rPr lang="ko-KR" altLang="en-US" smtClean="0"/>
              <a:t>2015-03-27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3BF7CFB9-66C2-48BF-80DE-D051E107A1F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446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1897-49ED-42BF-ACDB-4B9F68ED4476}" type="datetimeFigureOut">
              <a:rPr lang="ko-KR" altLang="en-US" smtClean="0"/>
              <a:t>2015-03-27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grpSp>
        <p:nvGrpSpPr>
          <p:cNvPr id="7" name="그룹 6"/>
          <p:cNvGrpSpPr/>
          <p:nvPr userDrawn="1"/>
        </p:nvGrpSpPr>
        <p:grpSpPr>
          <a:xfrm>
            <a:off x="0" y="349103"/>
            <a:ext cx="9144000" cy="802800"/>
            <a:chOff x="37829" y="2160583"/>
            <a:chExt cx="32431655" cy="4474347"/>
          </a:xfrm>
        </p:grpSpPr>
        <p:grpSp>
          <p:nvGrpSpPr>
            <p:cNvPr id="11" name="그룹 10"/>
            <p:cNvGrpSpPr/>
            <p:nvPr/>
          </p:nvGrpSpPr>
          <p:grpSpPr>
            <a:xfrm>
              <a:off x="37829" y="2160583"/>
              <a:ext cx="32431655" cy="4474347"/>
              <a:chOff x="15691" y="10369495"/>
              <a:chExt cx="32431655" cy="4474347"/>
            </a:xfrm>
          </p:grpSpPr>
          <p:sp>
            <p:nvSpPr>
              <p:cNvPr id="12" name="직사각형 11"/>
              <p:cNvSpPr/>
              <p:nvPr/>
            </p:nvSpPr>
            <p:spPr>
              <a:xfrm>
                <a:off x="15691" y="10369495"/>
                <a:ext cx="32431655" cy="4474347"/>
              </a:xfrm>
              <a:prstGeom prst="rect">
                <a:avLst/>
              </a:prstGeom>
              <a:gradFill flip="none" rotWithShape="1">
                <a:gsLst>
                  <a:gs pos="44000">
                    <a:srgbClr val="00B050"/>
                  </a:gs>
                  <a:gs pos="0">
                    <a:srgbClr val="00B050"/>
                  </a:gs>
                  <a:gs pos="100000">
                    <a:srgbClr val="0E382D"/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427833" y="10675805"/>
                <a:ext cx="31611510" cy="384159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9" name="직사각형 8"/>
            <p:cNvSpPr/>
            <p:nvPr/>
          </p:nvSpPr>
          <p:spPr>
            <a:xfrm>
              <a:off x="1422605" y="3046061"/>
              <a:ext cx="23906429" cy="29161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ko-KR" altLang="en-US" sz="28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다음_SemiBold" pitchFamily="2" charset="-127"/>
                <a:ea typeface="다음_SemiBold" pitchFamily="2" charset="-127"/>
              </a:endParaRPr>
            </a:p>
          </p:txBody>
        </p:sp>
      </p:grpSp>
      <p:sp>
        <p:nvSpPr>
          <p:cNvPr id="15" name="슬라이드 번호 개체 틀 3"/>
          <p:cNvSpPr txBox="1">
            <a:spLocks/>
          </p:cNvSpPr>
          <p:nvPr userDrawn="1"/>
        </p:nvSpPr>
        <p:spPr>
          <a:xfrm>
            <a:off x="7014699" y="64700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ko-KR"/>
            </a:defPPr>
            <a:lvl1pPr marL="0" algn="r" defTabSz="914400" rtl="0" eaLnBrk="1" latinLnBrk="1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다음_SemiBold" pitchFamily="2" charset="-127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B90E2-0D1D-48E1-A6ED-D075CCC3532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다음_SemiBold" pitchFamily="2" charset="-127"/>
                <a:ea typeface="맑은 고딕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다음_SemiBold" pitchFamily="2" charset="-127"/>
              <a:ea typeface="맑은 고딕"/>
            </a:endParaRPr>
          </a:p>
        </p:txBody>
      </p:sp>
      <p:pic>
        <p:nvPicPr>
          <p:cNvPr id="16" name="그림 15" descr="로고1.bmp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6764" y="6541"/>
            <a:ext cx="918994" cy="30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0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1897-49ED-42BF-ACDB-4B9F68ED4476}" type="datetimeFigureOut">
              <a:rPr lang="ko-KR" altLang="en-US" smtClean="0"/>
              <a:t>2015-03-27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3BF7CFB9-66C2-48BF-80DE-D051E107A1F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387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1897-49ED-42BF-ACDB-4B9F68ED4476}" type="datetimeFigureOut">
              <a:rPr lang="ko-KR" altLang="en-US" smtClean="0"/>
              <a:t>2015-03-27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3BF7CFB9-66C2-48BF-80DE-D051E107A1F0}" type="slidenum">
              <a:rPr lang="ko-KR" altLang="en-US" smtClean="0"/>
              <a:t>‹#›</a:t>
            </a:fld>
            <a:endParaRPr lang="ko-KR" altLang="en-US" dirty="0"/>
          </a:p>
        </p:txBody>
      </p:sp>
      <p:pic>
        <p:nvPicPr>
          <p:cNvPr id="8" name="Picture 2" descr="C:\Users\Administrator\Pictures\yoo_dogear.pn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90684" y="6021287"/>
            <a:ext cx="853315" cy="85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62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1897-49ED-42BF-ACDB-4B9F68ED4476}" type="datetimeFigureOut">
              <a:rPr lang="ko-KR" altLang="en-US" smtClean="0"/>
              <a:t>2015-03-27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3BF7CFB9-66C2-48BF-80DE-D051E107A1F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515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1897-49ED-42BF-ACDB-4B9F68ED4476}" type="datetimeFigureOut">
              <a:rPr lang="ko-KR" altLang="en-US" smtClean="0"/>
              <a:t>2015-03-27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3BF7CFB9-66C2-48BF-80DE-D051E107A1F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856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1897-49ED-42BF-ACDB-4B9F68ED4476}" type="datetimeFigureOut">
              <a:rPr lang="ko-KR" altLang="en-US" smtClean="0"/>
              <a:t>2015-03-27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3BF7CFB9-66C2-48BF-80DE-D051E107A1F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334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1897-49ED-42BF-ACDB-4B9F68ED4476}" type="datetimeFigureOut">
              <a:rPr lang="ko-KR" altLang="en-US" smtClean="0"/>
              <a:t>2015-03-27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3BF7CFB9-66C2-48BF-80DE-D051E107A1F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025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1897-49ED-42BF-ACDB-4B9F68ED4476}" type="datetimeFigureOut">
              <a:rPr lang="ko-KR" altLang="en-US" smtClean="0"/>
              <a:t>2015-03-27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3BF7CFB9-66C2-48BF-80DE-D051E107A1F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952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flipH="1" flipV="1">
            <a:off x="844" y="-16373"/>
            <a:ext cx="9143156" cy="6874372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0000">
                <a:srgbClr val="FCFDF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각 삼각형 7"/>
          <p:cNvSpPr/>
          <p:nvPr userDrawn="1"/>
        </p:nvSpPr>
        <p:spPr>
          <a:xfrm>
            <a:off x="844" y="-27384"/>
            <a:ext cx="9143156" cy="68853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0000">
                <a:srgbClr val="FCFDF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01897-49ED-42BF-ACDB-4B9F68ED4476}" type="datetimeFigureOut">
              <a:rPr lang="ko-KR" altLang="en-US" smtClean="0"/>
              <a:t>2015-03-27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105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351940" y="451892"/>
            <a:ext cx="6740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FFFFCC"/>
                </a:solidFill>
                <a:effectLst>
                  <a:outerShdw blurRad="63500" sx="102000" sy="102000" algn="ctr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  <a:latin typeface="다음_SemiBold" pitchFamily="2" charset="-127"/>
                <a:ea typeface="다음_SemiBold" pitchFamily="2" charset="-127"/>
              </a:rPr>
              <a:t>보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  <a:latin typeface="다음_SemiBold" pitchFamily="2" charset="-127"/>
                <a:ea typeface="다음_SemiBold" pitchFamily="2" charset="-127"/>
              </a:rPr>
              <a:t>건진료소 서비스 안내</a:t>
            </a:r>
            <a:endParaRPr lang="ko-KR" altLang="en-US" sz="2800" dirty="0">
              <a:solidFill>
                <a:schemeClr val="bg1"/>
              </a:solidFill>
              <a:effectLst>
                <a:outerShdw blurRad="63500" sx="102000" sy="102000" algn="ctr" rotWithShape="0">
                  <a:prstClr val="black"/>
                </a:outerShdw>
                <a:reflection blurRad="6350" stA="55000" endA="300" endPos="45500" dir="5400000" sy="-100000" algn="bl" rotWithShape="0"/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0" y="143791"/>
            <a:ext cx="890588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8" name="그룹 107"/>
          <p:cNvGrpSpPr/>
          <p:nvPr/>
        </p:nvGrpSpPr>
        <p:grpSpPr>
          <a:xfrm>
            <a:off x="3520723" y="2864860"/>
            <a:ext cx="1905000" cy="1905000"/>
            <a:chOff x="3520723" y="2864860"/>
            <a:chExt cx="1905000" cy="1905000"/>
          </a:xfrm>
        </p:grpSpPr>
        <p:sp>
          <p:nvSpPr>
            <p:cNvPr id="46" name="Freeform 91"/>
            <p:cNvSpPr>
              <a:spLocks noEditPoints="1"/>
            </p:cNvSpPr>
            <p:nvPr/>
          </p:nvSpPr>
          <p:spPr bwMode="auto">
            <a:xfrm>
              <a:off x="3687411" y="3663373"/>
              <a:ext cx="765175" cy="338138"/>
            </a:xfrm>
            <a:custGeom>
              <a:avLst/>
              <a:gdLst>
                <a:gd name="T0" fmla="*/ 213 w 236"/>
                <a:gd name="T1" fmla="*/ 48 h 104"/>
                <a:gd name="T2" fmla="*/ 217 w 236"/>
                <a:gd name="T3" fmla="*/ 54 h 104"/>
                <a:gd name="T4" fmla="*/ 236 w 236"/>
                <a:gd name="T5" fmla="*/ 50 h 104"/>
                <a:gd name="T6" fmla="*/ 236 w 236"/>
                <a:gd name="T7" fmla="*/ 50 h 104"/>
                <a:gd name="T8" fmla="*/ 236 w 236"/>
                <a:gd name="T9" fmla="*/ 50 h 104"/>
                <a:gd name="T10" fmla="*/ 213 w 236"/>
                <a:gd name="T11" fmla="*/ 48 h 104"/>
                <a:gd name="T12" fmla="*/ 164 w 236"/>
                <a:gd name="T13" fmla="*/ 35 h 104"/>
                <a:gd name="T14" fmla="*/ 183 w 236"/>
                <a:gd name="T15" fmla="*/ 54 h 104"/>
                <a:gd name="T16" fmla="*/ 190 w 236"/>
                <a:gd name="T17" fmla="*/ 61 h 104"/>
                <a:gd name="T18" fmla="*/ 200 w 236"/>
                <a:gd name="T19" fmla="*/ 58 h 104"/>
                <a:gd name="T20" fmla="*/ 194 w 236"/>
                <a:gd name="T21" fmla="*/ 45 h 104"/>
                <a:gd name="T22" fmla="*/ 164 w 236"/>
                <a:gd name="T23" fmla="*/ 35 h 104"/>
                <a:gd name="T24" fmla="*/ 114 w 236"/>
                <a:gd name="T25" fmla="*/ 0 h 104"/>
                <a:gd name="T26" fmla="*/ 0 w 236"/>
                <a:gd name="T27" fmla="*/ 53 h 104"/>
                <a:gd name="T28" fmla="*/ 0 w 236"/>
                <a:gd name="T29" fmla="*/ 54 h 104"/>
                <a:gd name="T30" fmla="*/ 122 w 236"/>
                <a:gd name="T31" fmla="*/ 104 h 104"/>
                <a:gd name="T32" fmla="*/ 124 w 236"/>
                <a:gd name="T33" fmla="*/ 104 h 104"/>
                <a:gd name="T34" fmla="*/ 172 w 236"/>
                <a:gd name="T35" fmla="*/ 69 h 104"/>
                <a:gd name="T36" fmla="*/ 158 w 236"/>
                <a:gd name="T37" fmla="*/ 52 h 104"/>
                <a:gd name="T38" fmla="*/ 158 w 236"/>
                <a:gd name="T39" fmla="*/ 32 h 104"/>
                <a:gd name="T40" fmla="*/ 114 w 236"/>
                <a:gd name="T4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104">
                  <a:moveTo>
                    <a:pt x="213" y="48"/>
                  </a:moveTo>
                  <a:cubicBezTo>
                    <a:pt x="215" y="50"/>
                    <a:pt x="216" y="52"/>
                    <a:pt x="217" y="54"/>
                  </a:cubicBezTo>
                  <a:cubicBezTo>
                    <a:pt x="223" y="52"/>
                    <a:pt x="230" y="51"/>
                    <a:pt x="236" y="50"/>
                  </a:cubicBezTo>
                  <a:cubicBezTo>
                    <a:pt x="236" y="50"/>
                    <a:pt x="236" y="50"/>
                    <a:pt x="236" y="50"/>
                  </a:cubicBezTo>
                  <a:cubicBezTo>
                    <a:pt x="236" y="50"/>
                    <a:pt x="236" y="50"/>
                    <a:pt x="236" y="50"/>
                  </a:cubicBezTo>
                  <a:cubicBezTo>
                    <a:pt x="231" y="50"/>
                    <a:pt x="223" y="49"/>
                    <a:pt x="213" y="48"/>
                  </a:cubicBezTo>
                  <a:moveTo>
                    <a:pt x="164" y="35"/>
                  </a:moveTo>
                  <a:cubicBezTo>
                    <a:pt x="169" y="39"/>
                    <a:pt x="176" y="47"/>
                    <a:pt x="183" y="54"/>
                  </a:cubicBezTo>
                  <a:cubicBezTo>
                    <a:pt x="186" y="57"/>
                    <a:pt x="188" y="59"/>
                    <a:pt x="190" y="61"/>
                  </a:cubicBezTo>
                  <a:cubicBezTo>
                    <a:pt x="193" y="60"/>
                    <a:pt x="197" y="59"/>
                    <a:pt x="200" y="58"/>
                  </a:cubicBezTo>
                  <a:cubicBezTo>
                    <a:pt x="198" y="54"/>
                    <a:pt x="196" y="49"/>
                    <a:pt x="194" y="45"/>
                  </a:cubicBezTo>
                  <a:cubicBezTo>
                    <a:pt x="184" y="42"/>
                    <a:pt x="174" y="39"/>
                    <a:pt x="164" y="35"/>
                  </a:cubicBezTo>
                  <a:moveTo>
                    <a:pt x="114" y="0"/>
                  </a:moveTo>
                  <a:cubicBezTo>
                    <a:pt x="51" y="3"/>
                    <a:pt x="7" y="46"/>
                    <a:pt x="0" y="53"/>
                  </a:cubicBezTo>
                  <a:cubicBezTo>
                    <a:pt x="0" y="53"/>
                    <a:pt x="0" y="54"/>
                    <a:pt x="0" y="54"/>
                  </a:cubicBezTo>
                  <a:cubicBezTo>
                    <a:pt x="45" y="92"/>
                    <a:pt x="86" y="104"/>
                    <a:pt x="122" y="104"/>
                  </a:cubicBezTo>
                  <a:cubicBezTo>
                    <a:pt x="123" y="104"/>
                    <a:pt x="123" y="104"/>
                    <a:pt x="124" y="104"/>
                  </a:cubicBezTo>
                  <a:cubicBezTo>
                    <a:pt x="136" y="91"/>
                    <a:pt x="152" y="79"/>
                    <a:pt x="172" y="69"/>
                  </a:cubicBezTo>
                  <a:cubicBezTo>
                    <a:pt x="166" y="63"/>
                    <a:pt x="161" y="57"/>
                    <a:pt x="158" y="52"/>
                  </a:cubicBezTo>
                  <a:cubicBezTo>
                    <a:pt x="149" y="38"/>
                    <a:pt x="154" y="34"/>
                    <a:pt x="158" y="32"/>
                  </a:cubicBezTo>
                  <a:cubicBezTo>
                    <a:pt x="143" y="25"/>
                    <a:pt x="128" y="14"/>
                    <a:pt x="114" y="0"/>
                  </a:cubicBezTo>
                </a:path>
              </a:pathLst>
            </a:custGeom>
            <a:solidFill>
              <a:srgbClr val="74C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92"/>
            <p:cNvSpPr>
              <a:spLocks/>
            </p:cNvSpPr>
            <p:nvPr/>
          </p:nvSpPr>
          <p:spPr bwMode="auto">
            <a:xfrm>
              <a:off x="3904898" y="3280786"/>
              <a:ext cx="544513" cy="522288"/>
            </a:xfrm>
            <a:custGeom>
              <a:avLst/>
              <a:gdLst>
                <a:gd name="T0" fmla="*/ 3 w 168"/>
                <a:gd name="T1" fmla="*/ 0 h 161"/>
                <a:gd name="T2" fmla="*/ 0 w 168"/>
                <a:gd name="T3" fmla="*/ 0 h 161"/>
                <a:gd name="T4" fmla="*/ 47 w 168"/>
                <a:gd name="T5" fmla="*/ 118 h 161"/>
                <a:gd name="T6" fmla="*/ 56 w 168"/>
                <a:gd name="T7" fmla="*/ 117 h 161"/>
                <a:gd name="T8" fmla="*/ 112 w 168"/>
                <a:gd name="T9" fmla="*/ 128 h 161"/>
                <a:gd name="T10" fmla="*/ 118 w 168"/>
                <a:gd name="T11" fmla="*/ 123 h 161"/>
                <a:gd name="T12" fmla="*/ 131 w 168"/>
                <a:gd name="T13" fmla="*/ 137 h 161"/>
                <a:gd name="T14" fmla="*/ 168 w 168"/>
                <a:gd name="T15" fmla="*/ 161 h 161"/>
                <a:gd name="T16" fmla="*/ 168 w 168"/>
                <a:gd name="T17" fmla="*/ 160 h 161"/>
                <a:gd name="T18" fmla="*/ 119 w 168"/>
                <a:gd name="T19" fmla="*/ 42 h 161"/>
                <a:gd name="T20" fmla="*/ 3 w 168"/>
                <a:gd name="T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" h="161">
                  <a:moveTo>
                    <a:pt x="3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5" y="55"/>
                    <a:pt x="24" y="93"/>
                    <a:pt x="47" y="118"/>
                  </a:cubicBezTo>
                  <a:cubicBezTo>
                    <a:pt x="50" y="117"/>
                    <a:pt x="53" y="117"/>
                    <a:pt x="56" y="117"/>
                  </a:cubicBezTo>
                  <a:cubicBezTo>
                    <a:pt x="73" y="117"/>
                    <a:pt x="92" y="120"/>
                    <a:pt x="112" y="128"/>
                  </a:cubicBezTo>
                  <a:cubicBezTo>
                    <a:pt x="113" y="126"/>
                    <a:pt x="115" y="123"/>
                    <a:pt x="118" y="123"/>
                  </a:cubicBezTo>
                  <a:cubicBezTo>
                    <a:pt x="121" y="123"/>
                    <a:pt x="126" y="126"/>
                    <a:pt x="131" y="137"/>
                  </a:cubicBezTo>
                  <a:cubicBezTo>
                    <a:pt x="143" y="143"/>
                    <a:pt x="156" y="151"/>
                    <a:pt x="168" y="161"/>
                  </a:cubicBezTo>
                  <a:cubicBezTo>
                    <a:pt x="168" y="161"/>
                    <a:pt x="168" y="161"/>
                    <a:pt x="168" y="160"/>
                  </a:cubicBezTo>
                  <a:cubicBezTo>
                    <a:pt x="152" y="144"/>
                    <a:pt x="118" y="101"/>
                    <a:pt x="119" y="42"/>
                  </a:cubicBezTo>
                  <a:cubicBezTo>
                    <a:pt x="74" y="2"/>
                    <a:pt x="17" y="0"/>
                    <a:pt x="3" y="0"/>
                  </a:cubicBezTo>
                </a:path>
              </a:pathLst>
            </a:custGeom>
            <a:solidFill>
              <a:srgbClr val="AED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93"/>
            <p:cNvSpPr>
              <a:spLocks noEditPoints="1"/>
            </p:cNvSpPr>
            <p:nvPr/>
          </p:nvSpPr>
          <p:spPr bwMode="auto">
            <a:xfrm>
              <a:off x="4057298" y="3660198"/>
              <a:ext cx="395288" cy="166688"/>
            </a:xfrm>
            <a:custGeom>
              <a:avLst/>
              <a:gdLst>
                <a:gd name="T0" fmla="*/ 84 w 122"/>
                <a:gd name="T1" fmla="*/ 20 h 51"/>
                <a:gd name="T2" fmla="*/ 89 w 122"/>
                <a:gd name="T3" fmla="*/ 30 h 51"/>
                <a:gd name="T4" fmla="*/ 99 w 122"/>
                <a:gd name="T5" fmla="*/ 49 h 51"/>
                <a:gd name="T6" fmla="*/ 122 w 122"/>
                <a:gd name="T7" fmla="*/ 51 h 51"/>
                <a:gd name="T8" fmla="*/ 122 w 122"/>
                <a:gd name="T9" fmla="*/ 51 h 51"/>
                <a:gd name="T10" fmla="*/ 121 w 122"/>
                <a:gd name="T11" fmla="*/ 44 h 51"/>
                <a:gd name="T12" fmla="*/ 84 w 122"/>
                <a:gd name="T13" fmla="*/ 20 h 51"/>
                <a:gd name="T14" fmla="*/ 9 w 122"/>
                <a:gd name="T15" fmla="*/ 0 h 51"/>
                <a:gd name="T16" fmla="*/ 0 w 122"/>
                <a:gd name="T17" fmla="*/ 1 h 51"/>
                <a:gd name="T18" fmla="*/ 44 w 122"/>
                <a:gd name="T19" fmla="*/ 33 h 51"/>
                <a:gd name="T20" fmla="*/ 45 w 122"/>
                <a:gd name="T21" fmla="*/ 33 h 51"/>
                <a:gd name="T22" fmla="*/ 45 w 122"/>
                <a:gd name="T23" fmla="*/ 33 h 51"/>
                <a:gd name="T24" fmla="*/ 50 w 122"/>
                <a:gd name="T25" fmla="*/ 36 h 51"/>
                <a:gd name="T26" fmla="*/ 80 w 122"/>
                <a:gd name="T27" fmla="*/ 46 h 51"/>
                <a:gd name="T28" fmla="*/ 65 w 122"/>
                <a:gd name="T29" fmla="*/ 11 h 51"/>
                <a:gd name="T30" fmla="*/ 65 w 122"/>
                <a:gd name="T31" fmla="*/ 11 h 51"/>
                <a:gd name="T32" fmla="*/ 9 w 122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51">
                  <a:moveTo>
                    <a:pt x="84" y="20"/>
                  </a:moveTo>
                  <a:cubicBezTo>
                    <a:pt x="86" y="23"/>
                    <a:pt x="88" y="26"/>
                    <a:pt x="89" y="30"/>
                  </a:cubicBezTo>
                  <a:cubicBezTo>
                    <a:pt x="92" y="37"/>
                    <a:pt x="96" y="44"/>
                    <a:pt x="99" y="49"/>
                  </a:cubicBezTo>
                  <a:cubicBezTo>
                    <a:pt x="109" y="50"/>
                    <a:pt x="117" y="51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49"/>
                    <a:pt x="121" y="46"/>
                    <a:pt x="121" y="44"/>
                  </a:cubicBezTo>
                  <a:cubicBezTo>
                    <a:pt x="109" y="34"/>
                    <a:pt x="96" y="26"/>
                    <a:pt x="84" y="20"/>
                  </a:cubicBezTo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14" y="15"/>
                    <a:pt x="29" y="26"/>
                    <a:pt x="44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33"/>
                    <a:pt x="48" y="34"/>
                    <a:pt x="50" y="36"/>
                  </a:cubicBezTo>
                  <a:cubicBezTo>
                    <a:pt x="60" y="40"/>
                    <a:pt x="70" y="43"/>
                    <a:pt x="80" y="46"/>
                  </a:cubicBezTo>
                  <a:cubicBezTo>
                    <a:pt x="72" y="30"/>
                    <a:pt x="64" y="13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5" y="3"/>
                    <a:pt x="26" y="0"/>
                    <a:pt x="9" y="0"/>
                  </a:cubicBezTo>
                </a:path>
              </a:pathLst>
            </a:custGeom>
            <a:solidFill>
              <a:srgbClr val="85C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94"/>
            <p:cNvSpPr>
              <a:spLocks/>
            </p:cNvSpPr>
            <p:nvPr/>
          </p:nvSpPr>
          <p:spPr bwMode="auto">
            <a:xfrm>
              <a:off x="4290661" y="3034723"/>
              <a:ext cx="341313" cy="649288"/>
            </a:xfrm>
            <a:custGeom>
              <a:avLst/>
              <a:gdLst>
                <a:gd name="T0" fmla="*/ 49 w 105"/>
                <a:gd name="T1" fmla="*/ 0 h 200"/>
                <a:gd name="T2" fmla="*/ 0 w 105"/>
                <a:gd name="T3" fmla="*/ 118 h 200"/>
                <a:gd name="T4" fmla="*/ 48 w 105"/>
                <a:gd name="T5" fmla="*/ 194 h 200"/>
                <a:gd name="T6" fmla="*/ 51 w 105"/>
                <a:gd name="T7" fmla="*/ 191 h 200"/>
                <a:gd name="T8" fmla="*/ 54 w 105"/>
                <a:gd name="T9" fmla="*/ 192 h 200"/>
                <a:gd name="T10" fmla="*/ 60 w 105"/>
                <a:gd name="T11" fmla="*/ 200 h 200"/>
                <a:gd name="T12" fmla="*/ 105 w 105"/>
                <a:gd name="T13" fmla="*/ 114 h 200"/>
                <a:gd name="T14" fmla="*/ 49 w 105"/>
                <a:gd name="T1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00">
                  <a:moveTo>
                    <a:pt x="49" y="0"/>
                  </a:moveTo>
                  <a:cubicBezTo>
                    <a:pt x="14" y="44"/>
                    <a:pt x="1" y="83"/>
                    <a:pt x="0" y="118"/>
                  </a:cubicBezTo>
                  <a:cubicBezTo>
                    <a:pt x="20" y="135"/>
                    <a:pt x="37" y="159"/>
                    <a:pt x="48" y="194"/>
                  </a:cubicBezTo>
                  <a:cubicBezTo>
                    <a:pt x="48" y="192"/>
                    <a:pt x="50" y="191"/>
                    <a:pt x="51" y="191"/>
                  </a:cubicBezTo>
                  <a:cubicBezTo>
                    <a:pt x="52" y="191"/>
                    <a:pt x="53" y="192"/>
                    <a:pt x="54" y="192"/>
                  </a:cubicBezTo>
                  <a:cubicBezTo>
                    <a:pt x="56" y="193"/>
                    <a:pt x="58" y="196"/>
                    <a:pt x="60" y="200"/>
                  </a:cubicBezTo>
                  <a:cubicBezTo>
                    <a:pt x="65" y="174"/>
                    <a:pt x="77" y="141"/>
                    <a:pt x="105" y="114"/>
                  </a:cubicBezTo>
                  <a:cubicBezTo>
                    <a:pt x="100" y="46"/>
                    <a:pt x="49" y="0"/>
                    <a:pt x="49" y="0"/>
                  </a:cubicBezTo>
                </a:path>
              </a:pathLst>
            </a:custGeom>
            <a:solidFill>
              <a:srgbClr val="E4E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95"/>
            <p:cNvSpPr>
              <a:spLocks/>
            </p:cNvSpPr>
            <p:nvPr/>
          </p:nvSpPr>
          <p:spPr bwMode="auto">
            <a:xfrm>
              <a:off x="4287486" y="3417311"/>
              <a:ext cx="161925" cy="382588"/>
            </a:xfrm>
            <a:custGeom>
              <a:avLst/>
              <a:gdLst>
                <a:gd name="T0" fmla="*/ 1 w 50"/>
                <a:gd name="T1" fmla="*/ 0 h 118"/>
                <a:gd name="T2" fmla="*/ 50 w 50"/>
                <a:gd name="T3" fmla="*/ 118 h 118"/>
                <a:gd name="T4" fmla="*/ 49 w 50"/>
                <a:gd name="T5" fmla="*/ 76 h 118"/>
                <a:gd name="T6" fmla="*/ 1 w 50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18">
                  <a:moveTo>
                    <a:pt x="1" y="0"/>
                  </a:moveTo>
                  <a:cubicBezTo>
                    <a:pt x="0" y="59"/>
                    <a:pt x="34" y="102"/>
                    <a:pt x="50" y="118"/>
                  </a:cubicBezTo>
                  <a:cubicBezTo>
                    <a:pt x="47" y="101"/>
                    <a:pt x="46" y="83"/>
                    <a:pt x="49" y="76"/>
                  </a:cubicBezTo>
                  <a:cubicBezTo>
                    <a:pt x="38" y="41"/>
                    <a:pt x="21" y="17"/>
                    <a:pt x="1" y="0"/>
                  </a:cubicBezTo>
                </a:path>
              </a:pathLst>
            </a:custGeom>
            <a:solidFill>
              <a:srgbClr val="CCD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96"/>
            <p:cNvSpPr>
              <a:spLocks/>
            </p:cNvSpPr>
            <p:nvPr/>
          </p:nvSpPr>
          <p:spPr bwMode="auto">
            <a:xfrm>
              <a:off x="4511323" y="3245861"/>
              <a:ext cx="512763" cy="538163"/>
            </a:xfrm>
            <a:custGeom>
              <a:avLst/>
              <a:gdLst>
                <a:gd name="T0" fmla="*/ 154 w 158"/>
                <a:gd name="T1" fmla="*/ 0 h 166"/>
                <a:gd name="T2" fmla="*/ 37 w 158"/>
                <a:gd name="T3" fmla="*/ 49 h 166"/>
                <a:gd name="T4" fmla="*/ 0 w 158"/>
                <a:gd name="T5" fmla="*/ 164 h 166"/>
                <a:gd name="T6" fmla="*/ 0 w 158"/>
                <a:gd name="T7" fmla="*/ 166 h 166"/>
                <a:gd name="T8" fmla="*/ 112 w 158"/>
                <a:gd name="T9" fmla="*/ 120 h 166"/>
                <a:gd name="T10" fmla="*/ 114 w 158"/>
                <a:gd name="T11" fmla="*/ 120 h 166"/>
                <a:gd name="T12" fmla="*/ 154 w 158"/>
                <a:gd name="T1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66">
                  <a:moveTo>
                    <a:pt x="154" y="0"/>
                  </a:moveTo>
                  <a:cubicBezTo>
                    <a:pt x="99" y="6"/>
                    <a:pt x="62" y="25"/>
                    <a:pt x="37" y="49"/>
                  </a:cubicBezTo>
                  <a:cubicBezTo>
                    <a:pt x="39" y="83"/>
                    <a:pt x="31" y="122"/>
                    <a:pt x="0" y="164"/>
                  </a:cubicBezTo>
                  <a:cubicBezTo>
                    <a:pt x="0" y="165"/>
                    <a:pt x="0" y="166"/>
                    <a:pt x="0" y="166"/>
                  </a:cubicBezTo>
                  <a:cubicBezTo>
                    <a:pt x="19" y="149"/>
                    <a:pt x="58" y="120"/>
                    <a:pt x="112" y="120"/>
                  </a:cubicBezTo>
                  <a:cubicBezTo>
                    <a:pt x="112" y="120"/>
                    <a:pt x="113" y="120"/>
                    <a:pt x="114" y="120"/>
                  </a:cubicBezTo>
                  <a:cubicBezTo>
                    <a:pt x="158" y="68"/>
                    <a:pt x="154" y="0"/>
                    <a:pt x="154" y="0"/>
                  </a:cubicBezTo>
                </a:path>
              </a:pathLst>
            </a:custGeom>
            <a:solidFill>
              <a:srgbClr val="AED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97"/>
            <p:cNvSpPr>
              <a:spLocks/>
            </p:cNvSpPr>
            <p:nvPr/>
          </p:nvSpPr>
          <p:spPr bwMode="auto">
            <a:xfrm>
              <a:off x="4485923" y="3404611"/>
              <a:ext cx="152400" cy="373063"/>
            </a:xfrm>
            <a:custGeom>
              <a:avLst/>
              <a:gdLst>
                <a:gd name="T0" fmla="*/ 45 w 47"/>
                <a:gd name="T1" fmla="*/ 0 h 115"/>
                <a:gd name="T2" fmla="*/ 0 w 47"/>
                <a:gd name="T3" fmla="*/ 86 h 115"/>
                <a:gd name="T4" fmla="*/ 8 w 47"/>
                <a:gd name="T5" fmla="*/ 115 h 115"/>
                <a:gd name="T6" fmla="*/ 45 w 47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15">
                  <a:moveTo>
                    <a:pt x="45" y="0"/>
                  </a:moveTo>
                  <a:cubicBezTo>
                    <a:pt x="17" y="27"/>
                    <a:pt x="5" y="60"/>
                    <a:pt x="0" y="86"/>
                  </a:cubicBezTo>
                  <a:cubicBezTo>
                    <a:pt x="3" y="93"/>
                    <a:pt x="5" y="104"/>
                    <a:pt x="8" y="115"/>
                  </a:cubicBezTo>
                  <a:cubicBezTo>
                    <a:pt x="39" y="73"/>
                    <a:pt x="47" y="34"/>
                    <a:pt x="45" y="0"/>
                  </a:cubicBezTo>
                </a:path>
              </a:pathLst>
            </a:custGeom>
            <a:solidFill>
              <a:srgbClr val="A7D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98"/>
            <p:cNvSpPr>
              <a:spLocks/>
            </p:cNvSpPr>
            <p:nvPr/>
          </p:nvSpPr>
          <p:spPr bwMode="auto">
            <a:xfrm>
              <a:off x="4520848" y="3634798"/>
              <a:ext cx="742950" cy="341313"/>
            </a:xfrm>
            <a:custGeom>
              <a:avLst/>
              <a:gdLst>
                <a:gd name="T0" fmla="*/ 111 w 229"/>
                <a:gd name="T1" fmla="*/ 0 h 105"/>
                <a:gd name="T2" fmla="*/ 0 w 229"/>
                <a:gd name="T3" fmla="*/ 57 h 105"/>
                <a:gd name="T4" fmla="*/ 0 w 229"/>
                <a:gd name="T5" fmla="*/ 58 h 105"/>
                <a:gd name="T6" fmla="*/ 51 w 229"/>
                <a:gd name="T7" fmla="*/ 66 h 105"/>
                <a:gd name="T8" fmla="*/ 55 w 229"/>
                <a:gd name="T9" fmla="*/ 59 h 105"/>
                <a:gd name="T10" fmla="*/ 69 w 229"/>
                <a:gd name="T11" fmla="*/ 49 h 105"/>
                <a:gd name="T12" fmla="*/ 76 w 229"/>
                <a:gd name="T13" fmla="*/ 55 h 105"/>
                <a:gd name="T14" fmla="*/ 68 w 229"/>
                <a:gd name="T15" fmla="*/ 73 h 105"/>
                <a:gd name="T16" fmla="*/ 115 w 229"/>
                <a:gd name="T17" fmla="*/ 105 h 105"/>
                <a:gd name="T18" fmla="*/ 229 w 229"/>
                <a:gd name="T19" fmla="*/ 48 h 105"/>
                <a:gd name="T20" fmla="*/ 111 w 229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105">
                  <a:moveTo>
                    <a:pt x="111" y="0"/>
                  </a:moveTo>
                  <a:cubicBezTo>
                    <a:pt x="88" y="27"/>
                    <a:pt x="54" y="49"/>
                    <a:pt x="0" y="57"/>
                  </a:cubicBezTo>
                  <a:cubicBezTo>
                    <a:pt x="0" y="57"/>
                    <a:pt x="0" y="58"/>
                    <a:pt x="0" y="58"/>
                  </a:cubicBezTo>
                  <a:cubicBezTo>
                    <a:pt x="12" y="58"/>
                    <a:pt x="31" y="60"/>
                    <a:pt x="51" y="66"/>
                  </a:cubicBezTo>
                  <a:cubicBezTo>
                    <a:pt x="53" y="63"/>
                    <a:pt x="54" y="61"/>
                    <a:pt x="55" y="59"/>
                  </a:cubicBezTo>
                  <a:cubicBezTo>
                    <a:pt x="58" y="53"/>
                    <a:pt x="64" y="49"/>
                    <a:pt x="69" y="49"/>
                  </a:cubicBezTo>
                  <a:cubicBezTo>
                    <a:pt x="73" y="49"/>
                    <a:pt x="75" y="50"/>
                    <a:pt x="76" y="55"/>
                  </a:cubicBezTo>
                  <a:cubicBezTo>
                    <a:pt x="77" y="59"/>
                    <a:pt x="74" y="64"/>
                    <a:pt x="68" y="73"/>
                  </a:cubicBezTo>
                  <a:cubicBezTo>
                    <a:pt x="84" y="80"/>
                    <a:pt x="101" y="90"/>
                    <a:pt x="115" y="105"/>
                  </a:cubicBezTo>
                  <a:cubicBezTo>
                    <a:pt x="184" y="99"/>
                    <a:pt x="229" y="48"/>
                    <a:pt x="229" y="48"/>
                  </a:cubicBezTo>
                  <a:cubicBezTo>
                    <a:pt x="185" y="13"/>
                    <a:pt x="145" y="1"/>
                    <a:pt x="111" y="0"/>
                  </a:cubicBezTo>
                </a:path>
              </a:pathLst>
            </a:custGeom>
            <a:solidFill>
              <a:srgbClr val="74C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99"/>
            <p:cNvSpPr>
              <a:spLocks/>
            </p:cNvSpPr>
            <p:nvPr/>
          </p:nvSpPr>
          <p:spPr bwMode="auto">
            <a:xfrm>
              <a:off x="4511323" y="3634798"/>
              <a:ext cx="369888" cy="185738"/>
            </a:xfrm>
            <a:custGeom>
              <a:avLst/>
              <a:gdLst>
                <a:gd name="T0" fmla="*/ 112 w 114"/>
                <a:gd name="T1" fmla="*/ 0 h 57"/>
                <a:gd name="T2" fmla="*/ 0 w 114"/>
                <a:gd name="T3" fmla="*/ 46 h 57"/>
                <a:gd name="T4" fmla="*/ 3 w 114"/>
                <a:gd name="T5" fmla="*/ 57 h 57"/>
                <a:gd name="T6" fmla="*/ 114 w 114"/>
                <a:gd name="T7" fmla="*/ 0 h 57"/>
                <a:gd name="T8" fmla="*/ 112 w 114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7">
                  <a:moveTo>
                    <a:pt x="112" y="0"/>
                  </a:moveTo>
                  <a:cubicBezTo>
                    <a:pt x="58" y="0"/>
                    <a:pt x="19" y="29"/>
                    <a:pt x="0" y="46"/>
                  </a:cubicBezTo>
                  <a:cubicBezTo>
                    <a:pt x="1" y="50"/>
                    <a:pt x="2" y="53"/>
                    <a:pt x="3" y="57"/>
                  </a:cubicBezTo>
                  <a:cubicBezTo>
                    <a:pt x="57" y="49"/>
                    <a:pt x="91" y="27"/>
                    <a:pt x="114" y="0"/>
                  </a:cubicBezTo>
                  <a:cubicBezTo>
                    <a:pt x="113" y="0"/>
                    <a:pt x="112" y="0"/>
                    <a:pt x="112" y="0"/>
                  </a:cubicBezTo>
                </a:path>
              </a:pathLst>
            </a:custGeom>
            <a:solidFill>
              <a:srgbClr val="5CBF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100"/>
            <p:cNvSpPr>
              <a:spLocks noEditPoints="1"/>
            </p:cNvSpPr>
            <p:nvPr/>
          </p:nvSpPr>
          <p:spPr bwMode="auto">
            <a:xfrm>
              <a:off x="4538311" y="3871336"/>
              <a:ext cx="517525" cy="484188"/>
            </a:xfrm>
            <a:custGeom>
              <a:avLst/>
              <a:gdLst>
                <a:gd name="T0" fmla="*/ 48 w 160"/>
                <a:gd name="T1" fmla="*/ 24 h 149"/>
                <a:gd name="T2" fmla="*/ 33 w 160"/>
                <a:gd name="T3" fmla="*/ 62 h 149"/>
                <a:gd name="T4" fmla="*/ 40 w 160"/>
                <a:gd name="T5" fmla="*/ 110 h 149"/>
                <a:gd name="T6" fmla="*/ 154 w 160"/>
                <a:gd name="T7" fmla="*/ 149 h 149"/>
                <a:gd name="T8" fmla="*/ 156 w 160"/>
                <a:gd name="T9" fmla="*/ 149 h 149"/>
                <a:gd name="T10" fmla="*/ 160 w 160"/>
                <a:gd name="T11" fmla="*/ 145 h 149"/>
                <a:gd name="T12" fmla="*/ 110 w 160"/>
                <a:gd name="T13" fmla="*/ 32 h 149"/>
                <a:gd name="T14" fmla="*/ 98 w 160"/>
                <a:gd name="T15" fmla="*/ 33 h 149"/>
                <a:gd name="T16" fmla="*/ 48 w 160"/>
                <a:gd name="T17" fmla="*/ 24 h 149"/>
                <a:gd name="T18" fmla="*/ 0 w 160"/>
                <a:gd name="T19" fmla="*/ 0 h 149"/>
                <a:gd name="T20" fmla="*/ 10 w 160"/>
                <a:gd name="T21" fmla="*/ 14 h 149"/>
                <a:gd name="T22" fmla="*/ 14 w 160"/>
                <a:gd name="T23" fmla="*/ 14 h 149"/>
                <a:gd name="T24" fmla="*/ 22 w 160"/>
                <a:gd name="T25" fmla="*/ 13 h 149"/>
                <a:gd name="T26" fmla="*/ 0 w 160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0" h="149">
                  <a:moveTo>
                    <a:pt x="48" y="24"/>
                  </a:moveTo>
                  <a:cubicBezTo>
                    <a:pt x="43" y="34"/>
                    <a:pt x="38" y="47"/>
                    <a:pt x="33" y="62"/>
                  </a:cubicBezTo>
                  <a:cubicBezTo>
                    <a:pt x="37" y="77"/>
                    <a:pt x="40" y="93"/>
                    <a:pt x="40" y="110"/>
                  </a:cubicBezTo>
                  <a:cubicBezTo>
                    <a:pt x="83" y="146"/>
                    <a:pt x="136" y="149"/>
                    <a:pt x="154" y="149"/>
                  </a:cubicBezTo>
                  <a:cubicBezTo>
                    <a:pt x="155" y="149"/>
                    <a:pt x="156" y="149"/>
                    <a:pt x="156" y="149"/>
                  </a:cubicBezTo>
                  <a:cubicBezTo>
                    <a:pt x="158" y="148"/>
                    <a:pt x="159" y="146"/>
                    <a:pt x="160" y="145"/>
                  </a:cubicBezTo>
                  <a:cubicBezTo>
                    <a:pt x="153" y="92"/>
                    <a:pt x="134" y="56"/>
                    <a:pt x="110" y="32"/>
                  </a:cubicBezTo>
                  <a:cubicBezTo>
                    <a:pt x="106" y="32"/>
                    <a:pt x="102" y="33"/>
                    <a:pt x="98" y="33"/>
                  </a:cubicBezTo>
                  <a:cubicBezTo>
                    <a:pt x="82" y="33"/>
                    <a:pt x="66" y="30"/>
                    <a:pt x="48" y="24"/>
                  </a:cubicBezTo>
                  <a:moveTo>
                    <a:pt x="0" y="0"/>
                  </a:moveTo>
                  <a:cubicBezTo>
                    <a:pt x="3" y="7"/>
                    <a:pt x="6" y="13"/>
                    <a:pt x="10" y="14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7" y="14"/>
                    <a:pt x="19" y="14"/>
                    <a:pt x="22" y="13"/>
                  </a:cubicBezTo>
                  <a:cubicBezTo>
                    <a:pt x="14" y="9"/>
                    <a:pt x="7" y="5"/>
                    <a:pt x="0" y="0"/>
                  </a:cubicBezTo>
                </a:path>
              </a:pathLst>
            </a:custGeom>
            <a:solidFill>
              <a:srgbClr val="4CB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101"/>
            <p:cNvSpPr>
              <a:spLocks noEditPoints="1"/>
            </p:cNvSpPr>
            <p:nvPr/>
          </p:nvSpPr>
          <p:spPr bwMode="auto">
            <a:xfrm>
              <a:off x="4520848" y="3823711"/>
              <a:ext cx="373063" cy="155575"/>
            </a:xfrm>
            <a:custGeom>
              <a:avLst/>
              <a:gdLst>
                <a:gd name="T0" fmla="*/ 68 w 115"/>
                <a:gd name="T1" fmla="*/ 15 h 48"/>
                <a:gd name="T2" fmla="*/ 53 w 115"/>
                <a:gd name="T3" fmla="*/ 39 h 48"/>
                <a:gd name="T4" fmla="*/ 103 w 115"/>
                <a:gd name="T5" fmla="*/ 48 h 48"/>
                <a:gd name="T6" fmla="*/ 115 w 115"/>
                <a:gd name="T7" fmla="*/ 47 h 48"/>
                <a:gd name="T8" fmla="*/ 68 w 115"/>
                <a:gd name="T9" fmla="*/ 15 h 48"/>
                <a:gd name="T10" fmla="*/ 0 w 115"/>
                <a:gd name="T11" fmla="*/ 0 h 48"/>
                <a:gd name="T12" fmla="*/ 5 w 115"/>
                <a:gd name="T13" fmla="*/ 15 h 48"/>
                <a:gd name="T14" fmla="*/ 27 w 115"/>
                <a:gd name="T15" fmla="*/ 28 h 48"/>
                <a:gd name="T16" fmla="*/ 51 w 115"/>
                <a:gd name="T17" fmla="*/ 8 h 48"/>
                <a:gd name="T18" fmla="*/ 0 w 115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48">
                  <a:moveTo>
                    <a:pt x="68" y="15"/>
                  </a:moveTo>
                  <a:cubicBezTo>
                    <a:pt x="64" y="21"/>
                    <a:pt x="59" y="28"/>
                    <a:pt x="53" y="39"/>
                  </a:cubicBezTo>
                  <a:cubicBezTo>
                    <a:pt x="71" y="45"/>
                    <a:pt x="87" y="48"/>
                    <a:pt x="103" y="48"/>
                  </a:cubicBezTo>
                  <a:cubicBezTo>
                    <a:pt x="107" y="48"/>
                    <a:pt x="111" y="47"/>
                    <a:pt x="115" y="47"/>
                  </a:cubicBezTo>
                  <a:cubicBezTo>
                    <a:pt x="101" y="32"/>
                    <a:pt x="84" y="22"/>
                    <a:pt x="68" y="15"/>
                  </a:cubicBezTo>
                  <a:moveTo>
                    <a:pt x="0" y="0"/>
                  </a:moveTo>
                  <a:cubicBezTo>
                    <a:pt x="2" y="5"/>
                    <a:pt x="3" y="10"/>
                    <a:pt x="5" y="15"/>
                  </a:cubicBezTo>
                  <a:cubicBezTo>
                    <a:pt x="12" y="20"/>
                    <a:pt x="19" y="24"/>
                    <a:pt x="27" y="28"/>
                  </a:cubicBezTo>
                  <a:cubicBezTo>
                    <a:pt x="36" y="25"/>
                    <a:pt x="45" y="16"/>
                    <a:pt x="51" y="8"/>
                  </a:cubicBezTo>
                  <a:cubicBezTo>
                    <a:pt x="31" y="2"/>
                    <a:pt x="12" y="0"/>
                    <a:pt x="0" y="0"/>
                  </a:cubicBezTo>
                </a:path>
              </a:pathLst>
            </a:custGeom>
            <a:solidFill>
              <a:srgbClr val="23A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102"/>
            <p:cNvSpPr>
              <a:spLocks noEditPoints="1"/>
            </p:cNvSpPr>
            <p:nvPr/>
          </p:nvSpPr>
          <p:spPr bwMode="auto">
            <a:xfrm>
              <a:off x="4330348" y="4141211"/>
              <a:ext cx="336550" cy="349250"/>
            </a:xfrm>
            <a:custGeom>
              <a:avLst/>
              <a:gdLst>
                <a:gd name="T0" fmla="*/ 88 w 104"/>
                <a:gd name="T1" fmla="*/ 12 h 108"/>
                <a:gd name="T2" fmla="*/ 88 w 104"/>
                <a:gd name="T3" fmla="*/ 96 h 108"/>
                <a:gd name="T4" fmla="*/ 104 w 104"/>
                <a:gd name="T5" fmla="*/ 27 h 108"/>
                <a:gd name="T6" fmla="*/ 88 w 104"/>
                <a:gd name="T7" fmla="*/ 12 h 108"/>
                <a:gd name="T8" fmla="*/ 24 w 104"/>
                <a:gd name="T9" fmla="*/ 0 h 108"/>
                <a:gd name="T10" fmla="*/ 0 w 104"/>
                <a:gd name="T11" fmla="*/ 33 h 108"/>
                <a:gd name="T12" fmla="*/ 27 w 104"/>
                <a:gd name="T13" fmla="*/ 108 h 108"/>
                <a:gd name="T14" fmla="*/ 32 w 104"/>
                <a:gd name="T15" fmla="*/ 29 h 108"/>
                <a:gd name="T16" fmla="*/ 24 w 104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8">
                  <a:moveTo>
                    <a:pt x="88" y="12"/>
                  </a:moveTo>
                  <a:cubicBezTo>
                    <a:pt x="83" y="42"/>
                    <a:pt x="85" y="72"/>
                    <a:pt x="88" y="96"/>
                  </a:cubicBezTo>
                  <a:cubicBezTo>
                    <a:pt x="100" y="71"/>
                    <a:pt x="104" y="48"/>
                    <a:pt x="104" y="27"/>
                  </a:cubicBezTo>
                  <a:cubicBezTo>
                    <a:pt x="99" y="22"/>
                    <a:pt x="94" y="17"/>
                    <a:pt x="88" y="12"/>
                  </a:cubicBezTo>
                  <a:moveTo>
                    <a:pt x="24" y="0"/>
                  </a:moveTo>
                  <a:cubicBezTo>
                    <a:pt x="18" y="11"/>
                    <a:pt x="10" y="22"/>
                    <a:pt x="0" y="33"/>
                  </a:cubicBezTo>
                  <a:cubicBezTo>
                    <a:pt x="3" y="63"/>
                    <a:pt x="14" y="89"/>
                    <a:pt x="27" y="108"/>
                  </a:cubicBezTo>
                  <a:cubicBezTo>
                    <a:pt x="29" y="84"/>
                    <a:pt x="32" y="53"/>
                    <a:pt x="32" y="29"/>
                  </a:cubicBezTo>
                  <a:cubicBezTo>
                    <a:pt x="32" y="17"/>
                    <a:pt x="29" y="8"/>
                    <a:pt x="24" y="0"/>
                  </a:cubicBezTo>
                </a:path>
              </a:pathLst>
            </a:custGeom>
            <a:solidFill>
              <a:srgbClr val="ADD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103"/>
            <p:cNvSpPr>
              <a:spLocks/>
            </p:cNvSpPr>
            <p:nvPr/>
          </p:nvSpPr>
          <p:spPr bwMode="auto">
            <a:xfrm>
              <a:off x="4616098" y="4072948"/>
              <a:ext cx="50800" cy="155575"/>
            </a:xfrm>
            <a:custGeom>
              <a:avLst/>
              <a:gdLst>
                <a:gd name="T0" fmla="*/ 9 w 16"/>
                <a:gd name="T1" fmla="*/ 0 h 48"/>
                <a:gd name="T2" fmla="*/ 4 w 16"/>
                <a:gd name="T3" fmla="*/ 17 h 48"/>
                <a:gd name="T4" fmla="*/ 0 w 16"/>
                <a:gd name="T5" fmla="*/ 33 h 48"/>
                <a:gd name="T6" fmla="*/ 16 w 16"/>
                <a:gd name="T7" fmla="*/ 48 h 48"/>
                <a:gd name="T8" fmla="*/ 9 w 16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9" y="0"/>
                  </a:moveTo>
                  <a:cubicBezTo>
                    <a:pt x="7" y="6"/>
                    <a:pt x="5" y="11"/>
                    <a:pt x="4" y="17"/>
                  </a:cubicBezTo>
                  <a:cubicBezTo>
                    <a:pt x="2" y="22"/>
                    <a:pt x="1" y="28"/>
                    <a:pt x="0" y="33"/>
                  </a:cubicBezTo>
                  <a:cubicBezTo>
                    <a:pt x="6" y="38"/>
                    <a:pt x="11" y="43"/>
                    <a:pt x="16" y="48"/>
                  </a:cubicBezTo>
                  <a:cubicBezTo>
                    <a:pt x="16" y="31"/>
                    <a:pt x="13" y="15"/>
                    <a:pt x="9" y="0"/>
                  </a:cubicBezTo>
                </a:path>
              </a:pathLst>
            </a:custGeom>
            <a:solidFill>
              <a:srgbClr val="78B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104"/>
            <p:cNvSpPr>
              <a:spLocks noEditPoints="1"/>
            </p:cNvSpPr>
            <p:nvPr/>
          </p:nvSpPr>
          <p:spPr bwMode="auto">
            <a:xfrm>
              <a:off x="3950936" y="3842761"/>
              <a:ext cx="506413" cy="566738"/>
            </a:xfrm>
            <a:custGeom>
              <a:avLst/>
              <a:gdLst>
                <a:gd name="T0" fmla="*/ 83 w 156"/>
                <a:gd name="T1" fmla="*/ 43 h 175"/>
                <a:gd name="T2" fmla="*/ 43 w 156"/>
                <a:gd name="T3" fmla="*/ 49 h 175"/>
                <a:gd name="T4" fmla="*/ 0 w 156"/>
                <a:gd name="T5" fmla="*/ 164 h 175"/>
                <a:gd name="T6" fmla="*/ 13 w 156"/>
                <a:gd name="T7" fmla="*/ 175 h 175"/>
                <a:gd name="T8" fmla="*/ 117 w 156"/>
                <a:gd name="T9" fmla="*/ 125 h 175"/>
                <a:gd name="T10" fmla="*/ 122 w 156"/>
                <a:gd name="T11" fmla="*/ 69 h 175"/>
                <a:gd name="T12" fmla="*/ 90 w 156"/>
                <a:gd name="T13" fmla="*/ 48 h 175"/>
                <a:gd name="T14" fmla="*/ 83 w 156"/>
                <a:gd name="T15" fmla="*/ 43 h 175"/>
                <a:gd name="T16" fmla="*/ 109 w 156"/>
                <a:gd name="T17" fmla="*/ 33 h 175"/>
                <a:gd name="T18" fmla="*/ 102 w 156"/>
                <a:gd name="T19" fmla="*/ 36 h 175"/>
                <a:gd name="T20" fmla="*/ 115 w 156"/>
                <a:gd name="T21" fmla="*/ 44 h 175"/>
                <a:gd name="T22" fmla="*/ 116 w 156"/>
                <a:gd name="T23" fmla="*/ 43 h 175"/>
                <a:gd name="T24" fmla="*/ 109 w 156"/>
                <a:gd name="T25" fmla="*/ 33 h 175"/>
                <a:gd name="T26" fmla="*/ 156 w 156"/>
                <a:gd name="T27" fmla="*/ 0 h 175"/>
                <a:gd name="T28" fmla="*/ 147 w 156"/>
                <a:gd name="T29" fmla="*/ 8 h 175"/>
                <a:gd name="T30" fmla="*/ 150 w 156"/>
                <a:gd name="T31" fmla="*/ 10 h 175"/>
                <a:gd name="T32" fmla="*/ 156 w 156"/>
                <a:gd name="T33" fmla="*/ 2 h 175"/>
                <a:gd name="T34" fmla="*/ 156 w 156"/>
                <a:gd name="T3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175">
                  <a:moveTo>
                    <a:pt x="83" y="43"/>
                  </a:moveTo>
                  <a:cubicBezTo>
                    <a:pt x="71" y="47"/>
                    <a:pt x="58" y="49"/>
                    <a:pt x="43" y="49"/>
                  </a:cubicBezTo>
                  <a:cubicBezTo>
                    <a:pt x="7" y="90"/>
                    <a:pt x="1" y="141"/>
                    <a:pt x="0" y="164"/>
                  </a:cubicBezTo>
                  <a:cubicBezTo>
                    <a:pt x="4" y="168"/>
                    <a:pt x="9" y="171"/>
                    <a:pt x="13" y="175"/>
                  </a:cubicBezTo>
                  <a:cubicBezTo>
                    <a:pt x="62" y="166"/>
                    <a:pt x="94" y="147"/>
                    <a:pt x="117" y="125"/>
                  </a:cubicBezTo>
                  <a:cubicBezTo>
                    <a:pt x="115" y="108"/>
                    <a:pt x="116" y="89"/>
                    <a:pt x="122" y="69"/>
                  </a:cubicBezTo>
                  <a:cubicBezTo>
                    <a:pt x="110" y="60"/>
                    <a:pt x="97" y="54"/>
                    <a:pt x="90" y="48"/>
                  </a:cubicBezTo>
                  <a:cubicBezTo>
                    <a:pt x="87" y="47"/>
                    <a:pt x="85" y="45"/>
                    <a:pt x="83" y="43"/>
                  </a:cubicBezTo>
                  <a:moveTo>
                    <a:pt x="109" y="33"/>
                  </a:moveTo>
                  <a:cubicBezTo>
                    <a:pt x="107" y="34"/>
                    <a:pt x="104" y="35"/>
                    <a:pt x="102" y="36"/>
                  </a:cubicBezTo>
                  <a:cubicBezTo>
                    <a:pt x="108" y="40"/>
                    <a:pt x="113" y="44"/>
                    <a:pt x="115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7" y="42"/>
                    <a:pt x="114" y="38"/>
                    <a:pt x="109" y="33"/>
                  </a:cubicBezTo>
                  <a:moveTo>
                    <a:pt x="156" y="0"/>
                  </a:moveTo>
                  <a:cubicBezTo>
                    <a:pt x="153" y="3"/>
                    <a:pt x="151" y="5"/>
                    <a:pt x="147" y="8"/>
                  </a:cubicBezTo>
                  <a:cubicBezTo>
                    <a:pt x="148" y="9"/>
                    <a:pt x="149" y="9"/>
                    <a:pt x="150" y="10"/>
                  </a:cubicBezTo>
                  <a:cubicBezTo>
                    <a:pt x="152" y="7"/>
                    <a:pt x="154" y="5"/>
                    <a:pt x="156" y="2"/>
                  </a:cubicBezTo>
                  <a:cubicBezTo>
                    <a:pt x="156" y="1"/>
                    <a:pt x="156" y="1"/>
                    <a:pt x="156" y="0"/>
                  </a:cubicBezTo>
                </a:path>
              </a:pathLst>
            </a:custGeom>
            <a:solidFill>
              <a:srgbClr val="4CB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105"/>
            <p:cNvSpPr>
              <a:spLocks noEditPoints="1"/>
            </p:cNvSpPr>
            <p:nvPr/>
          </p:nvSpPr>
          <p:spPr bwMode="auto">
            <a:xfrm>
              <a:off x="4090636" y="3826886"/>
              <a:ext cx="366713" cy="174625"/>
            </a:xfrm>
            <a:custGeom>
              <a:avLst/>
              <a:gdLst>
                <a:gd name="T0" fmla="*/ 48 w 113"/>
                <a:gd name="T1" fmla="*/ 19 h 54"/>
                <a:gd name="T2" fmla="*/ 0 w 113"/>
                <a:gd name="T3" fmla="*/ 54 h 54"/>
                <a:gd name="T4" fmla="*/ 40 w 113"/>
                <a:gd name="T5" fmla="*/ 48 h 54"/>
                <a:gd name="T6" fmla="*/ 35 w 113"/>
                <a:gd name="T7" fmla="*/ 28 h 54"/>
                <a:gd name="T8" fmla="*/ 36 w 113"/>
                <a:gd name="T9" fmla="*/ 28 h 54"/>
                <a:gd name="T10" fmla="*/ 59 w 113"/>
                <a:gd name="T11" fmla="*/ 41 h 54"/>
                <a:gd name="T12" fmla="*/ 66 w 113"/>
                <a:gd name="T13" fmla="*/ 38 h 54"/>
                <a:gd name="T14" fmla="*/ 48 w 113"/>
                <a:gd name="T15" fmla="*/ 19 h 54"/>
                <a:gd name="T16" fmla="*/ 76 w 113"/>
                <a:gd name="T17" fmla="*/ 8 h 54"/>
                <a:gd name="T18" fmla="*/ 66 w 113"/>
                <a:gd name="T19" fmla="*/ 11 h 54"/>
                <a:gd name="T20" fmla="*/ 83 w 113"/>
                <a:gd name="T21" fmla="*/ 27 h 54"/>
                <a:gd name="T22" fmla="*/ 83 w 113"/>
                <a:gd name="T23" fmla="*/ 27 h 54"/>
                <a:gd name="T24" fmla="*/ 76 w 113"/>
                <a:gd name="T25" fmla="*/ 8 h 54"/>
                <a:gd name="T26" fmla="*/ 112 w 113"/>
                <a:gd name="T27" fmla="*/ 0 h 54"/>
                <a:gd name="T28" fmla="*/ 93 w 113"/>
                <a:gd name="T29" fmla="*/ 4 h 54"/>
                <a:gd name="T30" fmla="*/ 104 w 113"/>
                <a:gd name="T31" fmla="*/ 13 h 54"/>
                <a:gd name="T32" fmla="*/ 113 w 113"/>
                <a:gd name="T33" fmla="*/ 5 h 54"/>
                <a:gd name="T34" fmla="*/ 112 w 113"/>
                <a:gd name="T35" fmla="*/ 0 h 54"/>
                <a:gd name="T36" fmla="*/ 112 w 113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54">
                  <a:moveTo>
                    <a:pt x="48" y="19"/>
                  </a:moveTo>
                  <a:cubicBezTo>
                    <a:pt x="28" y="29"/>
                    <a:pt x="12" y="41"/>
                    <a:pt x="0" y="54"/>
                  </a:cubicBezTo>
                  <a:cubicBezTo>
                    <a:pt x="15" y="54"/>
                    <a:pt x="28" y="52"/>
                    <a:pt x="40" y="48"/>
                  </a:cubicBezTo>
                  <a:cubicBezTo>
                    <a:pt x="29" y="38"/>
                    <a:pt x="27" y="28"/>
                    <a:pt x="35" y="28"/>
                  </a:cubicBezTo>
                  <a:cubicBezTo>
                    <a:pt x="35" y="28"/>
                    <a:pt x="35" y="28"/>
                    <a:pt x="36" y="28"/>
                  </a:cubicBezTo>
                  <a:cubicBezTo>
                    <a:pt x="41" y="28"/>
                    <a:pt x="51" y="36"/>
                    <a:pt x="59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61" y="33"/>
                    <a:pt x="54" y="26"/>
                    <a:pt x="48" y="19"/>
                  </a:cubicBezTo>
                  <a:moveTo>
                    <a:pt x="76" y="8"/>
                  </a:moveTo>
                  <a:cubicBezTo>
                    <a:pt x="73" y="9"/>
                    <a:pt x="69" y="10"/>
                    <a:pt x="66" y="11"/>
                  </a:cubicBezTo>
                  <a:cubicBezTo>
                    <a:pt x="74" y="20"/>
                    <a:pt x="81" y="27"/>
                    <a:pt x="83" y="27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4" y="26"/>
                    <a:pt x="81" y="18"/>
                    <a:pt x="76" y="8"/>
                  </a:cubicBezTo>
                  <a:moveTo>
                    <a:pt x="112" y="0"/>
                  </a:moveTo>
                  <a:cubicBezTo>
                    <a:pt x="106" y="1"/>
                    <a:pt x="99" y="2"/>
                    <a:pt x="93" y="4"/>
                  </a:cubicBezTo>
                  <a:cubicBezTo>
                    <a:pt x="97" y="8"/>
                    <a:pt x="101" y="12"/>
                    <a:pt x="104" y="13"/>
                  </a:cubicBezTo>
                  <a:cubicBezTo>
                    <a:pt x="108" y="10"/>
                    <a:pt x="110" y="8"/>
                    <a:pt x="113" y="5"/>
                  </a:cubicBezTo>
                  <a:cubicBezTo>
                    <a:pt x="113" y="4"/>
                    <a:pt x="113" y="2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solidFill>
              <a:srgbClr val="23A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106"/>
            <p:cNvSpPr>
              <a:spLocks noEditPoints="1"/>
            </p:cNvSpPr>
            <p:nvPr/>
          </p:nvSpPr>
          <p:spPr bwMode="auto">
            <a:xfrm>
              <a:off x="4323998" y="3849111"/>
              <a:ext cx="133350" cy="398463"/>
            </a:xfrm>
            <a:custGeom>
              <a:avLst/>
              <a:gdLst>
                <a:gd name="T0" fmla="*/ 7 w 41"/>
                <a:gd name="T1" fmla="*/ 67 h 123"/>
                <a:gd name="T2" fmla="*/ 2 w 41"/>
                <a:gd name="T3" fmla="*/ 123 h 123"/>
                <a:gd name="T4" fmla="*/ 26 w 41"/>
                <a:gd name="T5" fmla="*/ 90 h 123"/>
                <a:gd name="T6" fmla="*/ 7 w 41"/>
                <a:gd name="T7" fmla="*/ 67 h 123"/>
                <a:gd name="T8" fmla="*/ 41 w 41"/>
                <a:gd name="T9" fmla="*/ 0 h 123"/>
                <a:gd name="T10" fmla="*/ 35 w 41"/>
                <a:gd name="T11" fmla="*/ 8 h 123"/>
                <a:gd name="T12" fmla="*/ 36 w 41"/>
                <a:gd name="T13" fmla="*/ 8 h 123"/>
                <a:gd name="T14" fmla="*/ 41 w 41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23">
                  <a:moveTo>
                    <a:pt x="7" y="67"/>
                  </a:moveTo>
                  <a:cubicBezTo>
                    <a:pt x="1" y="87"/>
                    <a:pt x="0" y="106"/>
                    <a:pt x="2" y="123"/>
                  </a:cubicBezTo>
                  <a:cubicBezTo>
                    <a:pt x="12" y="112"/>
                    <a:pt x="20" y="101"/>
                    <a:pt x="26" y="90"/>
                  </a:cubicBezTo>
                  <a:cubicBezTo>
                    <a:pt x="21" y="80"/>
                    <a:pt x="14" y="73"/>
                    <a:pt x="7" y="67"/>
                  </a:cubicBezTo>
                  <a:moveTo>
                    <a:pt x="41" y="0"/>
                  </a:moveTo>
                  <a:cubicBezTo>
                    <a:pt x="39" y="3"/>
                    <a:pt x="37" y="5"/>
                    <a:pt x="35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9" y="8"/>
                    <a:pt x="41" y="5"/>
                    <a:pt x="41" y="0"/>
                  </a:cubicBezTo>
                </a:path>
              </a:pathLst>
            </a:custGeom>
            <a:solidFill>
              <a:srgbClr val="33A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107"/>
            <p:cNvSpPr>
              <a:spLocks/>
            </p:cNvSpPr>
            <p:nvPr/>
          </p:nvSpPr>
          <p:spPr bwMode="auto">
            <a:xfrm>
              <a:off x="4168423" y="3634798"/>
              <a:ext cx="609600" cy="979488"/>
            </a:xfrm>
            <a:custGeom>
              <a:avLst/>
              <a:gdLst>
                <a:gd name="T0" fmla="*/ 150 w 188"/>
                <a:gd name="T1" fmla="*/ 302 h 302"/>
                <a:gd name="T2" fmla="*/ 142 w 188"/>
                <a:gd name="T3" fmla="*/ 152 h 302"/>
                <a:gd name="T4" fmla="*/ 185 w 188"/>
                <a:gd name="T5" fmla="*/ 55 h 302"/>
                <a:gd name="T6" fmla="*/ 164 w 188"/>
                <a:gd name="T7" fmla="*/ 59 h 302"/>
                <a:gd name="T8" fmla="*/ 124 w 188"/>
                <a:gd name="T9" fmla="*/ 87 h 302"/>
                <a:gd name="T10" fmla="*/ 92 w 188"/>
                <a:gd name="T11" fmla="*/ 7 h 302"/>
                <a:gd name="T12" fmla="*/ 88 w 188"/>
                <a:gd name="T13" fmla="*/ 59 h 302"/>
                <a:gd name="T14" fmla="*/ 55 w 188"/>
                <a:gd name="T15" fmla="*/ 38 h 302"/>
                <a:gd name="T16" fmla="*/ 31 w 188"/>
                <a:gd name="T17" fmla="*/ 19 h 302"/>
                <a:gd name="T18" fmla="*/ 59 w 188"/>
                <a:gd name="T19" fmla="*/ 86 h 302"/>
                <a:gd name="T20" fmla="*/ 35 w 188"/>
                <a:gd name="T21" fmla="*/ 63 h 302"/>
                <a:gd name="T22" fmla="*/ 11 w 188"/>
                <a:gd name="T23" fmla="*/ 41 h 302"/>
                <a:gd name="T24" fmla="*/ 10 w 188"/>
                <a:gd name="T25" fmla="*/ 61 h 302"/>
                <a:gd name="T26" fmla="*/ 49 w 188"/>
                <a:gd name="T27" fmla="*/ 107 h 302"/>
                <a:gd name="T28" fmla="*/ 12 w 188"/>
                <a:gd name="T29" fmla="*/ 87 h 302"/>
                <a:gd name="T30" fmla="*/ 23 w 188"/>
                <a:gd name="T31" fmla="*/ 112 h 302"/>
                <a:gd name="T32" fmla="*/ 82 w 188"/>
                <a:gd name="T33" fmla="*/ 185 h 302"/>
                <a:gd name="T34" fmla="*/ 72 w 188"/>
                <a:gd name="T35" fmla="*/ 302 h 302"/>
                <a:gd name="T36" fmla="*/ 150 w 188"/>
                <a:gd name="T3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8" h="302">
                  <a:moveTo>
                    <a:pt x="150" y="302"/>
                  </a:moveTo>
                  <a:cubicBezTo>
                    <a:pt x="150" y="302"/>
                    <a:pt x="123" y="224"/>
                    <a:pt x="142" y="152"/>
                  </a:cubicBezTo>
                  <a:cubicBezTo>
                    <a:pt x="160" y="81"/>
                    <a:pt x="188" y="66"/>
                    <a:pt x="185" y="55"/>
                  </a:cubicBezTo>
                  <a:cubicBezTo>
                    <a:pt x="183" y="44"/>
                    <a:pt x="169" y="49"/>
                    <a:pt x="164" y="59"/>
                  </a:cubicBezTo>
                  <a:cubicBezTo>
                    <a:pt x="160" y="69"/>
                    <a:pt x="141" y="91"/>
                    <a:pt x="124" y="87"/>
                  </a:cubicBezTo>
                  <a:cubicBezTo>
                    <a:pt x="108" y="83"/>
                    <a:pt x="104" y="14"/>
                    <a:pt x="92" y="7"/>
                  </a:cubicBezTo>
                  <a:cubicBezTo>
                    <a:pt x="80" y="0"/>
                    <a:pt x="84" y="32"/>
                    <a:pt x="88" y="59"/>
                  </a:cubicBezTo>
                  <a:cubicBezTo>
                    <a:pt x="93" y="87"/>
                    <a:pt x="69" y="71"/>
                    <a:pt x="55" y="38"/>
                  </a:cubicBezTo>
                  <a:cubicBezTo>
                    <a:pt x="41" y="5"/>
                    <a:pt x="33" y="14"/>
                    <a:pt x="31" y="19"/>
                  </a:cubicBezTo>
                  <a:cubicBezTo>
                    <a:pt x="29" y="24"/>
                    <a:pt x="62" y="83"/>
                    <a:pt x="59" y="86"/>
                  </a:cubicBezTo>
                  <a:cubicBezTo>
                    <a:pt x="58" y="87"/>
                    <a:pt x="47" y="75"/>
                    <a:pt x="35" y="63"/>
                  </a:cubicBezTo>
                  <a:cubicBezTo>
                    <a:pt x="24" y="52"/>
                    <a:pt x="13" y="40"/>
                    <a:pt x="11" y="41"/>
                  </a:cubicBezTo>
                  <a:cubicBezTo>
                    <a:pt x="7" y="42"/>
                    <a:pt x="0" y="46"/>
                    <a:pt x="10" y="61"/>
                  </a:cubicBezTo>
                  <a:cubicBezTo>
                    <a:pt x="20" y="77"/>
                    <a:pt x="51" y="103"/>
                    <a:pt x="49" y="107"/>
                  </a:cubicBezTo>
                  <a:cubicBezTo>
                    <a:pt x="47" y="112"/>
                    <a:pt x="21" y="88"/>
                    <a:pt x="12" y="87"/>
                  </a:cubicBezTo>
                  <a:cubicBezTo>
                    <a:pt x="2" y="86"/>
                    <a:pt x="6" y="100"/>
                    <a:pt x="23" y="112"/>
                  </a:cubicBezTo>
                  <a:cubicBezTo>
                    <a:pt x="40" y="125"/>
                    <a:pt x="81" y="139"/>
                    <a:pt x="82" y="185"/>
                  </a:cubicBezTo>
                  <a:cubicBezTo>
                    <a:pt x="82" y="232"/>
                    <a:pt x="72" y="302"/>
                    <a:pt x="72" y="302"/>
                  </a:cubicBezTo>
                  <a:cubicBezTo>
                    <a:pt x="150" y="302"/>
                    <a:pt x="150" y="302"/>
                    <a:pt x="150" y="3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109"/>
            <p:cNvSpPr>
              <a:spLocks/>
            </p:cNvSpPr>
            <p:nvPr/>
          </p:nvSpPr>
          <p:spPr bwMode="auto">
            <a:xfrm>
              <a:off x="3684236" y="3836411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84C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110"/>
            <p:cNvSpPr>
              <a:spLocks/>
            </p:cNvSpPr>
            <p:nvPr/>
          </p:nvSpPr>
          <p:spPr bwMode="auto">
            <a:xfrm>
              <a:off x="5043136" y="4341236"/>
              <a:ext cx="15875" cy="14288"/>
            </a:xfrm>
            <a:custGeom>
              <a:avLst/>
              <a:gdLst>
                <a:gd name="T0" fmla="*/ 4 w 5"/>
                <a:gd name="T1" fmla="*/ 0 h 4"/>
                <a:gd name="T2" fmla="*/ 0 w 5"/>
                <a:gd name="T3" fmla="*/ 4 h 4"/>
                <a:gd name="T4" fmla="*/ 5 w 5"/>
                <a:gd name="T5" fmla="*/ 4 h 4"/>
                <a:gd name="T6" fmla="*/ 4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3" y="1"/>
                    <a:pt x="2" y="3"/>
                    <a:pt x="0" y="4"/>
                  </a:cubicBezTo>
                  <a:cubicBezTo>
                    <a:pt x="3" y="4"/>
                    <a:pt x="5" y="4"/>
                    <a:pt x="5" y="4"/>
                  </a:cubicBezTo>
                  <a:cubicBezTo>
                    <a:pt x="5" y="3"/>
                    <a:pt x="5" y="1"/>
                    <a:pt x="4" y="0"/>
                  </a:cubicBezTo>
                </a:path>
              </a:pathLst>
            </a:custGeom>
            <a:solidFill>
              <a:srgbClr val="78B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111"/>
            <p:cNvSpPr>
              <a:spLocks/>
            </p:cNvSpPr>
            <p:nvPr/>
          </p:nvSpPr>
          <p:spPr bwMode="auto">
            <a:xfrm>
              <a:off x="3950936" y="4374573"/>
              <a:ext cx="41275" cy="41275"/>
            </a:xfrm>
            <a:custGeom>
              <a:avLst/>
              <a:gdLst>
                <a:gd name="T0" fmla="*/ 0 w 13"/>
                <a:gd name="T1" fmla="*/ 0 h 13"/>
                <a:gd name="T2" fmla="*/ 1 w 13"/>
                <a:gd name="T3" fmla="*/ 13 h 13"/>
                <a:gd name="T4" fmla="*/ 13 w 13"/>
                <a:gd name="T5" fmla="*/ 11 h 13"/>
                <a:gd name="T6" fmla="*/ 0 w 1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cubicBezTo>
                    <a:pt x="0" y="8"/>
                    <a:pt x="1" y="13"/>
                    <a:pt x="1" y="13"/>
                  </a:cubicBezTo>
                  <a:cubicBezTo>
                    <a:pt x="5" y="12"/>
                    <a:pt x="9" y="12"/>
                    <a:pt x="13" y="11"/>
                  </a:cubicBezTo>
                  <a:cubicBezTo>
                    <a:pt x="9" y="7"/>
                    <a:pt x="4" y="4"/>
                    <a:pt x="0" y="0"/>
                  </a:cubicBezTo>
                </a:path>
              </a:pathLst>
            </a:custGeom>
            <a:solidFill>
              <a:srgbClr val="78B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도넛 70"/>
            <p:cNvSpPr/>
            <p:nvPr/>
          </p:nvSpPr>
          <p:spPr>
            <a:xfrm>
              <a:off x="3520723" y="2864860"/>
              <a:ext cx="1905000" cy="1905000"/>
            </a:xfrm>
            <a:prstGeom prst="donut">
              <a:avLst>
                <a:gd name="adj" fmla="val 7436"/>
              </a:avLst>
            </a:prstGeom>
            <a:solidFill>
              <a:srgbClr val="ADD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1102245" y="2391271"/>
            <a:ext cx="195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>
              <a:lnSpc>
                <a:spcPct val="150000"/>
              </a:lnSpc>
              <a:defRPr/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학생회관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(63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동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3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층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09" name="그룹 108"/>
          <p:cNvGrpSpPr/>
          <p:nvPr/>
        </p:nvGrpSpPr>
        <p:grpSpPr>
          <a:xfrm>
            <a:off x="5115979" y="2518198"/>
            <a:ext cx="720000" cy="801254"/>
            <a:chOff x="5115979" y="2518198"/>
            <a:chExt cx="720000" cy="801254"/>
          </a:xfrm>
        </p:grpSpPr>
        <p:grpSp>
          <p:nvGrpSpPr>
            <p:cNvPr id="76" name="그룹 75"/>
            <p:cNvGrpSpPr/>
            <p:nvPr/>
          </p:nvGrpSpPr>
          <p:grpSpPr>
            <a:xfrm>
              <a:off x="5115979" y="2518198"/>
              <a:ext cx="720000" cy="801254"/>
              <a:chOff x="2798697" y="1159793"/>
              <a:chExt cx="690488" cy="754428"/>
            </a:xfrm>
          </p:grpSpPr>
          <p:sp>
            <p:nvSpPr>
              <p:cNvPr id="78" name="직사각형 77"/>
              <p:cNvSpPr/>
              <p:nvPr/>
            </p:nvSpPr>
            <p:spPr>
              <a:xfrm rot="2664946">
                <a:off x="2836672" y="1508497"/>
                <a:ext cx="34524" cy="405724"/>
              </a:xfrm>
              <a:prstGeom prst="rect">
                <a:avLst/>
              </a:prstGeom>
              <a:solidFill>
                <a:srgbClr val="029C4B"/>
              </a:solidFill>
              <a:ln>
                <a:solidFill>
                  <a:srgbClr val="029C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타원 78"/>
              <p:cNvSpPr/>
              <p:nvPr/>
            </p:nvSpPr>
            <p:spPr>
              <a:xfrm>
                <a:off x="2798697" y="1159793"/>
                <a:ext cx="690488" cy="677922"/>
              </a:xfrm>
              <a:prstGeom prst="ellipse">
                <a:avLst/>
              </a:prstGeom>
              <a:solidFill>
                <a:srgbClr val="029C4B"/>
              </a:solidFill>
              <a:ln>
                <a:solidFill>
                  <a:srgbClr val="029C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0" name="직사각형 79"/>
            <p:cNvSpPr/>
            <p:nvPr/>
          </p:nvSpPr>
          <p:spPr>
            <a:xfrm>
              <a:off x="5169595" y="2682733"/>
              <a:ext cx="6463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  <a:latin typeface="12롯데마트행복Bold" panose="02020603020101020101" pitchFamily="18" charset="-127"/>
                  <a:ea typeface="12롯데마트행복Bold" panose="02020603020101020101" pitchFamily="18" charset="-127"/>
                </a:rPr>
                <a:t>대상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1" name="직사각형 80"/>
          <p:cNvSpPr/>
          <p:nvPr/>
        </p:nvSpPr>
        <p:spPr>
          <a:xfrm>
            <a:off x="5755337" y="2192436"/>
            <a:ext cx="2993127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>
              <a:lnSpc>
                <a:spcPct val="130000"/>
              </a:lnSpc>
              <a:defRPr/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서울대학교 </a:t>
            </a:r>
            <a:r>
              <a:rPr lang="ko-KR" altLang="en-US" sz="1600" dirty="0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 구성원</a:t>
            </a:r>
            <a:endParaRPr lang="en-US" altLang="ko-KR" sz="1600" dirty="0" smtClean="0">
              <a:solidFill>
                <a:srgbClr val="00863D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85725">
              <a:lnSpc>
                <a:spcPct val="130000"/>
              </a:lnSpc>
              <a:defRPr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학생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휴학생 포</a:t>
            </a:r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함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), </a:t>
            </a: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교수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교직원 </a:t>
            </a: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10" name="그룹 109"/>
          <p:cNvGrpSpPr/>
          <p:nvPr/>
        </p:nvGrpSpPr>
        <p:grpSpPr>
          <a:xfrm>
            <a:off x="5251716" y="3436726"/>
            <a:ext cx="965031" cy="720000"/>
            <a:chOff x="5251716" y="3436726"/>
            <a:chExt cx="965031" cy="720000"/>
          </a:xfrm>
        </p:grpSpPr>
        <p:grpSp>
          <p:nvGrpSpPr>
            <p:cNvPr id="83" name="그룹 82"/>
            <p:cNvGrpSpPr/>
            <p:nvPr/>
          </p:nvGrpSpPr>
          <p:grpSpPr>
            <a:xfrm>
              <a:off x="5251716" y="3436726"/>
              <a:ext cx="965031" cy="720000"/>
              <a:chOff x="2554864" y="1158792"/>
              <a:chExt cx="925476" cy="677922"/>
            </a:xfrm>
          </p:grpSpPr>
          <p:sp>
            <p:nvSpPr>
              <p:cNvPr id="85" name="직사각형 84"/>
              <p:cNvSpPr/>
              <p:nvPr/>
            </p:nvSpPr>
            <p:spPr>
              <a:xfrm rot="5400000" flipH="1">
                <a:off x="2744539" y="1282521"/>
                <a:ext cx="33896" cy="413245"/>
              </a:xfrm>
              <a:prstGeom prst="rect">
                <a:avLst/>
              </a:prstGeom>
              <a:solidFill>
                <a:srgbClr val="029C4B"/>
              </a:solidFill>
              <a:ln>
                <a:solidFill>
                  <a:srgbClr val="029C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타원 85"/>
              <p:cNvSpPr/>
              <p:nvPr/>
            </p:nvSpPr>
            <p:spPr>
              <a:xfrm>
                <a:off x="2789851" y="1158792"/>
                <a:ext cx="690489" cy="677922"/>
              </a:xfrm>
              <a:prstGeom prst="ellipse">
                <a:avLst/>
              </a:prstGeom>
              <a:solidFill>
                <a:srgbClr val="029C4B"/>
              </a:solidFill>
              <a:ln>
                <a:solidFill>
                  <a:srgbClr val="029C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7" name="직사각형 86"/>
            <p:cNvSpPr/>
            <p:nvPr/>
          </p:nvSpPr>
          <p:spPr>
            <a:xfrm>
              <a:off x="5539610" y="3521332"/>
              <a:ext cx="646331" cy="5316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2000" dirty="0" smtClean="0">
                  <a:solidFill>
                    <a:schemeClr val="bg1"/>
                  </a:solidFill>
                  <a:latin typeface="12롯데마트행복Bold" panose="02020603020101020101" pitchFamily="18" charset="-127"/>
                  <a:ea typeface="12롯데마트행복Bold" panose="02020603020101020101" pitchFamily="18" charset="-127"/>
                </a:rPr>
                <a:t>이용</a:t>
              </a:r>
              <a:endParaRPr lang="en-US" altLang="ko-KR" sz="2000" dirty="0" smtClean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endParaRPr>
            </a:p>
            <a:p>
              <a:pPr>
                <a:lnSpc>
                  <a:spcPct val="80000"/>
                </a:lnSpc>
              </a:pPr>
              <a:r>
                <a:rPr lang="ko-KR" altLang="en-US" sz="2000" dirty="0" smtClean="0">
                  <a:solidFill>
                    <a:schemeClr val="bg1"/>
                  </a:solidFill>
                  <a:latin typeface="12롯데마트행복Bold" panose="02020603020101020101" pitchFamily="18" charset="-127"/>
                  <a:ea typeface="12롯데마트행복Bold" panose="02020603020101020101" pitchFamily="18" charset="-127"/>
                </a:rPr>
                <a:t>방법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8" name="직사각형 87"/>
          <p:cNvSpPr/>
          <p:nvPr/>
        </p:nvSpPr>
        <p:spPr>
          <a:xfrm>
            <a:off x="6206010" y="3429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5725">
              <a:defRPr/>
            </a:pPr>
            <a:r>
              <a:rPr lang="ko-KR" altLang="en-US" sz="1600" dirty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신분증 </a:t>
            </a:r>
            <a:r>
              <a:rPr lang="ko-KR" altLang="en-US" sz="1600" dirty="0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지참 </a:t>
            </a:r>
            <a:r>
              <a:rPr lang="en-US" altLang="ko-KR" sz="1600" dirty="0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접수 등록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85725">
              <a:defRPr/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당일진료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및 사전예약 가능 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85725">
              <a:defRPr/>
            </a:pP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홈페이지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11" name="그룹 110"/>
          <p:cNvGrpSpPr/>
          <p:nvPr/>
        </p:nvGrpSpPr>
        <p:grpSpPr>
          <a:xfrm>
            <a:off x="5040543" y="4428420"/>
            <a:ext cx="887617" cy="720000"/>
            <a:chOff x="5040543" y="4410314"/>
            <a:chExt cx="887617" cy="720000"/>
          </a:xfrm>
        </p:grpSpPr>
        <p:grpSp>
          <p:nvGrpSpPr>
            <p:cNvPr id="89" name="그룹 88"/>
            <p:cNvGrpSpPr/>
            <p:nvPr/>
          </p:nvGrpSpPr>
          <p:grpSpPr>
            <a:xfrm rot="5070539">
              <a:off x="5081170" y="4369687"/>
              <a:ext cx="720000" cy="801254"/>
              <a:chOff x="2798696" y="1159793"/>
              <a:chExt cx="690488" cy="754428"/>
            </a:xfrm>
          </p:grpSpPr>
          <p:sp>
            <p:nvSpPr>
              <p:cNvPr id="90" name="직사각형 89"/>
              <p:cNvSpPr/>
              <p:nvPr/>
            </p:nvSpPr>
            <p:spPr>
              <a:xfrm rot="2664946">
                <a:off x="2836672" y="1508497"/>
                <a:ext cx="34524" cy="405724"/>
              </a:xfrm>
              <a:prstGeom prst="rect">
                <a:avLst/>
              </a:prstGeom>
              <a:solidFill>
                <a:srgbClr val="029C4B"/>
              </a:solidFill>
              <a:ln>
                <a:solidFill>
                  <a:srgbClr val="029C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타원 90"/>
              <p:cNvSpPr/>
              <p:nvPr/>
            </p:nvSpPr>
            <p:spPr>
              <a:xfrm>
                <a:off x="2798696" y="1159793"/>
                <a:ext cx="690488" cy="677923"/>
              </a:xfrm>
              <a:prstGeom prst="ellipse">
                <a:avLst/>
              </a:prstGeom>
              <a:solidFill>
                <a:srgbClr val="029C4B"/>
              </a:solidFill>
              <a:ln>
                <a:solidFill>
                  <a:srgbClr val="029C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2" name="직사각형 91"/>
            <p:cNvSpPr/>
            <p:nvPr/>
          </p:nvSpPr>
          <p:spPr>
            <a:xfrm>
              <a:off x="5050997" y="4566371"/>
              <a:ext cx="8771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  <a:latin typeface="12롯데마트행복Bold" panose="02020603020101020101" pitchFamily="18" charset="-127"/>
                  <a:ea typeface="12롯데마트행복Bold" panose="02020603020101020101" pitchFamily="18" charset="-127"/>
                </a:rPr>
                <a:t>전문의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4" name="직사각형 93"/>
          <p:cNvSpPr/>
          <p:nvPr/>
        </p:nvSpPr>
        <p:spPr>
          <a:xfrm>
            <a:off x="5652120" y="4997729"/>
            <a:ext cx="3427541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 lvl="0">
              <a:lnSpc>
                <a:spcPct val="120000"/>
              </a:lnSpc>
              <a:defRPr/>
            </a:pPr>
            <a:r>
              <a:rPr lang="ko-KR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서울대학교 </a:t>
            </a:r>
            <a:r>
              <a:rPr lang="ko-KR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병원 소속 </a:t>
            </a:r>
            <a:r>
              <a:rPr lang="ko-KR" altLang="en-US" sz="1600" dirty="0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교수진 및 전문의</a:t>
            </a:r>
            <a:endParaRPr lang="en-US" altLang="ko-KR" sz="1600" dirty="0">
              <a:solidFill>
                <a:srgbClr val="00863D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12" name="그룹 111"/>
          <p:cNvGrpSpPr/>
          <p:nvPr/>
        </p:nvGrpSpPr>
        <p:grpSpPr>
          <a:xfrm>
            <a:off x="3159047" y="4403004"/>
            <a:ext cx="720000" cy="801253"/>
            <a:chOff x="3168100" y="4393951"/>
            <a:chExt cx="720000" cy="801253"/>
          </a:xfrm>
        </p:grpSpPr>
        <p:grpSp>
          <p:nvGrpSpPr>
            <p:cNvPr id="95" name="그룹 94"/>
            <p:cNvGrpSpPr/>
            <p:nvPr/>
          </p:nvGrpSpPr>
          <p:grpSpPr>
            <a:xfrm rot="10455610">
              <a:off x="3168100" y="4393951"/>
              <a:ext cx="720000" cy="801253"/>
              <a:chOff x="2798696" y="1159793"/>
              <a:chExt cx="690488" cy="754427"/>
            </a:xfrm>
          </p:grpSpPr>
          <p:sp>
            <p:nvSpPr>
              <p:cNvPr id="96" name="직사각형 95"/>
              <p:cNvSpPr/>
              <p:nvPr/>
            </p:nvSpPr>
            <p:spPr>
              <a:xfrm rot="2664946">
                <a:off x="2836671" y="1508496"/>
                <a:ext cx="34524" cy="405724"/>
              </a:xfrm>
              <a:prstGeom prst="rect">
                <a:avLst/>
              </a:prstGeom>
              <a:solidFill>
                <a:srgbClr val="029C4B"/>
              </a:solidFill>
              <a:ln>
                <a:solidFill>
                  <a:srgbClr val="029C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타원 96"/>
              <p:cNvSpPr/>
              <p:nvPr/>
            </p:nvSpPr>
            <p:spPr>
              <a:xfrm>
                <a:off x="2798696" y="1159793"/>
                <a:ext cx="690488" cy="677923"/>
              </a:xfrm>
              <a:prstGeom prst="ellipse">
                <a:avLst/>
              </a:prstGeom>
              <a:solidFill>
                <a:srgbClr val="029C4B"/>
              </a:solidFill>
              <a:ln>
                <a:solidFill>
                  <a:srgbClr val="029C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8" name="직사각형 97"/>
            <p:cNvSpPr/>
            <p:nvPr/>
          </p:nvSpPr>
          <p:spPr>
            <a:xfrm>
              <a:off x="3218050" y="4575424"/>
              <a:ext cx="6463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2000" dirty="0" err="1" smtClean="0">
                  <a:solidFill>
                    <a:schemeClr val="bg1"/>
                  </a:solidFill>
                  <a:latin typeface="12롯데마트행복Bold" panose="02020603020101020101" pitchFamily="18" charset="-127"/>
                  <a:ea typeface="12롯데마트행복Bold" panose="02020603020101020101" pitchFamily="18" charset="-127"/>
                </a:rPr>
                <a:t>홈페</a:t>
              </a:r>
              <a:endParaRPr lang="en-US" altLang="ko-KR" sz="2000" dirty="0" smtClean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endParaRPr>
            </a:p>
            <a:p>
              <a:pPr>
                <a:lnSpc>
                  <a:spcPct val="80000"/>
                </a:lnSpc>
              </a:pPr>
              <a:r>
                <a:rPr lang="ko-KR" altLang="en-US" sz="2000" dirty="0" smtClean="0">
                  <a:solidFill>
                    <a:schemeClr val="bg1"/>
                  </a:solidFill>
                  <a:latin typeface="12롯데마트행복Bold" panose="02020603020101020101" pitchFamily="18" charset="-127"/>
                  <a:ea typeface="12롯데마트행복Bold" panose="02020603020101020101" pitchFamily="18" charset="-127"/>
                </a:rPr>
                <a:t>이지</a:t>
              </a:r>
              <a:endParaRPr lang="en-US" altLang="ko-KR" sz="2000" dirty="0" smtClean="0">
                <a:solidFill>
                  <a:schemeClr val="bg1"/>
                </a:solidFill>
                <a:latin typeface="12롯데마트행복Bold" panose="02020603020101020101" pitchFamily="18" charset="-127"/>
                <a:ea typeface="12롯데마트행복Bold" panose="02020603020101020101" pitchFamily="18" charset="-127"/>
              </a:endParaRPr>
            </a:p>
          </p:txBody>
        </p:sp>
      </p:grpSp>
      <p:sp>
        <p:nvSpPr>
          <p:cNvPr id="99" name="직사각형 98"/>
          <p:cNvSpPr/>
          <p:nvPr/>
        </p:nvSpPr>
        <p:spPr>
          <a:xfrm>
            <a:off x="539552" y="486916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>
              <a:lnSpc>
                <a:spcPct val="150000"/>
              </a:lnSpc>
              <a:defRPr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http://health4u.snu.ac.kr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13" name="그룹 112"/>
          <p:cNvGrpSpPr/>
          <p:nvPr/>
        </p:nvGrpSpPr>
        <p:grpSpPr>
          <a:xfrm>
            <a:off x="2712271" y="3509306"/>
            <a:ext cx="952884" cy="720000"/>
            <a:chOff x="2712271" y="3509306"/>
            <a:chExt cx="952884" cy="720000"/>
          </a:xfrm>
        </p:grpSpPr>
        <p:grpSp>
          <p:nvGrpSpPr>
            <p:cNvPr id="101" name="그룹 100"/>
            <p:cNvGrpSpPr/>
            <p:nvPr/>
          </p:nvGrpSpPr>
          <p:grpSpPr>
            <a:xfrm rot="16200000">
              <a:off x="2828713" y="3392864"/>
              <a:ext cx="720000" cy="952884"/>
              <a:chOff x="2909910" y="1523693"/>
              <a:chExt cx="690489" cy="897195"/>
            </a:xfrm>
          </p:grpSpPr>
          <p:sp>
            <p:nvSpPr>
              <p:cNvPr id="103" name="직사각형 102"/>
              <p:cNvSpPr/>
              <p:nvPr/>
            </p:nvSpPr>
            <p:spPr>
              <a:xfrm>
                <a:off x="3221212" y="2060848"/>
                <a:ext cx="34524" cy="360040"/>
              </a:xfrm>
              <a:prstGeom prst="rect">
                <a:avLst/>
              </a:prstGeom>
              <a:solidFill>
                <a:srgbClr val="029C4B"/>
              </a:solidFill>
              <a:ln>
                <a:solidFill>
                  <a:srgbClr val="029C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타원 103"/>
              <p:cNvSpPr/>
              <p:nvPr/>
            </p:nvSpPr>
            <p:spPr>
              <a:xfrm>
                <a:off x="2909910" y="1523693"/>
                <a:ext cx="690489" cy="678669"/>
              </a:xfrm>
              <a:prstGeom prst="ellipse">
                <a:avLst/>
              </a:prstGeom>
              <a:solidFill>
                <a:srgbClr val="029C4B"/>
              </a:solidFill>
              <a:ln>
                <a:solidFill>
                  <a:srgbClr val="029C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5" name="직사각형 104"/>
            <p:cNvSpPr/>
            <p:nvPr/>
          </p:nvSpPr>
          <p:spPr>
            <a:xfrm>
              <a:off x="2749502" y="3681776"/>
              <a:ext cx="6463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  <a:latin typeface="12롯데마트행복Bold" panose="02020603020101020101" pitchFamily="18" charset="-127"/>
                  <a:ea typeface="12롯데마트행복Bold" panose="02020603020101020101" pitchFamily="18" charset="-127"/>
                </a:rPr>
                <a:t>문</a:t>
              </a:r>
              <a:r>
                <a:rPr lang="ko-KR" altLang="en-US" sz="2000" dirty="0">
                  <a:solidFill>
                    <a:schemeClr val="bg1"/>
                  </a:solidFill>
                  <a:latin typeface="12롯데마트행복Bold" panose="02020603020101020101" pitchFamily="18" charset="-127"/>
                  <a:ea typeface="12롯데마트행복Bold" panose="02020603020101020101" pitchFamily="18" charset="-127"/>
                </a:rPr>
                <a:t>의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6" name="직사각형 105"/>
          <p:cNvSpPr/>
          <p:nvPr/>
        </p:nvSpPr>
        <p:spPr>
          <a:xfrm>
            <a:off x="990913" y="3660198"/>
            <a:ext cx="15937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>
              <a:lnSpc>
                <a:spcPct val="150000"/>
              </a:lnSpc>
              <a:defRPr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02-880-5338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14" name="그룹 113"/>
          <p:cNvGrpSpPr/>
          <p:nvPr/>
        </p:nvGrpSpPr>
        <p:grpSpPr>
          <a:xfrm>
            <a:off x="3017044" y="2644140"/>
            <a:ext cx="952884" cy="720000"/>
            <a:chOff x="2998938" y="2626034"/>
            <a:chExt cx="952884" cy="720000"/>
          </a:xfrm>
        </p:grpSpPr>
        <p:grpSp>
          <p:nvGrpSpPr>
            <p:cNvPr id="13" name="그룹 12"/>
            <p:cNvGrpSpPr/>
            <p:nvPr/>
          </p:nvGrpSpPr>
          <p:grpSpPr>
            <a:xfrm rot="18107381">
              <a:off x="3115380" y="2509592"/>
              <a:ext cx="720000" cy="952884"/>
              <a:chOff x="2909910" y="1523693"/>
              <a:chExt cx="690489" cy="897195"/>
            </a:xfrm>
          </p:grpSpPr>
          <p:sp>
            <p:nvSpPr>
              <p:cNvPr id="4" name="직사각형 3"/>
              <p:cNvSpPr/>
              <p:nvPr/>
            </p:nvSpPr>
            <p:spPr>
              <a:xfrm>
                <a:off x="3221212" y="2060848"/>
                <a:ext cx="34524" cy="360040"/>
              </a:xfrm>
              <a:prstGeom prst="rect">
                <a:avLst/>
              </a:prstGeom>
              <a:solidFill>
                <a:srgbClr val="029C4B"/>
              </a:solidFill>
              <a:ln>
                <a:solidFill>
                  <a:srgbClr val="029C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타원 4"/>
              <p:cNvSpPr/>
              <p:nvPr/>
            </p:nvSpPr>
            <p:spPr>
              <a:xfrm>
                <a:off x="2909910" y="1523693"/>
                <a:ext cx="690489" cy="678669"/>
              </a:xfrm>
              <a:prstGeom prst="ellipse">
                <a:avLst/>
              </a:prstGeom>
              <a:solidFill>
                <a:srgbClr val="029C4B"/>
              </a:solidFill>
              <a:ln>
                <a:solidFill>
                  <a:srgbClr val="029C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7" name="직사각형 106"/>
            <p:cNvSpPr/>
            <p:nvPr/>
          </p:nvSpPr>
          <p:spPr>
            <a:xfrm>
              <a:off x="3053577" y="2707667"/>
              <a:ext cx="6463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  <a:latin typeface="12롯데마트행복Bold" panose="02020603020101020101" pitchFamily="18" charset="-127"/>
                  <a:ea typeface="12롯데마트행복Bold" panose="02020603020101020101" pitchFamily="18" charset="-127"/>
                </a:rPr>
                <a:t>위치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5" name="자유형 114"/>
          <p:cNvSpPr/>
          <p:nvPr/>
        </p:nvSpPr>
        <p:spPr>
          <a:xfrm>
            <a:off x="0" y="6453336"/>
            <a:ext cx="9144000" cy="428780"/>
          </a:xfrm>
          <a:custGeom>
            <a:avLst/>
            <a:gdLst>
              <a:gd name="connsiteX0" fmla="*/ 285750 w 12191999"/>
              <a:gd name="connsiteY0" fmla="*/ 797 h 568519"/>
              <a:gd name="connsiteX1" fmla="*/ 1523999 w 12191999"/>
              <a:gd name="connsiteY1" fmla="*/ 75971 h 568519"/>
              <a:gd name="connsiteX2" fmla="*/ 1809749 w 12191999"/>
              <a:gd name="connsiteY2" fmla="*/ 797 h 568519"/>
              <a:gd name="connsiteX3" fmla="*/ 3048000 w 12191999"/>
              <a:gd name="connsiteY3" fmla="*/ 75971 h 568519"/>
              <a:gd name="connsiteX4" fmla="*/ 3048000 w 12191999"/>
              <a:gd name="connsiteY4" fmla="*/ 93042 h 568519"/>
              <a:gd name="connsiteX5" fmla="*/ 3143249 w 12191999"/>
              <a:gd name="connsiteY5" fmla="*/ 52564 h 568519"/>
              <a:gd name="connsiteX6" fmla="*/ 4571999 w 12191999"/>
              <a:gd name="connsiteY6" fmla="*/ 93042 h 568519"/>
              <a:gd name="connsiteX7" fmla="*/ 6095999 w 12191999"/>
              <a:gd name="connsiteY7" fmla="*/ 93042 h 568519"/>
              <a:gd name="connsiteX8" fmla="*/ 6095999 w 12191999"/>
              <a:gd name="connsiteY8" fmla="*/ 110113 h 568519"/>
              <a:gd name="connsiteX9" fmla="*/ 7619999 w 12191999"/>
              <a:gd name="connsiteY9" fmla="*/ 110113 h 568519"/>
              <a:gd name="connsiteX10" fmla="*/ 9143999 w 12191999"/>
              <a:gd name="connsiteY10" fmla="*/ 110113 h 568519"/>
              <a:gd name="connsiteX11" fmla="*/ 9143999 w 12191999"/>
              <a:gd name="connsiteY11" fmla="*/ 127183 h 568519"/>
              <a:gd name="connsiteX12" fmla="*/ 9429749 w 12191999"/>
              <a:gd name="connsiteY12" fmla="*/ 52009 h 568519"/>
              <a:gd name="connsiteX13" fmla="*/ 10667999 w 12191999"/>
              <a:gd name="connsiteY13" fmla="*/ 127183 h 568519"/>
              <a:gd name="connsiteX14" fmla="*/ 10953749 w 12191999"/>
              <a:gd name="connsiteY14" fmla="*/ 52009 h 568519"/>
              <a:gd name="connsiteX15" fmla="*/ 12191999 w 12191999"/>
              <a:gd name="connsiteY15" fmla="*/ 127183 h 568519"/>
              <a:gd name="connsiteX16" fmla="*/ 12191999 w 12191999"/>
              <a:gd name="connsiteY16" fmla="*/ 568519 h 568519"/>
              <a:gd name="connsiteX17" fmla="*/ 0 w 12191999"/>
              <a:gd name="connsiteY17" fmla="*/ 568519 h 568519"/>
              <a:gd name="connsiteX18" fmla="*/ 0 w 12191999"/>
              <a:gd name="connsiteY18" fmla="*/ 75971 h 568519"/>
              <a:gd name="connsiteX19" fmla="*/ 285750 w 12191999"/>
              <a:gd name="connsiteY19" fmla="*/ 797 h 56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1999" h="568519">
                <a:moveTo>
                  <a:pt x="285750" y="797"/>
                </a:moveTo>
                <a:cubicBezTo>
                  <a:pt x="698500" y="-17579"/>
                  <a:pt x="1111249" y="289801"/>
                  <a:pt x="1523999" y="75971"/>
                </a:cubicBezTo>
                <a:cubicBezTo>
                  <a:pt x="1619249" y="26626"/>
                  <a:pt x="1714499" y="5037"/>
                  <a:pt x="1809749" y="797"/>
                </a:cubicBezTo>
                <a:cubicBezTo>
                  <a:pt x="2222499" y="-17579"/>
                  <a:pt x="2635249" y="289801"/>
                  <a:pt x="3048000" y="75971"/>
                </a:cubicBezTo>
                <a:lnTo>
                  <a:pt x="3048000" y="93042"/>
                </a:lnTo>
                <a:lnTo>
                  <a:pt x="3143249" y="52564"/>
                </a:lnTo>
                <a:cubicBezTo>
                  <a:pt x="3619499" y="-107423"/>
                  <a:pt x="4095749" y="339769"/>
                  <a:pt x="4571999" y="93042"/>
                </a:cubicBezTo>
                <a:cubicBezTo>
                  <a:pt x="5079999" y="-170132"/>
                  <a:pt x="5587999" y="356217"/>
                  <a:pt x="6095999" y="93042"/>
                </a:cubicBezTo>
                <a:lnTo>
                  <a:pt x="6095999" y="110113"/>
                </a:lnTo>
                <a:cubicBezTo>
                  <a:pt x="6603999" y="-153061"/>
                  <a:pt x="7111999" y="373288"/>
                  <a:pt x="7619999" y="110113"/>
                </a:cubicBezTo>
                <a:cubicBezTo>
                  <a:pt x="8127999" y="-153061"/>
                  <a:pt x="8635999" y="373288"/>
                  <a:pt x="9143999" y="110113"/>
                </a:cubicBezTo>
                <a:lnTo>
                  <a:pt x="9143999" y="127183"/>
                </a:lnTo>
                <a:cubicBezTo>
                  <a:pt x="9239249" y="77838"/>
                  <a:pt x="9334499" y="56250"/>
                  <a:pt x="9429749" y="52009"/>
                </a:cubicBezTo>
                <a:cubicBezTo>
                  <a:pt x="9842499" y="33633"/>
                  <a:pt x="10255249" y="341013"/>
                  <a:pt x="10667999" y="127183"/>
                </a:cubicBezTo>
                <a:cubicBezTo>
                  <a:pt x="10763249" y="77838"/>
                  <a:pt x="10858499" y="56250"/>
                  <a:pt x="10953749" y="52009"/>
                </a:cubicBezTo>
                <a:cubicBezTo>
                  <a:pt x="11366499" y="33633"/>
                  <a:pt x="11779249" y="341013"/>
                  <a:pt x="12191999" y="127183"/>
                </a:cubicBezTo>
                <a:lnTo>
                  <a:pt x="12191999" y="568519"/>
                </a:lnTo>
                <a:lnTo>
                  <a:pt x="0" y="568519"/>
                </a:lnTo>
                <a:lnTo>
                  <a:pt x="0" y="75971"/>
                </a:lnTo>
                <a:cubicBezTo>
                  <a:pt x="95250" y="26626"/>
                  <a:pt x="190500" y="5037"/>
                  <a:pt x="285750" y="797"/>
                </a:cubicBezTo>
                <a:close/>
              </a:path>
            </a:pathLst>
          </a:custGeom>
          <a:solidFill>
            <a:srgbClr val="45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726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1" grpId="0"/>
      <p:bldP spid="88" grpId="0"/>
      <p:bldP spid="94" grpId="0"/>
      <p:bldP spid="99" grpId="0"/>
      <p:bldP spid="1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351940" y="451892"/>
            <a:ext cx="6740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FFFFCC"/>
                </a:solidFill>
                <a:effectLst>
                  <a:outerShdw blurRad="63500" sx="102000" sy="102000" algn="ctr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  <a:latin typeface="다음_SemiBold" pitchFamily="2" charset="-127"/>
                <a:ea typeface="다음_SemiBold" pitchFamily="2" charset="-127"/>
              </a:rPr>
              <a:t>보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  <a:latin typeface="다음_SemiBold" pitchFamily="2" charset="-127"/>
                <a:ea typeface="다음_SemiBold" pitchFamily="2" charset="-127"/>
              </a:rPr>
              <a:t>건진료소 진료시간표</a:t>
            </a:r>
            <a:endParaRPr lang="ko-KR" altLang="en-US" sz="2800" dirty="0">
              <a:solidFill>
                <a:schemeClr val="bg1"/>
              </a:solidFill>
              <a:effectLst>
                <a:outerShdw blurRad="63500" sx="102000" sy="102000" algn="ctr" rotWithShape="0">
                  <a:prstClr val="black"/>
                </a:outerShdw>
                <a:reflection blurRad="6350" stA="55000" endA="300" endPos="45500" dir="5400000" sy="-100000" algn="bl" rotWithShape="0"/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0" y="143791"/>
            <a:ext cx="890588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847951"/>
              </p:ext>
            </p:extLst>
          </p:nvPr>
        </p:nvGraphicFramePr>
        <p:xfrm>
          <a:off x="1170292" y="1674065"/>
          <a:ext cx="6748624" cy="4181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3883"/>
                <a:gridCol w="1959278"/>
                <a:gridCol w="1415034"/>
                <a:gridCol w="1850429"/>
              </a:tblGrid>
              <a:tr h="38010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FFFFFB"/>
                          </a:solidFill>
                          <a:latin typeface="Adobe 고딕 Std B" pitchFamily="34" charset="-127"/>
                          <a:ea typeface="Adobe 고딕 Std B" pitchFamily="34" charset="-127"/>
                        </a:rPr>
                        <a:t>구분</a:t>
                      </a:r>
                      <a:endParaRPr lang="ko-KR" altLang="en-US" sz="1200" b="1" kern="0" spc="0" dirty="0">
                        <a:solidFill>
                          <a:srgbClr val="FFFFFB"/>
                        </a:solidFill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 marL="17907" marR="17907" marT="17907" marB="17907" anchor="ctr">
                    <a:solidFill>
                      <a:srgbClr val="029C4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FFFFFB"/>
                          </a:solidFill>
                          <a:latin typeface="Adobe 고딕 Std B" pitchFamily="34" charset="-127"/>
                          <a:ea typeface="Adobe 고딕 Std B" pitchFamily="34" charset="-127"/>
                        </a:rPr>
                        <a:t>요일</a:t>
                      </a:r>
                    </a:p>
                  </a:txBody>
                  <a:tcPr marL="17907" marR="17907" marT="17907" marB="17907" anchor="ctr">
                    <a:solidFill>
                      <a:srgbClr val="029C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FFFFFB"/>
                          </a:solidFill>
                          <a:latin typeface="Adobe 고딕 Std B" pitchFamily="34" charset="-127"/>
                          <a:ea typeface="Adobe 고딕 Std B" pitchFamily="34" charset="-127"/>
                        </a:rPr>
                        <a:t>시간</a:t>
                      </a:r>
                    </a:p>
                  </a:txBody>
                  <a:tcPr marL="17907" marR="17907" marT="17907" marB="17907" anchor="ctr">
                    <a:solidFill>
                      <a:srgbClr val="029C4B"/>
                    </a:solidFill>
                  </a:tcPr>
                </a:tc>
              </a:tr>
              <a:tr h="380104">
                <a:tc row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부속의원</a:t>
                      </a:r>
                      <a:endParaRPr lang="ko-KR" altLang="en-US" sz="1300" b="1" kern="0" spc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17907" marR="17907" marT="17907" marB="17907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5080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kern="0" spc="-1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가정의학과</a:t>
                      </a:r>
                      <a:endParaRPr lang="ko-KR" altLang="en-US" sz="1300" b="0" kern="0" spc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나눔바른고딕" pitchFamily="50" charset="-127"/>
                        <a:ea typeface="나눔바른고딕" pitchFamily="50" charset="-127"/>
                      </a:endParaRPr>
                    </a:p>
                  </a:txBody>
                  <a:tcPr marL="17907" marR="17907" marT="17907" marB="17907" anchor="ctr"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월</a:t>
                      </a:r>
                      <a:r>
                        <a:rPr lang="en-US" altLang="ko-KR" sz="1200" b="0" kern="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-</a:t>
                      </a:r>
                      <a:r>
                        <a:rPr lang="ko-KR" altLang="en-US" sz="1200" b="0" kern="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금</a:t>
                      </a:r>
                      <a:endParaRPr lang="ko-KR" altLang="en-US" sz="1200" b="0" kern="0" spc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나눔바른고딕" pitchFamily="50" charset="-127"/>
                        <a:ea typeface="나눔바른고딕" pitchFamily="50" charset="-127"/>
                      </a:endParaRPr>
                    </a:p>
                  </a:txBody>
                  <a:tcPr marL="17907" marR="17907" marT="17907" marB="17907" anchor="ctr"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09:00~17:30</a:t>
                      </a:r>
                      <a:endParaRPr lang="en-US" sz="1200" b="0" kern="0" spc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나눔바른고딕" pitchFamily="50" charset="-127"/>
                        <a:ea typeface="나눔바른고딕" pitchFamily="50" charset="-127"/>
                      </a:endParaRPr>
                    </a:p>
                  </a:txBody>
                  <a:tcPr marL="17907" marR="17907" marT="17907" marB="17907" anchor="ctr"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1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marR="5080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kern="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정신건강의학과</a:t>
                      </a:r>
                      <a:endParaRPr lang="ko-KR" altLang="en-US" sz="1300" b="0" kern="0" spc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나눔바른고딕" pitchFamily="50" charset="-127"/>
                        <a:ea typeface="나눔바른고딕" pitchFamily="50" charset="-127"/>
                      </a:endParaRP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-1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월</a:t>
                      </a:r>
                      <a:r>
                        <a:rPr lang="en-US" altLang="ko-KR" sz="1200" b="0" kern="0" spc="-1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/</a:t>
                      </a:r>
                      <a:r>
                        <a:rPr lang="ko-KR" altLang="en-US" sz="1200" b="0" kern="0" spc="-1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화</a:t>
                      </a:r>
                      <a:r>
                        <a:rPr lang="en-US" altLang="ko-KR" sz="1200" b="0" kern="0" spc="-1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/</a:t>
                      </a:r>
                      <a:r>
                        <a:rPr lang="ko-KR" altLang="en-US" sz="1200" b="0" kern="0" spc="-1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목</a:t>
                      </a:r>
                      <a:r>
                        <a:rPr lang="en-US" altLang="ko-KR" sz="1200" b="0" kern="0" spc="-1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/</a:t>
                      </a:r>
                      <a:r>
                        <a:rPr lang="ko-KR" altLang="en-US" sz="1200" b="0" kern="0" spc="-1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금</a:t>
                      </a:r>
                      <a:endParaRPr lang="ko-KR" altLang="en-US" sz="1200" b="0" kern="0" spc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나눔바른고딕" pitchFamily="50" charset="-127"/>
                        <a:ea typeface="나눔바른고딕" pitchFamily="50" charset="-127"/>
                      </a:endParaRP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14:00~17:30</a:t>
                      </a:r>
                      <a:endParaRPr lang="en-US" sz="1200" b="0" kern="0" spc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나눔바른고딕" pitchFamily="50" charset="-127"/>
                        <a:ea typeface="나눔바른고딕" pitchFamily="50" charset="-127"/>
                      </a:endParaRP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1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marR="5080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kern="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이비인후과</a:t>
                      </a:r>
                      <a:endParaRPr lang="ko-KR" altLang="en-US" sz="1300" b="0" kern="0" spc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나눔바른고딕" pitchFamily="50" charset="-127"/>
                        <a:ea typeface="나눔바른고딕" pitchFamily="50" charset="-127"/>
                      </a:endParaRP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월</a:t>
                      </a:r>
                      <a:endParaRPr lang="ko-KR" altLang="en-US" sz="1200" b="0" kern="0" spc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나눔바른고딕" pitchFamily="50" charset="-127"/>
                        <a:ea typeface="나눔바른고딕" pitchFamily="50" charset="-127"/>
                      </a:endParaRP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09:00~17:30</a:t>
                      </a:r>
                      <a:endParaRPr lang="en-US" sz="1200" b="0" kern="0" spc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나눔바른고딕" pitchFamily="50" charset="-127"/>
                        <a:ea typeface="나눔바른고딕" pitchFamily="50" charset="-127"/>
                      </a:endParaRP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1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marR="5080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kern="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피부과</a:t>
                      </a:r>
                      <a:endParaRPr lang="ko-KR" altLang="en-US" sz="1300" b="0" kern="0" spc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나눔바른고딕" pitchFamily="50" charset="-127"/>
                        <a:ea typeface="나눔바른고딕" pitchFamily="50" charset="-127"/>
                      </a:endParaRP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화</a:t>
                      </a:r>
                      <a:endParaRPr lang="ko-KR" altLang="en-US" sz="1200" b="0" kern="0" spc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나눔바른고딕" pitchFamily="50" charset="-127"/>
                        <a:ea typeface="나눔바른고딕" pitchFamily="50" charset="-127"/>
                      </a:endParaRP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2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14:00~17:30</a:t>
                      </a:r>
                      <a:endParaRPr lang="en-US" sz="1200" b="0" kern="0" spc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나눔바른고딕" pitchFamily="50" charset="-127"/>
                        <a:ea typeface="나눔바른고딕" pitchFamily="50" charset="-127"/>
                      </a:endParaRP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1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marR="5080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kern="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안과 </a:t>
                      </a:r>
                      <a:endParaRPr lang="ko-KR" altLang="en-US" sz="1300" b="0" kern="0" spc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나눔바른고딕" pitchFamily="50" charset="-127"/>
                        <a:ea typeface="나눔바른고딕" pitchFamily="50" charset="-127"/>
                      </a:endParaRP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수</a:t>
                      </a:r>
                      <a:endParaRPr lang="ko-KR" altLang="en-US" sz="1200" b="0" kern="0" spc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나눔바른고딕" pitchFamily="50" charset="-127"/>
                        <a:ea typeface="나눔바른고딕" pitchFamily="50" charset="-127"/>
                      </a:endParaRP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09:00~17:30</a:t>
                      </a:r>
                      <a:endParaRPr lang="en-US" sz="1200" b="0" kern="0" spc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나눔바른고딕" pitchFamily="50" charset="-127"/>
                        <a:ea typeface="나눔바른고딕" pitchFamily="50" charset="-127"/>
                      </a:endParaRP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1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marR="5080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kern="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부인과</a:t>
                      </a:r>
                      <a:endParaRPr lang="ko-KR" altLang="en-US" sz="1300" b="0" kern="0" spc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나눔바른고딕" pitchFamily="50" charset="-127"/>
                        <a:ea typeface="나눔바른고딕" pitchFamily="50" charset="-127"/>
                      </a:endParaRP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목</a:t>
                      </a:r>
                      <a:endParaRPr lang="ko-KR" altLang="en-US" sz="1200" b="0" kern="0" spc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나눔바른고딕" pitchFamily="50" charset="-127"/>
                        <a:ea typeface="나눔바른고딕" pitchFamily="50" charset="-127"/>
                      </a:endParaRP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14:00~17:30</a:t>
                      </a:r>
                      <a:endParaRPr lang="en-US" sz="1200" b="0" kern="0" spc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나눔바른고딕" pitchFamily="50" charset="-127"/>
                        <a:ea typeface="나눔바른고딕" pitchFamily="50" charset="-127"/>
                      </a:endParaRP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1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marR="5080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kern="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정형외과</a:t>
                      </a:r>
                      <a:endParaRPr lang="ko-KR" altLang="en-US" sz="1300" b="0" kern="0" spc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나눔바른고딕" pitchFamily="50" charset="-127"/>
                        <a:ea typeface="나눔바른고딕" pitchFamily="50" charset="-127"/>
                      </a:endParaRP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금</a:t>
                      </a:r>
                      <a:endParaRPr lang="ko-KR" altLang="en-US" sz="1200" b="0" kern="0" spc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나눔바른고딕" pitchFamily="50" charset="-127"/>
                        <a:ea typeface="나눔바른고딕" pitchFamily="50" charset="-127"/>
                      </a:endParaRP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09:00~17:30</a:t>
                      </a:r>
                      <a:endParaRPr lang="en-US" sz="1200" b="0" kern="0" spc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나눔바른고딕" pitchFamily="50" charset="-127"/>
                        <a:ea typeface="나눔바른고딕" pitchFamily="50" charset="-127"/>
                      </a:endParaRP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1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marR="5080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kern="0" spc="-7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금연 </a:t>
                      </a:r>
                      <a:r>
                        <a:rPr lang="ko-KR" altLang="en-US" sz="1300" b="0" kern="0" spc="-7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클리닉</a:t>
                      </a:r>
                      <a:endParaRPr lang="ko-KR" altLang="en-US" sz="1300" b="0" kern="0" spc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나눔바른고딕" pitchFamily="50" charset="-127"/>
                        <a:ea typeface="나눔바른고딕" pitchFamily="50" charset="-127"/>
                      </a:endParaRP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-1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수</a:t>
                      </a:r>
                      <a:endParaRPr lang="ko-KR" altLang="en-US" sz="1200" b="0" kern="0" spc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나눔바른고딕" pitchFamily="50" charset="-127"/>
                        <a:ea typeface="나눔바른고딕" pitchFamily="50" charset="-127"/>
                      </a:endParaRP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6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14:00~17:00</a:t>
                      </a:r>
                      <a:endParaRPr lang="en-US" sz="1200" b="0" kern="0" spc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나눔바른고딕" pitchFamily="50" charset="-127"/>
                        <a:ea typeface="나눔바른고딕" pitchFamily="50" charset="-127"/>
                      </a:endParaRP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1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부속치과의원</a:t>
                      </a:r>
                      <a:endParaRPr lang="ko-KR" altLang="en-US" sz="1300" b="1" kern="0" spc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kern="0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itchFamily="50" charset="-127"/>
                          <a:ea typeface="나눔바른고딕" pitchFamily="50" charset="-127"/>
                        </a:rPr>
                        <a:t>치과</a:t>
                      </a: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월</a:t>
                      </a:r>
                      <a:r>
                        <a:rPr lang="en-US" altLang="ko-KR" sz="1200" b="0" kern="0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-</a:t>
                      </a:r>
                      <a:r>
                        <a:rPr lang="ko-KR" altLang="en-US" sz="1200" b="0" kern="0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itchFamily="50" charset="-127"/>
                          <a:ea typeface="나눔바른고딕" pitchFamily="50" charset="-127"/>
                        </a:rPr>
                        <a:t>금</a:t>
                      </a: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itchFamily="50" charset="-127"/>
                          <a:ea typeface="나눔바른고딕" pitchFamily="50" charset="-127"/>
                        </a:rPr>
                        <a:t>09:00~17:30</a:t>
                      </a: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1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연건분소</a:t>
                      </a: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kern="0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itchFamily="50" charset="-127"/>
                          <a:ea typeface="나눔바른고딕" pitchFamily="50" charset="-127"/>
                        </a:rPr>
                        <a:t>가정의학과</a:t>
                      </a: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월</a:t>
                      </a:r>
                      <a:r>
                        <a:rPr lang="en-US" altLang="ko-KR" sz="1200" b="0" kern="0" spc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-</a:t>
                      </a:r>
                      <a:r>
                        <a:rPr lang="ko-KR" altLang="en-US" sz="1200" b="0" kern="0" spc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itchFamily="50" charset="-127"/>
                          <a:ea typeface="나눔바른고딕" pitchFamily="50" charset="-127"/>
                        </a:rPr>
                        <a:t>금</a:t>
                      </a: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나눔바른고딕" pitchFamily="50" charset="-127"/>
                          <a:ea typeface="나눔바른고딕" pitchFamily="50" charset="-127"/>
                        </a:rPr>
                        <a:t>09:00~17:30</a:t>
                      </a:r>
                    </a:p>
                  </a:txBody>
                  <a:tcPr marL="17907" marR="17907" marT="17907" marB="17907"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" name="그룹 3"/>
          <p:cNvGrpSpPr/>
          <p:nvPr/>
        </p:nvGrpSpPr>
        <p:grpSpPr>
          <a:xfrm>
            <a:off x="647109" y="5317632"/>
            <a:ext cx="904875" cy="1080294"/>
            <a:chOff x="573088" y="746125"/>
            <a:chExt cx="1993900" cy="1971675"/>
          </a:xfrm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76263" y="749300"/>
              <a:ext cx="1990725" cy="196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573088" y="1533525"/>
              <a:ext cx="995363" cy="430213"/>
            </a:xfrm>
            <a:custGeom>
              <a:avLst/>
              <a:gdLst>
                <a:gd name="T0" fmla="*/ 124 w 264"/>
                <a:gd name="T1" fmla="*/ 0 h 114"/>
                <a:gd name="T2" fmla="*/ 0 w 264"/>
                <a:gd name="T3" fmla="*/ 59 h 114"/>
                <a:gd name="T4" fmla="*/ 133 w 264"/>
                <a:gd name="T5" fmla="*/ 114 h 114"/>
                <a:gd name="T6" fmla="*/ 264 w 264"/>
                <a:gd name="T7" fmla="*/ 54 h 114"/>
                <a:gd name="T8" fmla="*/ 264 w 264"/>
                <a:gd name="T9" fmla="*/ 54 h 114"/>
                <a:gd name="T10" fmla="*/ 256 w 264"/>
                <a:gd name="T11" fmla="*/ 55 h 114"/>
                <a:gd name="T12" fmla="*/ 124 w 26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114">
                  <a:moveTo>
                    <a:pt x="124" y="0"/>
                  </a:moveTo>
                  <a:cubicBezTo>
                    <a:pt x="50" y="5"/>
                    <a:pt x="0" y="59"/>
                    <a:pt x="0" y="59"/>
                  </a:cubicBezTo>
                  <a:cubicBezTo>
                    <a:pt x="49" y="100"/>
                    <a:pt x="94" y="114"/>
                    <a:pt x="133" y="114"/>
                  </a:cubicBezTo>
                  <a:cubicBezTo>
                    <a:pt x="213" y="114"/>
                    <a:pt x="264" y="54"/>
                    <a:pt x="264" y="54"/>
                  </a:cubicBezTo>
                  <a:cubicBezTo>
                    <a:pt x="264" y="54"/>
                    <a:pt x="264" y="54"/>
                    <a:pt x="264" y="54"/>
                  </a:cubicBezTo>
                  <a:cubicBezTo>
                    <a:pt x="264" y="54"/>
                    <a:pt x="261" y="55"/>
                    <a:pt x="256" y="55"/>
                  </a:cubicBezTo>
                  <a:cubicBezTo>
                    <a:pt x="235" y="55"/>
                    <a:pt x="171" y="50"/>
                    <a:pt x="124" y="0"/>
                  </a:cubicBezTo>
                </a:path>
              </a:pathLst>
            </a:custGeom>
            <a:solidFill>
              <a:srgbClr val="74C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847726" y="1050925"/>
              <a:ext cx="715963" cy="685800"/>
            </a:xfrm>
            <a:custGeom>
              <a:avLst/>
              <a:gdLst>
                <a:gd name="T0" fmla="*/ 4 w 190"/>
                <a:gd name="T1" fmla="*/ 0 h 182"/>
                <a:gd name="T2" fmla="*/ 0 w 190"/>
                <a:gd name="T3" fmla="*/ 0 h 182"/>
                <a:gd name="T4" fmla="*/ 51 w 190"/>
                <a:gd name="T5" fmla="*/ 128 h 182"/>
                <a:gd name="T6" fmla="*/ 61 w 190"/>
                <a:gd name="T7" fmla="*/ 128 h 182"/>
                <a:gd name="T8" fmla="*/ 190 w 190"/>
                <a:gd name="T9" fmla="*/ 182 h 182"/>
                <a:gd name="T10" fmla="*/ 130 w 190"/>
                <a:gd name="T11" fmla="*/ 46 h 182"/>
                <a:gd name="T12" fmla="*/ 4 w 190"/>
                <a:gd name="T1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82">
                  <a:moveTo>
                    <a:pt x="4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6" y="61"/>
                    <a:pt x="26" y="101"/>
                    <a:pt x="51" y="128"/>
                  </a:cubicBezTo>
                  <a:cubicBezTo>
                    <a:pt x="55" y="128"/>
                    <a:pt x="58" y="128"/>
                    <a:pt x="61" y="128"/>
                  </a:cubicBezTo>
                  <a:cubicBezTo>
                    <a:pt x="99" y="128"/>
                    <a:pt x="143" y="142"/>
                    <a:pt x="190" y="182"/>
                  </a:cubicBezTo>
                  <a:cubicBezTo>
                    <a:pt x="185" y="177"/>
                    <a:pt x="128" y="125"/>
                    <a:pt x="130" y="46"/>
                  </a:cubicBezTo>
                  <a:cubicBezTo>
                    <a:pt x="81" y="3"/>
                    <a:pt x="19" y="0"/>
                    <a:pt x="4" y="0"/>
                  </a:cubicBezTo>
                </a:path>
              </a:pathLst>
            </a:custGeom>
            <a:solidFill>
              <a:srgbClr val="AED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1039813" y="1533525"/>
              <a:ext cx="528638" cy="207963"/>
            </a:xfrm>
            <a:custGeom>
              <a:avLst/>
              <a:gdLst>
                <a:gd name="T0" fmla="*/ 10 w 140"/>
                <a:gd name="T1" fmla="*/ 0 h 55"/>
                <a:gd name="T2" fmla="*/ 0 w 140"/>
                <a:gd name="T3" fmla="*/ 0 h 55"/>
                <a:gd name="T4" fmla="*/ 132 w 140"/>
                <a:gd name="T5" fmla="*/ 55 h 55"/>
                <a:gd name="T6" fmla="*/ 140 w 140"/>
                <a:gd name="T7" fmla="*/ 54 h 55"/>
                <a:gd name="T8" fmla="*/ 140 w 140"/>
                <a:gd name="T9" fmla="*/ 54 h 55"/>
                <a:gd name="T10" fmla="*/ 139 w 140"/>
                <a:gd name="T11" fmla="*/ 54 h 55"/>
                <a:gd name="T12" fmla="*/ 10 w 140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5">
                  <a:moveTo>
                    <a:pt x="10" y="0"/>
                  </a:moveTo>
                  <a:cubicBezTo>
                    <a:pt x="7" y="0"/>
                    <a:pt x="4" y="0"/>
                    <a:pt x="0" y="0"/>
                  </a:cubicBezTo>
                  <a:cubicBezTo>
                    <a:pt x="47" y="50"/>
                    <a:pt x="111" y="55"/>
                    <a:pt x="132" y="55"/>
                  </a:cubicBezTo>
                  <a:cubicBezTo>
                    <a:pt x="137" y="55"/>
                    <a:pt x="140" y="54"/>
                    <a:pt x="140" y="54"/>
                  </a:cubicBezTo>
                  <a:cubicBezTo>
                    <a:pt x="140" y="54"/>
                    <a:pt x="140" y="54"/>
                    <a:pt x="140" y="54"/>
                  </a:cubicBezTo>
                  <a:cubicBezTo>
                    <a:pt x="140" y="54"/>
                    <a:pt x="140" y="54"/>
                    <a:pt x="139" y="54"/>
                  </a:cubicBezTo>
                  <a:cubicBezTo>
                    <a:pt x="92" y="14"/>
                    <a:pt x="48" y="0"/>
                    <a:pt x="10" y="0"/>
                  </a:cubicBezTo>
                </a:path>
              </a:pathLst>
            </a:custGeom>
            <a:solidFill>
              <a:srgbClr val="85C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1338263" y="746125"/>
              <a:ext cx="425450" cy="990600"/>
            </a:xfrm>
            <a:custGeom>
              <a:avLst/>
              <a:gdLst>
                <a:gd name="T0" fmla="*/ 53 w 113"/>
                <a:gd name="T1" fmla="*/ 0 h 263"/>
                <a:gd name="T2" fmla="*/ 0 w 113"/>
                <a:gd name="T3" fmla="*/ 127 h 263"/>
                <a:gd name="T4" fmla="*/ 61 w 113"/>
                <a:gd name="T5" fmla="*/ 263 h 263"/>
                <a:gd name="T6" fmla="*/ 113 w 113"/>
                <a:gd name="T7" fmla="*/ 123 h 263"/>
                <a:gd name="T8" fmla="*/ 53 w 113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63">
                  <a:moveTo>
                    <a:pt x="53" y="0"/>
                  </a:moveTo>
                  <a:cubicBezTo>
                    <a:pt x="15" y="47"/>
                    <a:pt x="1" y="90"/>
                    <a:pt x="0" y="127"/>
                  </a:cubicBezTo>
                  <a:cubicBezTo>
                    <a:pt x="30" y="154"/>
                    <a:pt x="55" y="196"/>
                    <a:pt x="61" y="263"/>
                  </a:cubicBezTo>
                  <a:cubicBezTo>
                    <a:pt x="60" y="255"/>
                    <a:pt x="56" y="178"/>
                    <a:pt x="113" y="123"/>
                  </a:cubicBezTo>
                  <a:cubicBezTo>
                    <a:pt x="108" y="49"/>
                    <a:pt x="53" y="0"/>
                    <a:pt x="53" y="0"/>
                  </a:cubicBezTo>
                </a:path>
              </a:pathLst>
            </a:custGeom>
            <a:solidFill>
              <a:srgbClr val="E4E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1330326" y="1223963"/>
              <a:ext cx="238125" cy="512763"/>
            </a:xfrm>
            <a:custGeom>
              <a:avLst/>
              <a:gdLst>
                <a:gd name="T0" fmla="*/ 2 w 63"/>
                <a:gd name="T1" fmla="*/ 0 h 136"/>
                <a:gd name="T2" fmla="*/ 62 w 63"/>
                <a:gd name="T3" fmla="*/ 136 h 136"/>
                <a:gd name="T4" fmla="*/ 63 w 63"/>
                <a:gd name="T5" fmla="*/ 136 h 136"/>
                <a:gd name="T6" fmla="*/ 63 w 63"/>
                <a:gd name="T7" fmla="*/ 136 h 136"/>
                <a:gd name="T8" fmla="*/ 63 w 63"/>
                <a:gd name="T9" fmla="*/ 136 h 136"/>
                <a:gd name="T10" fmla="*/ 63 w 63"/>
                <a:gd name="T11" fmla="*/ 136 h 136"/>
                <a:gd name="T12" fmla="*/ 2 w 63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36">
                  <a:moveTo>
                    <a:pt x="2" y="0"/>
                  </a:moveTo>
                  <a:cubicBezTo>
                    <a:pt x="0" y="79"/>
                    <a:pt x="57" y="131"/>
                    <a:pt x="62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57" y="69"/>
                    <a:pt x="32" y="27"/>
                    <a:pt x="2" y="0"/>
                  </a:cubicBezTo>
                </a:path>
              </a:pathLst>
            </a:custGeom>
            <a:solidFill>
              <a:srgbClr val="CCD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1563688" y="1736725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C0D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1568451" y="1009650"/>
              <a:ext cx="693738" cy="727075"/>
            </a:xfrm>
            <a:custGeom>
              <a:avLst/>
              <a:gdLst>
                <a:gd name="T0" fmla="*/ 179 w 184"/>
                <a:gd name="T1" fmla="*/ 0 h 193"/>
                <a:gd name="T2" fmla="*/ 52 w 184"/>
                <a:gd name="T3" fmla="*/ 53 h 193"/>
                <a:gd name="T4" fmla="*/ 0 w 184"/>
                <a:gd name="T5" fmla="*/ 193 h 193"/>
                <a:gd name="T6" fmla="*/ 133 w 184"/>
                <a:gd name="T7" fmla="*/ 130 h 193"/>
                <a:gd name="T8" fmla="*/ 135 w 184"/>
                <a:gd name="T9" fmla="*/ 130 h 193"/>
                <a:gd name="T10" fmla="*/ 179 w 184"/>
                <a:gd name="T1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93">
                  <a:moveTo>
                    <a:pt x="179" y="0"/>
                  </a:moveTo>
                  <a:cubicBezTo>
                    <a:pt x="119" y="7"/>
                    <a:pt x="79" y="28"/>
                    <a:pt x="52" y="53"/>
                  </a:cubicBezTo>
                  <a:cubicBezTo>
                    <a:pt x="55" y="94"/>
                    <a:pt x="43" y="142"/>
                    <a:pt x="0" y="193"/>
                  </a:cubicBezTo>
                  <a:cubicBezTo>
                    <a:pt x="5" y="187"/>
                    <a:pt x="55" y="130"/>
                    <a:pt x="133" y="130"/>
                  </a:cubicBezTo>
                  <a:cubicBezTo>
                    <a:pt x="134" y="130"/>
                    <a:pt x="135" y="130"/>
                    <a:pt x="135" y="130"/>
                  </a:cubicBezTo>
                  <a:cubicBezTo>
                    <a:pt x="184" y="74"/>
                    <a:pt x="179" y="0"/>
                    <a:pt x="179" y="0"/>
                  </a:cubicBezTo>
                </a:path>
              </a:pathLst>
            </a:custGeom>
            <a:solidFill>
              <a:srgbClr val="AED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1549401" y="1209675"/>
              <a:ext cx="225425" cy="527050"/>
            </a:xfrm>
            <a:custGeom>
              <a:avLst/>
              <a:gdLst>
                <a:gd name="T0" fmla="*/ 57 w 60"/>
                <a:gd name="T1" fmla="*/ 0 h 140"/>
                <a:gd name="T2" fmla="*/ 5 w 60"/>
                <a:gd name="T3" fmla="*/ 140 h 140"/>
                <a:gd name="T4" fmla="*/ 5 w 60"/>
                <a:gd name="T5" fmla="*/ 140 h 140"/>
                <a:gd name="T6" fmla="*/ 5 w 60"/>
                <a:gd name="T7" fmla="*/ 140 h 140"/>
                <a:gd name="T8" fmla="*/ 5 w 60"/>
                <a:gd name="T9" fmla="*/ 140 h 140"/>
                <a:gd name="T10" fmla="*/ 5 w 60"/>
                <a:gd name="T11" fmla="*/ 140 h 140"/>
                <a:gd name="T12" fmla="*/ 5 w 60"/>
                <a:gd name="T13" fmla="*/ 140 h 140"/>
                <a:gd name="T14" fmla="*/ 5 w 60"/>
                <a:gd name="T15" fmla="*/ 140 h 140"/>
                <a:gd name="T16" fmla="*/ 57 w 60"/>
                <a:gd name="T1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40">
                  <a:moveTo>
                    <a:pt x="57" y="0"/>
                  </a:moveTo>
                  <a:cubicBezTo>
                    <a:pt x="0" y="55"/>
                    <a:pt x="4" y="132"/>
                    <a:pt x="5" y="140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48" y="89"/>
                    <a:pt x="60" y="41"/>
                    <a:pt x="57" y="0"/>
                  </a:cubicBezTo>
                </a:path>
              </a:pathLst>
            </a:custGeom>
            <a:solidFill>
              <a:srgbClr val="A7D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1568451" y="1736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FC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1568451" y="1500188"/>
              <a:ext cx="990600" cy="430213"/>
            </a:xfrm>
            <a:custGeom>
              <a:avLst/>
              <a:gdLst>
                <a:gd name="T0" fmla="*/ 135 w 263"/>
                <a:gd name="T1" fmla="*/ 0 h 114"/>
                <a:gd name="T2" fmla="*/ 0 w 263"/>
                <a:gd name="T3" fmla="*/ 63 h 114"/>
                <a:gd name="T4" fmla="*/ 127 w 263"/>
                <a:gd name="T5" fmla="*/ 114 h 114"/>
                <a:gd name="T6" fmla="*/ 263 w 263"/>
                <a:gd name="T7" fmla="*/ 52 h 114"/>
                <a:gd name="T8" fmla="*/ 135 w 263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14">
                  <a:moveTo>
                    <a:pt x="135" y="0"/>
                  </a:moveTo>
                  <a:cubicBezTo>
                    <a:pt x="109" y="31"/>
                    <a:pt x="67" y="57"/>
                    <a:pt x="0" y="63"/>
                  </a:cubicBezTo>
                  <a:cubicBezTo>
                    <a:pt x="46" y="101"/>
                    <a:pt x="89" y="114"/>
                    <a:pt x="127" y="114"/>
                  </a:cubicBezTo>
                  <a:cubicBezTo>
                    <a:pt x="209" y="114"/>
                    <a:pt x="263" y="52"/>
                    <a:pt x="263" y="52"/>
                  </a:cubicBezTo>
                  <a:cubicBezTo>
                    <a:pt x="216" y="14"/>
                    <a:pt x="173" y="1"/>
                    <a:pt x="135" y="0"/>
                  </a:cubicBezTo>
                </a:path>
              </a:pathLst>
            </a:custGeom>
            <a:solidFill>
              <a:srgbClr val="74C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1568451" y="1500188"/>
              <a:ext cx="508000" cy="236538"/>
            </a:xfrm>
            <a:custGeom>
              <a:avLst/>
              <a:gdLst>
                <a:gd name="T0" fmla="*/ 133 w 135"/>
                <a:gd name="T1" fmla="*/ 0 h 63"/>
                <a:gd name="T2" fmla="*/ 0 w 135"/>
                <a:gd name="T3" fmla="*/ 63 h 63"/>
                <a:gd name="T4" fmla="*/ 0 w 135"/>
                <a:gd name="T5" fmla="*/ 63 h 63"/>
                <a:gd name="T6" fmla="*/ 0 w 135"/>
                <a:gd name="T7" fmla="*/ 63 h 63"/>
                <a:gd name="T8" fmla="*/ 135 w 135"/>
                <a:gd name="T9" fmla="*/ 0 h 63"/>
                <a:gd name="T10" fmla="*/ 133 w 135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63">
                  <a:moveTo>
                    <a:pt x="133" y="0"/>
                  </a:moveTo>
                  <a:cubicBezTo>
                    <a:pt x="55" y="0"/>
                    <a:pt x="5" y="5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67" y="57"/>
                    <a:pt x="109" y="31"/>
                    <a:pt x="135" y="0"/>
                  </a:cubicBezTo>
                  <a:cubicBezTo>
                    <a:pt x="135" y="0"/>
                    <a:pt x="134" y="0"/>
                    <a:pt x="133" y="0"/>
                  </a:cubicBezTo>
                </a:path>
              </a:pathLst>
            </a:custGeom>
            <a:solidFill>
              <a:srgbClr val="5CBF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1568451" y="1736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AB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1703388" y="2166938"/>
              <a:ext cx="271463" cy="117475"/>
            </a:xfrm>
            <a:custGeom>
              <a:avLst/>
              <a:gdLst>
                <a:gd name="T0" fmla="*/ 34 w 72"/>
                <a:gd name="T1" fmla="*/ 0 h 31"/>
                <a:gd name="T2" fmla="*/ 0 w 72"/>
                <a:gd name="T3" fmla="*/ 16 h 31"/>
                <a:gd name="T4" fmla="*/ 36 w 72"/>
                <a:gd name="T5" fmla="*/ 31 h 31"/>
                <a:gd name="T6" fmla="*/ 72 w 72"/>
                <a:gd name="T7" fmla="*/ 15 h 31"/>
                <a:gd name="T8" fmla="*/ 72 w 72"/>
                <a:gd name="T9" fmla="*/ 15 h 31"/>
                <a:gd name="T10" fmla="*/ 70 w 72"/>
                <a:gd name="T11" fmla="*/ 15 h 31"/>
                <a:gd name="T12" fmla="*/ 34 w 7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31">
                  <a:moveTo>
                    <a:pt x="34" y="0"/>
                  </a:moveTo>
                  <a:cubicBezTo>
                    <a:pt x="13" y="2"/>
                    <a:pt x="0" y="16"/>
                    <a:pt x="0" y="16"/>
                  </a:cubicBezTo>
                  <a:cubicBezTo>
                    <a:pt x="13" y="28"/>
                    <a:pt x="26" y="31"/>
                    <a:pt x="36" y="31"/>
                  </a:cubicBezTo>
                  <a:cubicBezTo>
                    <a:pt x="58" y="31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1" y="15"/>
                    <a:pt x="70" y="15"/>
                  </a:cubicBezTo>
                  <a:cubicBezTo>
                    <a:pt x="64" y="15"/>
                    <a:pt x="46" y="14"/>
                    <a:pt x="34" y="0"/>
                  </a:cubicBezTo>
                </a:path>
              </a:pathLst>
            </a:custGeom>
            <a:solidFill>
              <a:srgbClr val="74C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1779588" y="2035175"/>
              <a:ext cx="195263" cy="188913"/>
            </a:xfrm>
            <a:custGeom>
              <a:avLst/>
              <a:gdLst>
                <a:gd name="T0" fmla="*/ 1 w 52"/>
                <a:gd name="T1" fmla="*/ 0 h 50"/>
                <a:gd name="T2" fmla="*/ 0 w 52"/>
                <a:gd name="T3" fmla="*/ 0 h 50"/>
                <a:gd name="T4" fmla="*/ 14 w 52"/>
                <a:gd name="T5" fmla="*/ 35 h 50"/>
                <a:gd name="T6" fmla="*/ 16 w 52"/>
                <a:gd name="T7" fmla="*/ 35 h 50"/>
                <a:gd name="T8" fmla="*/ 52 w 52"/>
                <a:gd name="T9" fmla="*/ 50 h 50"/>
                <a:gd name="T10" fmla="*/ 35 w 52"/>
                <a:gd name="T11" fmla="*/ 13 h 50"/>
                <a:gd name="T12" fmla="*/ 1 w 52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7"/>
                    <a:pt x="7" y="28"/>
                    <a:pt x="14" y="35"/>
                  </a:cubicBezTo>
                  <a:cubicBezTo>
                    <a:pt x="15" y="35"/>
                    <a:pt x="15" y="35"/>
                    <a:pt x="16" y="35"/>
                  </a:cubicBezTo>
                  <a:cubicBezTo>
                    <a:pt x="27" y="35"/>
                    <a:pt x="39" y="39"/>
                    <a:pt x="52" y="50"/>
                  </a:cubicBezTo>
                  <a:cubicBezTo>
                    <a:pt x="50" y="49"/>
                    <a:pt x="34" y="35"/>
                    <a:pt x="35" y="13"/>
                  </a:cubicBezTo>
                  <a:cubicBezTo>
                    <a:pt x="22" y="1"/>
                    <a:pt x="5" y="0"/>
                    <a:pt x="1" y="0"/>
                  </a:cubicBezTo>
                </a:path>
              </a:pathLst>
            </a:custGeom>
            <a:solidFill>
              <a:srgbClr val="AED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1831976" y="2166938"/>
              <a:ext cx="142875" cy="57150"/>
            </a:xfrm>
            <a:custGeom>
              <a:avLst/>
              <a:gdLst>
                <a:gd name="T0" fmla="*/ 2 w 38"/>
                <a:gd name="T1" fmla="*/ 0 h 15"/>
                <a:gd name="T2" fmla="*/ 0 w 38"/>
                <a:gd name="T3" fmla="*/ 0 h 15"/>
                <a:gd name="T4" fmla="*/ 36 w 38"/>
                <a:gd name="T5" fmla="*/ 15 h 15"/>
                <a:gd name="T6" fmla="*/ 38 w 38"/>
                <a:gd name="T7" fmla="*/ 15 h 15"/>
                <a:gd name="T8" fmla="*/ 38 w 38"/>
                <a:gd name="T9" fmla="*/ 15 h 15"/>
                <a:gd name="T10" fmla="*/ 38 w 38"/>
                <a:gd name="T11" fmla="*/ 15 h 15"/>
                <a:gd name="T12" fmla="*/ 2 w 38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5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2" y="14"/>
                    <a:pt x="30" y="15"/>
                    <a:pt x="36" y="15"/>
                  </a:cubicBezTo>
                  <a:cubicBezTo>
                    <a:pt x="37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25" y="4"/>
                    <a:pt x="13" y="0"/>
                    <a:pt x="2" y="0"/>
                  </a:cubicBezTo>
                </a:path>
              </a:pathLst>
            </a:custGeom>
            <a:solidFill>
              <a:srgbClr val="85C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1911351" y="1952625"/>
              <a:ext cx="115888" cy="271463"/>
            </a:xfrm>
            <a:custGeom>
              <a:avLst/>
              <a:gdLst>
                <a:gd name="T0" fmla="*/ 15 w 31"/>
                <a:gd name="T1" fmla="*/ 0 h 72"/>
                <a:gd name="T2" fmla="*/ 0 w 31"/>
                <a:gd name="T3" fmla="*/ 35 h 72"/>
                <a:gd name="T4" fmla="*/ 17 w 31"/>
                <a:gd name="T5" fmla="*/ 72 h 72"/>
                <a:gd name="T6" fmla="*/ 31 w 31"/>
                <a:gd name="T7" fmla="*/ 34 h 72"/>
                <a:gd name="T8" fmla="*/ 15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15" y="0"/>
                  </a:moveTo>
                  <a:cubicBezTo>
                    <a:pt x="4" y="13"/>
                    <a:pt x="0" y="25"/>
                    <a:pt x="0" y="35"/>
                  </a:cubicBezTo>
                  <a:cubicBezTo>
                    <a:pt x="8" y="42"/>
                    <a:pt x="15" y="54"/>
                    <a:pt x="17" y="72"/>
                  </a:cubicBezTo>
                  <a:cubicBezTo>
                    <a:pt x="17" y="70"/>
                    <a:pt x="15" y="49"/>
                    <a:pt x="31" y="34"/>
                  </a:cubicBezTo>
                  <a:cubicBezTo>
                    <a:pt x="30" y="14"/>
                    <a:pt x="15" y="0"/>
                    <a:pt x="15" y="0"/>
                  </a:cubicBezTo>
                </a:path>
              </a:pathLst>
            </a:custGeom>
            <a:solidFill>
              <a:srgbClr val="E4E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1906588" y="2084388"/>
              <a:ext cx="68263" cy="139700"/>
            </a:xfrm>
            <a:custGeom>
              <a:avLst/>
              <a:gdLst>
                <a:gd name="T0" fmla="*/ 1 w 18"/>
                <a:gd name="T1" fmla="*/ 0 h 37"/>
                <a:gd name="T2" fmla="*/ 18 w 18"/>
                <a:gd name="T3" fmla="*/ 37 h 37"/>
                <a:gd name="T4" fmla="*/ 18 w 18"/>
                <a:gd name="T5" fmla="*/ 37 h 37"/>
                <a:gd name="T6" fmla="*/ 18 w 18"/>
                <a:gd name="T7" fmla="*/ 37 h 37"/>
                <a:gd name="T8" fmla="*/ 18 w 18"/>
                <a:gd name="T9" fmla="*/ 37 h 37"/>
                <a:gd name="T10" fmla="*/ 18 w 18"/>
                <a:gd name="T11" fmla="*/ 37 h 37"/>
                <a:gd name="T12" fmla="*/ 1 w 18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7">
                  <a:moveTo>
                    <a:pt x="1" y="0"/>
                  </a:moveTo>
                  <a:cubicBezTo>
                    <a:pt x="0" y="22"/>
                    <a:pt x="16" y="36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6" y="19"/>
                    <a:pt x="9" y="7"/>
                    <a:pt x="1" y="0"/>
                  </a:cubicBezTo>
                </a:path>
              </a:pathLst>
            </a:custGeom>
            <a:solidFill>
              <a:srgbClr val="CCD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22"/>
            <p:cNvSpPr>
              <a:spLocks/>
            </p:cNvSpPr>
            <p:nvPr/>
          </p:nvSpPr>
          <p:spPr bwMode="auto">
            <a:xfrm>
              <a:off x="1974851" y="22240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0D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23"/>
            <p:cNvSpPr>
              <a:spLocks/>
            </p:cNvSpPr>
            <p:nvPr/>
          </p:nvSpPr>
          <p:spPr bwMode="auto">
            <a:xfrm>
              <a:off x="1974851" y="2024063"/>
              <a:ext cx="188913" cy="200025"/>
            </a:xfrm>
            <a:custGeom>
              <a:avLst/>
              <a:gdLst>
                <a:gd name="T0" fmla="*/ 49 w 50"/>
                <a:gd name="T1" fmla="*/ 0 h 53"/>
                <a:gd name="T2" fmla="*/ 14 w 50"/>
                <a:gd name="T3" fmla="*/ 15 h 53"/>
                <a:gd name="T4" fmla="*/ 0 w 50"/>
                <a:gd name="T5" fmla="*/ 53 h 53"/>
                <a:gd name="T6" fmla="*/ 36 w 50"/>
                <a:gd name="T7" fmla="*/ 36 h 53"/>
                <a:gd name="T8" fmla="*/ 37 w 50"/>
                <a:gd name="T9" fmla="*/ 36 h 53"/>
                <a:gd name="T10" fmla="*/ 49 w 50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3">
                  <a:moveTo>
                    <a:pt x="49" y="0"/>
                  </a:moveTo>
                  <a:cubicBezTo>
                    <a:pt x="32" y="2"/>
                    <a:pt x="21" y="8"/>
                    <a:pt x="14" y="15"/>
                  </a:cubicBezTo>
                  <a:cubicBezTo>
                    <a:pt x="15" y="26"/>
                    <a:pt x="12" y="39"/>
                    <a:pt x="0" y="53"/>
                  </a:cubicBezTo>
                  <a:cubicBezTo>
                    <a:pt x="1" y="52"/>
                    <a:pt x="15" y="36"/>
                    <a:pt x="36" y="36"/>
                  </a:cubicBezTo>
                  <a:cubicBezTo>
                    <a:pt x="36" y="36"/>
                    <a:pt x="37" y="36"/>
                    <a:pt x="37" y="36"/>
                  </a:cubicBezTo>
                  <a:cubicBezTo>
                    <a:pt x="50" y="21"/>
                    <a:pt x="49" y="0"/>
                    <a:pt x="49" y="0"/>
                  </a:cubicBezTo>
                </a:path>
              </a:pathLst>
            </a:custGeom>
            <a:solidFill>
              <a:srgbClr val="AED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24"/>
            <p:cNvSpPr>
              <a:spLocks/>
            </p:cNvSpPr>
            <p:nvPr/>
          </p:nvSpPr>
          <p:spPr bwMode="auto">
            <a:xfrm>
              <a:off x="1966913" y="2081213"/>
              <a:ext cx="65088" cy="142875"/>
            </a:xfrm>
            <a:custGeom>
              <a:avLst/>
              <a:gdLst>
                <a:gd name="T0" fmla="*/ 16 w 17"/>
                <a:gd name="T1" fmla="*/ 0 h 38"/>
                <a:gd name="T2" fmla="*/ 2 w 17"/>
                <a:gd name="T3" fmla="*/ 38 h 38"/>
                <a:gd name="T4" fmla="*/ 2 w 17"/>
                <a:gd name="T5" fmla="*/ 38 h 38"/>
                <a:gd name="T6" fmla="*/ 2 w 17"/>
                <a:gd name="T7" fmla="*/ 38 h 38"/>
                <a:gd name="T8" fmla="*/ 2 w 17"/>
                <a:gd name="T9" fmla="*/ 38 h 38"/>
                <a:gd name="T10" fmla="*/ 2 w 17"/>
                <a:gd name="T11" fmla="*/ 38 h 38"/>
                <a:gd name="T12" fmla="*/ 2 w 17"/>
                <a:gd name="T13" fmla="*/ 38 h 38"/>
                <a:gd name="T14" fmla="*/ 2 w 17"/>
                <a:gd name="T15" fmla="*/ 38 h 38"/>
                <a:gd name="T16" fmla="*/ 16 w 17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8">
                  <a:moveTo>
                    <a:pt x="16" y="0"/>
                  </a:moveTo>
                  <a:cubicBezTo>
                    <a:pt x="0" y="15"/>
                    <a:pt x="2" y="36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4" y="24"/>
                    <a:pt x="17" y="11"/>
                    <a:pt x="16" y="0"/>
                  </a:cubicBezTo>
                </a:path>
              </a:pathLst>
            </a:custGeom>
            <a:solidFill>
              <a:srgbClr val="A7D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1974851" y="22240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FC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26"/>
            <p:cNvSpPr>
              <a:spLocks/>
            </p:cNvSpPr>
            <p:nvPr/>
          </p:nvSpPr>
          <p:spPr bwMode="auto">
            <a:xfrm>
              <a:off x="1974851" y="2159000"/>
              <a:ext cx="271463" cy="117475"/>
            </a:xfrm>
            <a:custGeom>
              <a:avLst/>
              <a:gdLst>
                <a:gd name="T0" fmla="*/ 37 w 72"/>
                <a:gd name="T1" fmla="*/ 0 h 31"/>
                <a:gd name="T2" fmla="*/ 0 w 72"/>
                <a:gd name="T3" fmla="*/ 17 h 31"/>
                <a:gd name="T4" fmla="*/ 34 w 72"/>
                <a:gd name="T5" fmla="*/ 31 h 31"/>
                <a:gd name="T6" fmla="*/ 72 w 72"/>
                <a:gd name="T7" fmla="*/ 14 h 31"/>
                <a:gd name="T8" fmla="*/ 37 w 7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1">
                  <a:moveTo>
                    <a:pt x="37" y="0"/>
                  </a:moveTo>
                  <a:cubicBezTo>
                    <a:pt x="30" y="8"/>
                    <a:pt x="18" y="15"/>
                    <a:pt x="0" y="17"/>
                  </a:cubicBezTo>
                  <a:cubicBezTo>
                    <a:pt x="12" y="28"/>
                    <a:pt x="24" y="31"/>
                    <a:pt x="34" y="31"/>
                  </a:cubicBezTo>
                  <a:cubicBezTo>
                    <a:pt x="57" y="31"/>
                    <a:pt x="72" y="14"/>
                    <a:pt x="72" y="14"/>
                  </a:cubicBezTo>
                  <a:cubicBezTo>
                    <a:pt x="59" y="4"/>
                    <a:pt x="47" y="0"/>
                    <a:pt x="37" y="0"/>
                  </a:cubicBezTo>
                </a:path>
              </a:pathLst>
            </a:custGeom>
            <a:solidFill>
              <a:srgbClr val="74C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1974851" y="2159000"/>
              <a:ext cx="139700" cy="65088"/>
            </a:xfrm>
            <a:custGeom>
              <a:avLst/>
              <a:gdLst>
                <a:gd name="T0" fmla="*/ 36 w 37"/>
                <a:gd name="T1" fmla="*/ 0 h 17"/>
                <a:gd name="T2" fmla="*/ 0 w 37"/>
                <a:gd name="T3" fmla="*/ 17 h 17"/>
                <a:gd name="T4" fmla="*/ 0 w 37"/>
                <a:gd name="T5" fmla="*/ 17 h 17"/>
                <a:gd name="T6" fmla="*/ 0 w 37"/>
                <a:gd name="T7" fmla="*/ 17 h 17"/>
                <a:gd name="T8" fmla="*/ 37 w 37"/>
                <a:gd name="T9" fmla="*/ 0 h 17"/>
                <a:gd name="T10" fmla="*/ 36 w 37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7">
                  <a:moveTo>
                    <a:pt x="36" y="0"/>
                  </a:moveTo>
                  <a:cubicBezTo>
                    <a:pt x="15" y="0"/>
                    <a:pt x="1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8" y="15"/>
                    <a:pt x="30" y="8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</a:path>
              </a:pathLst>
            </a:custGeom>
            <a:solidFill>
              <a:srgbClr val="5CBF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1974851" y="22240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AB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29"/>
            <p:cNvSpPr>
              <a:spLocks/>
            </p:cNvSpPr>
            <p:nvPr/>
          </p:nvSpPr>
          <p:spPr bwMode="auto">
            <a:xfrm>
              <a:off x="1228726" y="1431925"/>
              <a:ext cx="614363" cy="1127125"/>
            </a:xfrm>
            <a:custGeom>
              <a:avLst/>
              <a:gdLst>
                <a:gd name="T0" fmla="*/ 130 w 163"/>
                <a:gd name="T1" fmla="*/ 299 h 299"/>
                <a:gd name="T2" fmla="*/ 123 w 163"/>
                <a:gd name="T3" fmla="*/ 132 h 299"/>
                <a:gd name="T4" fmla="*/ 161 w 163"/>
                <a:gd name="T5" fmla="*/ 48 h 299"/>
                <a:gd name="T6" fmla="*/ 143 w 163"/>
                <a:gd name="T7" fmla="*/ 51 h 299"/>
                <a:gd name="T8" fmla="*/ 108 w 163"/>
                <a:gd name="T9" fmla="*/ 75 h 299"/>
                <a:gd name="T10" fmla="*/ 80 w 163"/>
                <a:gd name="T11" fmla="*/ 6 h 299"/>
                <a:gd name="T12" fmla="*/ 76 w 163"/>
                <a:gd name="T13" fmla="*/ 52 h 299"/>
                <a:gd name="T14" fmla="*/ 48 w 163"/>
                <a:gd name="T15" fmla="*/ 33 h 299"/>
                <a:gd name="T16" fmla="*/ 26 w 163"/>
                <a:gd name="T17" fmla="*/ 16 h 299"/>
                <a:gd name="T18" fmla="*/ 51 w 163"/>
                <a:gd name="T19" fmla="*/ 75 h 299"/>
                <a:gd name="T20" fmla="*/ 9 w 163"/>
                <a:gd name="T21" fmla="*/ 35 h 299"/>
                <a:gd name="T22" fmla="*/ 8 w 163"/>
                <a:gd name="T23" fmla="*/ 53 h 299"/>
                <a:gd name="T24" fmla="*/ 42 w 163"/>
                <a:gd name="T25" fmla="*/ 93 h 299"/>
                <a:gd name="T26" fmla="*/ 10 w 163"/>
                <a:gd name="T27" fmla="*/ 75 h 299"/>
                <a:gd name="T28" fmla="*/ 19 w 163"/>
                <a:gd name="T29" fmla="*/ 98 h 299"/>
                <a:gd name="T30" fmla="*/ 71 w 163"/>
                <a:gd name="T31" fmla="*/ 161 h 299"/>
                <a:gd name="T32" fmla="*/ 62 w 163"/>
                <a:gd name="T33" fmla="*/ 299 h 299"/>
                <a:gd name="T34" fmla="*/ 130 w 163"/>
                <a:gd name="T35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3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3" y="57"/>
                    <a:pt x="161" y="48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2" y="79"/>
                    <a:pt x="108" y="75"/>
                  </a:cubicBezTo>
                  <a:cubicBezTo>
                    <a:pt x="93" y="72"/>
                    <a:pt x="91" y="12"/>
                    <a:pt x="80" y="6"/>
                  </a:cubicBezTo>
                  <a:cubicBezTo>
                    <a:pt x="69" y="0"/>
                    <a:pt x="73" y="28"/>
                    <a:pt x="76" y="52"/>
                  </a:cubicBezTo>
                  <a:cubicBezTo>
                    <a:pt x="80" y="76"/>
                    <a:pt x="60" y="62"/>
                    <a:pt x="48" y="33"/>
                  </a:cubicBezTo>
                  <a:cubicBezTo>
                    <a:pt x="36" y="4"/>
                    <a:pt x="28" y="12"/>
                    <a:pt x="26" y="16"/>
                  </a:cubicBezTo>
                  <a:cubicBezTo>
                    <a:pt x="25" y="21"/>
                    <a:pt x="53" y="72"/>
                    <a:pt x="51" y="75"/>
                  </a:cubicBezTo>
                  <a:cubicBezTo>
                    <a:pt x="49" y="77"/>
                    <a:pt x="13" y="34"/>
                    <a:pt x="9" y="35"/>
                  </a:cubicBezTo>
                  <a:cubicBezTo>
                    <a:pt x="6" y="36"/>
                    <a:pt x="0" y="40"/>
                    <a:pt x="8" y="53"/>
                  </a:cubicBezTo>
                  <a:cubicBezTo>
                    <a:pt x="17" y="67"/>
                    <a:pt x="44" y="89"/>
                    <a:pt x="42" y="93"/>
                  </a:cubicBezTo>
                  <a:cubicBezTo>
                    <a:pt x="40" y="97"/>
                    <a:pt x="18" y="76"/>
                    <a:pt x="10" y="75"/>
                  </a:cubicBezTo>
                  <a:cubicBezTo>
                    <a:pt x="1" y="75"/>
                    <a:pt x="4" y="87"/>
                    <a:pt x="19" y="98"/>
                  </a:cubicBezTo>
                  <a:cubicBezTo>
                    <a:pt x="34" y="108"/>
                    <a:pt x="70" y="121"/>
                    <a:pt x="71" y="161"/>
                  </a:cubicBezTo>
                  <a:cubicBezTo>
                    <a:pt x="71" y="201"/>
                    <a:pt x="62" y="299"/>
                    <a:pt x="62" y="299"/>
                  </a:cubicBezTo>
                  <a:lnTo>
                    <a:pt x="130" y="299"/>
                  </a:lnTo>
                  <a:close/>
                </a:path>
              </a:pathLst>
            </a:custGeom>
            <a:solidFill>
              <a:srgbClr val="A27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1846263" y="2122488"/>
              <a:ext cx="257175" cy="466725"/>
            </a:xfrm>
            <a:custGeom>
              <a:avLst/>
              <a:gdLst>
                <a:gd name="T0" fmla="*/ 54 w 68"/>
                <a:gd name="T1" fmla="*/ 124 h 124"/>
                <a:gd name="T2" fmla="*/ 51 w 68"/>
                <a:gd name="T3" fmla="*/ 55 h 124"/>
                <a:gd name="T4" fmla="*/ 67 w 68"/>
                <a:gd name="T5" fmla="*/ 19 h 124"/>
                <a:gd name="T6" fmla="*/ 59 w 68"/>
                <a:gd name="T7" fmla="*/ 21 h 124"/>
                <a:gd name="T8" fmla="*/ 45 w 68"/>
                <a:gd name="T9" fmla="*/ 31 h 124"/>
                <a:gd name="T10" fmla="*/ 33 w 68"/>
                <a:gd name="T11" fmla="*/ 2 h 124"/>
                <a:gd name="T12" fmla="*/ 32 w 68"/>
                <a:gd name="T13" fmla="*/ 21 h 124"/>
                <a:gd name="T14" fmla="*/ 20 w 68"/>
                <a:gd name="T15" fmla="*/ 13 h 124"/>
                <a:gd name="T16" fmla="*/ 11 w 68"/>
                <a:gd name="T17" fmla="*/ 6 h 124"/>
                <a:gd name="T18" fmla="*/ 21 w 68"/>
                <a:gd name="T19" fmla="*/ 31 h 124"/>
                <a:gd name="T20" fmla="*/ 4 w 68"/>
                <a:gd name="T21" fmla="*/ 14 h 124"/>
                <a:gd name="T22" fmla="*/ 3 w 68"/>
                <a:gd name="T23" fmla="*/ 22 h 124"/>
                <a:gd name="T24" fmla="*/ 17 w 68"/>
                <a:gd name="T25" fmla="*/ 38 h 124"/>
                <a:gd name="T26" fmla="*/ 4 w 68"/>
                <a:gd name="T27" fmla="*/ 31 h 124"/>
                <a:gd name="T28" fmla="*/ 8 w 68"/>
                <a:gd name="T29" fmla="*/ 40 h 124"/>
                <a:gd name="T30" fmla="*/ 29 w 68"/>
                <a:gd name="T31" fmla="*/ 67 h 124"/>
                <a:gd name="T32" fmla="*/ 26 w 68"/>
                <a:gd name="T33" fmla="*/ 124 h 124"/>
                <a:gd name="T34" fmla="*/ 54 w 68"/>
                <a:gd name="T3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124">
                  <a:moveTo>
                    <a:pt x="54" y="124"/>
                  </a:moveTo>
                  <a:cubicBezTo>
                    <a:pt x="54" y="124"/>
                    <a:pt x="44" y="81"/>
                    <a:pt x="51" y="55"/>
                  </a:cubicBezTo>
                  <a:cubicBezTo>
                    <a:pt x="58" y="29"/>
                    <a:pt x="68" y="23"/>
                    <a:pt x="67" y="19"/>
                  </a:cubicBezTo>
                  <a:cubicBezTo>
                    <a:pt x="66" y="15"/>
                    <a:pt x="61" y="17"/>
                    <a:pt x="59" y="21"/>
                  </a:cubicBezTo>
                  <a:cubicBezTo>
                    <a:pt x="58" y="24"/>
                    <a:pt x="51" y="32"/>
                    <a:pt x="45" y="31"/>
                  </a:cubicBezTo>
                  <a:cubicBezTo>
                    <a:pt x="39" y="30"/>
                    <a:pt x="38" y="5"/>
                    <a:pt x="33" y="2"/>
                  </a:cubicBezTo>
                  <a:cubicBezTo>
                    <a:pt x="29" y="0"/>
                    <a:pt x="30" y="11"/>
                    <a:pt x="32" y="21"/>
                  </a:cubicBezTo>
                  <a:cubicBezTo>
                    <a:pt x="33" y="31"/>
                    <a:pt x="25" y="25"/>
                    <a:pt x="20" y="13"/>
                  </a:cubicBezTo>
                  <a:cubicBezTo>
                    <a:pt x="15" y="1"/>
                    <a:pt x="12" y="5"/>
                    <a:pt x="11" y="6"/>
                  </a:cubicBezTo>
                  <a:cubicBezTo>
                    <a:pt x="10" y="8"/>
                    <a:pt x="22" y="30"/>
                    <a:pt x="21" y="31"/>
                  </a:cubicBezTo>
                  <a:cubicBezTo>
                    <a:pt x="20" y="32"/>
                    <a:pt x="5" y="14"/>
                    <a:pt x="4" y="14"/>
                  </a:cubicBezTo>
                  <a:cubicBezTo>
                    <a:pt x="2" y="15"/>
                    <a:pt x="0" y="16"/>
                    <a:pt x="3" y="22"/>
                  </a:cubicBezTo>
                  <a:cubicBezTo>
                    <a:pt x="7" y="27"/>
                    <a:pt x="18" y="37"/>
                    <a:pt x="17" y="38"/>
                  </a:cubicBezTo>
                  <a:cubicBezTo>
                    <a:pt x="17" y="40"/>
                    <a:pt x="7" y="31"/>
                    <a:pt x="4" y="31"/>
                  </a:cubicBezTo>
                  <a:cubicBezTo>
                    <a:pt x="0" y="31"/>
                    <a:pt x="2" y="36"/>
                    <a:pt x="8" y="40"/>
                  </a:cubicBezTo>
                  <a:cubicBezTo>
                    <a:pt x="14" y="45"/>
                    <a:pt x="29" y="50"/>
                    <a:pt x="29" y="67"/>
                  </a:cubicBezTo>
                  <a:cubicBezTo>
                    <a:pt x="30" y="83"/>
                    <a:pt x="26" y="124"/>
                    <a:pt x="26" y="124"/>
                  </a:cubicBezTo>
                  <a:lnTo>
                    <a:pt x="54" y="124"/>
                  </a:lnTo>
                  <a:close/>
                </a:path>
              </a:pathLst>
            </a:custGeom>
            <a:solidFill>
              <a:srgbClr val="A27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795338" y="2292350"/>
              <a:ext cx="1771650" cy="422275"/>
            </a:xfrm>
            <a:custGeom>
              <a:avLst/>
              <a:gdLst>
                <a:gd name="T0" fmla="*/ 470 w 470"/>
                <a:gd name="T1" fmla="*/ 98 h 112"/>
                <a:gd name="T2" fmla="*/ 0 w 470"/>
                <a:gd name="T3" fmla="*/ 112 h 112"/>
                <a:gd name="T4" fmla="*/ 470 w 470"/>
                <a:gd name="T5" fmla="*/ 9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0" h="112">
                  <a:moveTo>
                    <a:pt x="470" y="98"/>
                  </a:moveTo>
                  <a:cubicBezTo>
                    <a:pt x="470" y="98"/>
                    <a:pt x="177" y="57"/>
                    <a:pt x="0" y="112"/>
                  </a:cubicBezTo>
                  <a:cubicBezTo>
                    <a:pt x="0" y="112"/>
                    <a:pt x="198" y="0"/>
                    <a:pt x="470" y="98"/>
                  </a:cubicBezTo>
                  <a:close/>
                </a:path>
              </a:pathLst>
            </a:custGeom>
            <a:solidFill>
              <a:srgbClr val="A27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82" name="Picture 3" descr="C:\Users\Administrator\Pictures\Analysis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64" y="5597549"/>
            <a:ext cx="1986651" cy="128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47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351940" y="424733"/>
            <a:ext cx="6740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FFFFCC"/>
                </a:solidFill>
                <a:effectLst>
                  <a:outerShdw blurRad="63500" sx="102000" sy="102000" algn="ctr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  <a:latin typeface="다음_SemiBold" pitchFamily="2" charset="-127"/>
                <a:ea typeface="다음_SemiBold" pitchFamily="2" charset="-127"/>
              </a:rPr>
              <a:t>부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  <a:latin typeface="다음_SemiBold" pitchFamily="2" charset="-127"/>
                <a:ea typeface="다음_SemiBold" pitchFamily="2" charset="-127"/>
              </a:rPr>
              <a:t>속의원 안내</a:t>
            </a:r>
            <a:endParaRPr lang="ko-KR" altLang="en-US" sz="2800" dirty="0">
              <a:solidFill>
                <a:schemeClr val="bg1"/>
              </a:solidFill>
              <a:effectLst>
                <a:outerShdw blurRad="63500" sx="102000" sy="102000" algn="ctr" rotWithShape="0">
                  <a:prstClr val="black"/>
                </a:outerShdw>
                <a:reflection blurRad="6350" stA="55000" endA="300" endPos="45500" dir="5400000" sy="-100000" algn="bl" rotWithShape="0"/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0" y="116632"/>
            <a:ext cx="890588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모서리가 둥근 직사각형 50"/>
          <p:cNvSpPr/>
          <p:nvPr/>
        </p:nvSpPr>
        <p:spPr>
          <a:xfrm>
            <a:off x="443540" y="1350893"/>
            <a:ext cx="8394622" cy="781963"/>
          </a:xfrm>
          <a:prstGeom prst="roundRect">
            <a:avLst>
              <a:gd name="adj" fmla="val 9497"/>
            </a:avLst>
          </a:prstGeom>
          <a:solidFill>
            <a:schemeClr val="bg1">
              <a:alpha val="52000"/>
            </a:schemeClr>
          </a:solidFill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34487" y="1493893"/>
            <a:ext cx="1044000" cy="504000"/>
          </a:xfrm>
          <a:prstGeom prst="roundRect">
            <a:avLst>
              <a:gd name="adj" fmla="val 10178"/>
            </a:avLst>
          </a:prstGeom>
          <a:solidFill>
            <a:srgbClr val="00863D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b="1" spc="-100" dirty="0" smtClean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매일 진료</a:t>
            </a:r>
            <a:endParaRPr lang="ko-KR" altLang="en-US" sz="1600" b="1" spc="-100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109022" y="1544675"/>
            <a:ext cx="1184940" cy="393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>
              <a:lnSpc>
                <a:spcPct val="130000"/>
              </a:lnSpc>
              <a:defRPr/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가정의학과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026" name="Picture 2" descr="D:\Pictures\2015-03-27 12;44;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6" t="17042" r="2863" b="70385"/>
          <a:stretch/>
        </p:blipFill>
        <p:spPr bwMode="auto">
          <a:xfrm>
            <a:off x="1818839" y="1543652"/>
            <a:ext cx="406561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ictures\2015-03-27 12;44;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3" t="67442" r="42589" b="19818"/>
          <a:stretch/>
        </p:blipFill>
        <p:spPr bwMode="auto">
          <a:xfrm>
            <a:off x="3893179" y="1543652"/>
            <a:ext cx="390789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187523" y="1535442"/>
            <a:ext cx="636713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 lvl="0">
              <a:lnSpc>
                <a:spcPct val="130000"/>
              </a:lnSpc>
              <a:defRPr/>
            </a:pPr>
            <a:r>
              <a:rPr lang="ko-KR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치과</a:t>
            </a:r>
            <a:endParaRPr lang="en-US" altLang="ko-KR" sz="1500" dirty="0">
              <a:solidFill>
                <a:prstClr val="black">
                  <a:lumMod val="65000"/>
                  <a:lumOff val="35000"/>
                </a:prst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434487" y="2249297"/>
            <a:ext cx="8394622" cy="1035687"/>
          </a:xfrm>
          <a:prstGeom prst="roundRect">
            <a:avLst>
              <a:gd name="adj" fmla="val 9497"/>
            </a:avLst>
          </a:prstGeom>
          <a:solidFill>
            <a:schemeClr val="bg1">
              <a:alpha val="52000"/>
            </a:schemeClr>
          </a:solidFill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모서리가 둥근 직사각형 60"/>
          <p:cNvSpPr/>
          <p:nvPr/>
        </p:nvSpPr>
        <p:spPr>
          <a:xfrm>
            <a:off x="424093" y="2511058"/>
            <a:ext cx="1044000" cy="504000"/>
          </a:xfrm>
          <a:prstGeom prst="roundRect">
            <a:avLst>
              <a:gd name="adj" fmla="val 10178"/>
            </a:avLst>
          </a:prstGeom>
          <a:solidFill>
            <a:srgbClr val="00863D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b="1" spc="-100" dirty="0" err="1" smtClean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요일별</a:t>
            </a:r>
            <a:r>
              <a:rPr lang="ko-KR" altLang="en-US" sz="1500" b="1" spc="-100" dirty="0" smtClean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500" b="1" spc="-100" dirty="0" smtClean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진료</a:t>
            </a:r>
            <a:endParaRPr lang="ko-KR" altLang="en-US" sz="1500" b="1" spc="-100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107536" y="2359419"/>
            <a:ext cx="1550424" cy="393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>
              <a:lnSpc>
                <a:spcPct val="130000"/>
              </a:lnSpc>
              <a:defRPr/>
            </a:pP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정신건강의학과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031" name="Picture 7" descr="D:\Pictures\2015-03-27 12;44;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2" t="67766" r="71918" b="19829"/>
          <a:stretch/>
        </p:blipFill>
        <p:spPr bwMode="auto">
          <a:xfrm>
            <a:off x="1831858" y="2367022"/>
            <a:ext cx="416734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Pictures\2015-03-27 12;44;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119" r="42498" b="36417"/>
          <a:stretch/>
        </p:blipFill>
        <p:spPr bwMode="auto">
          <a:xfrm>
            <a:off x="5895219" y="2341062"/>
            <a:ext cx="36461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ictures\2015-03-27 12;44;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1" t="50000" r="32754" b="36258"/>
          <a:stretch/>
        </p:blipFill>
        <p:spPr bwMode="auto">
          <a:xfrm>
            <a:off x="3892953" y="2357373"/>
            <a:ext cx="35264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직사각형 62"/>
          <p:cNvSpPr/>
          <p:nvPr/>
        </p:nvSpPr>
        <p:spPr>
          <a:xfrm>
            <a:off x="4157642" y="2330358"/>
            <a:ext cx="1184940" cy="393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 lvl="0">
              <a:lnSpc>
                <a:spcPct val="130000"/>
              </a:lnSpc>
              <a:defRPr/>
            </a:pPr>
            <a:r>
              <a:rPr lang="ko-KR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이비인후과</a:t>
            </a:r>
            <a:endParaRPr lang="en-US" altLang="ko-KR" sz="1500" dirty="0">
              <a:solidFill>
                <a:prstClr val="black">
                  <a:lumMod val="65000"/>
                  <a:lumOff val="35000"/>
                </a:prst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6163981" y="2328068"/>
            <a:ext cx="819455" cy="393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 lvl="0">
              <a:lnSpc>
                <a:spcPct val="130000"/>
              </a:lnSpc>
              <a:defRPr/>
            </a:pPr>
            <a:r>
              <a:rPr lang="ko-KR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피</a:t>
            </a:r>
            <a:r>
              <a:rPr lang="ko-KR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</a:t>
            </a:r>
            <a:r>
              <a:rPr lang="ko-KR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</a:t>
            </a:r>
            <a:endParaRPr lang="en-US" altLang="ko-KR" sz="1500" dirty="0">
              <a:solidFill>
                <a:prstClr val="black">
                  <a:lumMod val="65000"/>
                  <a:lumOff val="35000"/>
                </a:prst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029" name="Picture 5" descr="D:\Pictures\2015-03-27 12;44;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8" t="50000" r="72558" b="36964"/>
          <a:stretch/>
        </p:blipFill>
        <p:spPr bwMode="auto">
          <a:xfrm>
            <a:off x="1829098" y="2808087"/>
            <a:ext cx="36663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직사각형 67"/>
          <p:cNvSpPr/>
          <p:nvPr/>
        </p:nvSpPr>
        <p:spPr>
          <a:xfrm>
            <a:off x="2112215" y="2819022"/>
            <a:ext cx="636713" cy="393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>
              <a:lnSpc>
                <a:spcPct val="130000"/>
              </a:lnSpc>
              <a:defRPr/>
            </a:pP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안과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8" name="Picture 2" descr="D:\Pictures\2015-03-27 12;44;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t="67431" r="82257" b="20164"/>
          <a:stretch/>
        </p:blipFill>
        <p:spPr bwMode="auto">
          <a:xfrm>
            <a:off x="3871027" y="2806020"/>
            <a:ext cx="390649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직사각형 68"/>
          <p:cNvSpPr/>
          <p:nvPr/>
        </p:nvSpPr>
        <p:spPr>
          <a:xfrm>
            <a:off x="4157642" y="2774173"/>
            <a:ext cx="819455" cy="393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 lvl="0">
              <a:lnSpc>
                <a:spcPct val="130000"/>
              </a:lnSpc>
              <a:defRPr/>
            </a:pPr>
            <a:r>
              <a:rPr lang="ko-KR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부인과</a:t>
            </a:r>
            <a:endParaRPr lang="en-US" altLang="ko-KR" sz="1500" dirty="0">
              <a:solidFill>
                <a:prstClr val="black">
                  <a:lumMod val="65000"/>
                  <a:lumOff val="35000"/>
                </a:prst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028" name="Picture 4" descr="D:\Pictures\2015-03-27 12;44;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4" r="13081" b="87226"/>
          <a:stretch/>
        </p:blipFill>
        <p:spPr bwMode="auto">
          <a:xfrm>
            <a:off x="5880477" y="2779698"/>
            <a:ext cx="379354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직사각형 70"/>
          <p:cNvSpPr/>
          <p:nvPr/>
        </p:nvSpPr>
        <p:spPr>
          <a:xfrm>
            <a:off x="6163357" y="2765120"/>
            <a:ext cx="957313" cy="375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 lvl="0">
              <a:lnSpc>
                <a:spcPct val="130000"/>
              </a:lnSpc>
              <a:defRPr/>
            </a:pPr>
            <a:r>
              <a:rPr lang="ko-KR" altLang="en-US" sz="1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정형외과</a:t>
            </a:r>
            <a:endParaRPr lang="en-US" altLang="ko-KR" sz="1500" dirty="0">
              <a:solidFill>
                <a:prstClr val="black">
                  <a:lumMod val="65000"/>
                  <a:lumOff val="35000"/>
                </a:prst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3" name="모서리가 둥근 직사각형 72"/>
          <p:cNvSpPr/>
          <p:nvPr/>
        </p:nvSpPr>
        <p:spPr>
          <a:xfrm>
            <a:off x="415982" y="3424266"/>
            <a:ext cx="8394622" cy="828000"/>
          </a:xfrm>
          <a:prstGeom prst="roundRect">
            <a:avLst>
              <a:gd name="adj" fmla="val 9497"/>
            </a:avLst>
          </a:prstGeom>
          <a:solidFill>
            <a:schemeClr val="bg1">
              <a:alpha val="52000"/>
            </a:schemeClr>
          </a:solidFill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모서리가 둥근 직사각형 71"/>
          <p:cNvSpPr/>
          <p:nvPr/>
        </p:nvSpPr>
        <p:spPr>
          <a:xfrm>
            <a:off x="411318" y="3581653"/>
            <a:ext cx="1044000" cy="504000"/>
          </a:xfrm>
          <a:prstGeom prst="roundRect">
            <a:avLst>
              <a:gd name="adj" fmla="val 10178"/>
            </a:avLst>
          </a:prstGeom>
          <a:solidFill>
            <a:srgbClr val="00863D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b="1" spc="-100" dirty="0" err="1" smtClean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금연클리닉</a:t>
            </a:r>
            <a:endParaRPr lang="ko-KR" altLang="en-US" sz="1500" b="1" spc="-100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304256" y="3486950"/>
            <a:ext cx="4572000" cy="7125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500" dirty="0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학기 </a:t>
            </a:r>
            <a:r>
              <a:rPr lang="ko-KR" altLang="en-US" sz="1500" dirty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중 매주 수요일 </a:t>
            </a:r>
            <a:r>
              <a:rPr lang="ko-KR" altLang="en-US" sz="1500" dirty="0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오후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포털 공지 확인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개인별 </a:t>
            </a:r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상담 및 </a:t>
            </a:r>
            <a:r>
              <a:rPr lang="ko-KR" alt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금연보조제</a:t>
            </a:r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무료 제공</a:t>
            </a: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모서리가 둥근 직사각형 73"/>
          <p:cNvSpPr/>
          <p:nvPr/>
        </p:nvSpPr>
        <p:spPr>
          <a:xfrm>
            <a:off x="409253" y="4383210"/>
            <a:ext cx="8394622" cy="828000"/>
          </a:xfrm>
          <a:prstGeom prst="roundRect">
            <a:avLst>
              <a:gd name="adj" fmla="val 9497"/>
            </a:avLst>
          </a:prstGeom>
          <a:solidFill>
            <a:schemeClr val="bg1">
              <a:alpha val="52000"/>
            </a:schemeClr>
          </a:solidFill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모서리가 둥근 직사각형 74"/>
          <p:cNvSpPr/>
          <p:nvPr/>
        </p:nvSpPr>
        <p:spPr>
          <a:xfrm>
            <a:off x="404589" y="4540597"/>
            <a:ext cx="1044000" cy="504000"/>
          </a:xfrm>
          <a:prstGeom prst="roundRect">
            <a:avLst>
              <a:gd name="adj" fmla="val 10178"/>
            </a:avLst>
          </a:prstGeom>
          <a:solidFill>
            <a:srgbClr val="00863D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b="1" spc="-100" dirty="0" smtClean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예방접종</a:t>
            </a:r>
            <a:endParaRPr lang="ko-KR" altLang="en-US" sz="1500" b="1" spc="-100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2296731" y="4454947"/>
            <a:ext cx="680272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</a:t>
            </a:r>
            <a:r>
              <a:rPr lang="ko-KR" altLang="en-U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형간염</a:t>
            </a: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1500" dirty="0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B</a:t>
            </a:r>
            <a:r>
              <a:rPr lang="ko-KR" altLang="en-U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형간염</a:t>
            </a: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500" dirty="0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 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홍역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볼거리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풍진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1500" dirty="0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 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파상풍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1500" dirty="0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 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자궁경부암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1500" dirty="0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 </a:t>
            </a: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장티푸스</a:t>
            </a:r>
            <a:endParaRPr lang="en-US" altLang="ko-K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뇌수막염</a:t>
            </a: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500" dirty="0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 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대상포진  </a:t>
            </a:r>
            <a:r>
              <a:rPr lang="en-US" altLang="ko-KR" sz="1500" dirty="0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수두  </a:t>
            </a:r>
            <a:r>
              <a:rPr lang="en-US" altLang="ko-KR" sz="1500" dirty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독감 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매년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10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월경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모서리가 둥근 직사각형 76"/>
          <p:cNvSpPr/>
          <p:nvPr/>
        </p:nvSpPr>
        <p:spPr>
          <a:xfrm>
            <a:off x="400200" y="5337304"/>
            <a:ext cx="8394622" cy="828000"/>
          </a:xfrm>
          <a:prstGeom prst="roundRect">
            <a:avLst>
              <a:gd name="adj" fmla="val 9497"/>
            </a:avLst>
          </a:prstGeom>
          <a:solidFill>
            <a:schemeClr val="bg1">
              <a:alpha val="52000"/>
            </a:schemeClr>
          </a:solidFill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모서리가 둥근 직사각형 77"/>
          <p:cNvSpPr/>
          <p:nvPr/>
        </p:nvSpPr>
        <p:spPr>
          <a:xfrm>
            <a:off x="395536" y="5494691"/>
            <a:ext cx="1044000" cy="504000"/>
          </a:xfrm>
          <a:prstGeom prst="roundRect">
            <a:avLst>
              <a:gd name="adj" fmla="val 10178"/>
            </a:avLst>
          </a:prstGeom>
          <a:solidFill>
            <a:srgbClr val="00863D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b="1" spc="-100" dirty="0" smtClean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진단서</a:t>
            </a:r>
            <a:endParaRPr lang="en-US" altLang="ko-KR" sz="1500" b="1" spc="-100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500" b="1" spc="-100" dirty="0" smtClean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증명서</a:t>
            </a:r>
            <a:endParaRPr lang="ko-KR" altLang="en-US" sz="1500" b="1" spc="-100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2305784" y="5418094"/>
            <a:ext cx="680272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채용신체검사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500" dirty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면허용 건강검진  </a:t>
            </a:r>
            <a:r>
              <a:rPr lang="en-US" altLang="ko-KR" sz="1500" dirty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방사선종사자 </a:t>
            </a:r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검진</a:t>
            </a: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유학용 건강증명서 등</a:t>
            </a: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035" name="Picture 11" descr="D:\Pictures\2015-03-27 12;45;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8" t="16499" r="53899" b="75401"/>
          <a:stretch/>
        </p:blipFill>
        <p:spPr bwMode="auto">
          <a:xfrm>
            <a:off x="1783622" y="3633645"/>
            <a:ext cx="488866" cy="40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Pictures\2015-03-27 12;45;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375" l="27581" r="45000">
                        <a14:foregroundMark x1="40323" y1="4625" x2="43065" y2="750"/>
                        <a14:foregroundMark x1="39032" y1="4125" x2="36290" y2="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44" r="55277" b="91746"/>
          <a:stretch/>
        </p:blipFill>
        <p:spPr bwMode="auto">
          <a:xfrm>
            <a:off x="1774538" y="4540597"/>
            <a:ext cx="466464" cy="45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Pictures\2015-03-27 12;45;0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875" b="34375" l="17742" r="27742">
                        <a14:foregroundMark x1="23226" y1="26625" x2="21935" y2="31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92" t="25257" r="73000" b="65683"/>
          <a:stretch/>
        </p:blipFill>
        <p:spPr bwMode="auto">
          <a:xfrm>
            <a:off x="1829938" y="5509898"/>
            <a:ext cx="363742" cy="4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6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0" grpId="0" animBg="1"/>
      <p:bldP spid="73" grpId="0" animBg="1"/>
      <p:bldP spid="74" grpId="0" animBg="1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351940" y="424733"/>
            <a:ext cx="6740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FFFFCC"/>
                </a:solidFill>
                <a:effectLst>
                  <a:outerShdw blurRad="63500" sx="102000" sy="102000" algn="ctr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  <a:latin typeface="다음_SemiBold" pitchFamily="2" charset="-127"/>
                <a:ea typeface="다음_SemiBold" pitchFamily="2" charset="-127"/>
              </a:rPr>
              <a:t>부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  <a:latin typeface="다음_SemiBold" pitchFamily="2" charset="-127"/>
                <a:ea typeface="다음_SemiBold" pitchFamily="2" charset="-127"/>
              </a:rPr>
              <a:t>속의원 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  <a:latin typeface="다음_SemiBold" pitchFamily="2" charset="-127"/>
                <a:ea typeface="다음_SemiBold" pitchFamily="2" charset="-127"/>
              </a:rPr>
              <a:t>정신건강의학과</a:t>
            </a:r>
            <a:endParaRPr lang="ko-KR" altLang="en-US" sz="2400" dirty="0">
              <a:solidFill>
                <a:schemeClr val="bg1"/>
              </a:solidFill>
              <a:effectLst>
                <a:outerShdw blurRad="63500" sx="102000" sy="102000" algn="ctr" rotWithShape="0">
                  <a:prstClr val="black"/>
                </a:outerShdw>
                <a:reflection blurRad="6350" stA="55000" endA="300" endPos="45500" dir="5400000" sy="-100000" algn="bl" rotWithShape="0"/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0" y="116632"/>
            <a:ext cx="890588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도넛 43"/>
          <p:cNvSpPr/>
          <p:nvPr/>
        </p:nvSpPr>
        <p:spPr>
          <a:xfrm>
            <a:off x="-3132856" y="1458808"/>
            <a:ext cx="5120028" cy="5120028"/>
          </a:xfrm>
          <a:prstGeom prst="donut">
            <a:avLst>
              <a:gd name="adj" fmla="val 14859"/>
            </a:avLst>
          </a:prstGeom>
          <a:solidFill>
            <a:srgbClr val="ADD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Freeform 85"/>
          <p:cNvSpPr>
            <a:spLocks/>
          </p:cNvSpPr>
          <p:nvPr/>
        </p:nvSpPr>
        <p:spPr bwMode="auto">
          <a:xfrm>
            <a:off x="351940" y="1772816"/>
            <a:ext cx="979700" cy="845352"/>
          </a:xfrm>
          <a:custGeom>
            <a:avLst/>
            <a:gdLst>
              <a:gd name="T0" fmla="*/ 0 w 202"/>
              <a:gd name="T1" fmla="*/ 152 h 194"/>
              <a:gd name="T2" fmla="*/ 202 w 202"/>
              <a:gd name="T3" fmla="*/ 0 h 194"/>
              <a:gd name="T4" fmla="*/ 15 w 202"/>
              <a:gd name="T5" fmla="*/ 167 h 194"/>
              <a:gd name="T6" fmla="*/ 118 w 202"/>
              <a:gd name="T7" fmla="*/ 78 h 194"/>
              <a:gd name="T8" fmla="*/ 0 w 202"/>
              <a:gd name="T9" fmla="*/ 15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94">
                <a:moveTo>
                  <a:pt x="0" y="152"/>
                </a:moveTo>
                <a:cubicBezTo>
                  <a:pt x="0" y="152"/>
                  <a:pt x="15" y="9"/>
                  <a:pt x="202" y="0"/>
                </a:cubicBezTo>
                <a:cubicBezTo>
                  <a:pt x="202" y="0"/>
                  <a:pt x="202" y="194"/>
                  <a:pt x="15" y="167"/>
                </a:cubicBezTo>
                <a:cubicBezTo>
                  <a:pt x="15" y="167"/>
                  <a:pt x="79" y="96"/>
                  <a:pt x="118" y="78"/>
                </a:cubicBezTo>
                <a:cubicBezTo>
                  <a:pt x="118" y="78"/>
                  <a:pt x="27" y="112"/>
                  <a:pt x="0" y="152"/>
                </a:cubicBezTo>
                <a:close/>
              </a:path>
            </a:pathLst>
          </a:custGeom>
          <a:solidFill>
            <a:srgbClr val="029C4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1538610" y="1520580"/>
            <a:ext cx="2861681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>
              <a:lnSpc>
                <a:spcPct val="130000"/>
              </a:lnSpc>
              <a:defRPr/>
            </a:pPr>
            <a:r>
              <a:rPr lang="ko-KR" altLang="en-US" sz="1600" dirty="0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전문의 진료</a:t>
            </a:r>
            <a:r>
              <a:rPr lang="en-US" altLang="ko-KR" sz="1600" dirty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상담 및 약물치료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 marL="85725">
              <a:lnSpc>
                <a:spcPct val="130000"/>
              </a:lnSpc>
              <a:defRPr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화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목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  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14:00~17:30</a:t>
            </a: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7" name="Freeform 85"/>
          <p:cNvSpPr>
            <a:spLocks/>
          </p:cNvSpPr>
          <p:nvPr/>
        </p:nvSpPr>
        <p:spPr bwMode="auto">
          <a:xfrm rot="1040873">
            <a:off x="985961" y="2513674"/>
            <a:ext cx="979700" cy="768502"/>
          </a:xfrm>
          <a:custGeom>
            <a:avLst/>
            <a:gdLst>
              <a:gd name="T0" fmla="*/ 0 w 202"/>
              <a:gd name="T1" fmla="*/ 152 h 194"/>
              <a:gd name="T2" fmla="*/ 202 w 202"/>
              <a:gd name="T3" fmla="*/ 0 h 194"/>
              <a:gd name="T4" fmla="*/ 15 w 202"/>
              <a:gd name="T5" fmla="*/ 167 h 194"/>
              <a:gd name="T6" fmla="*/ 118 w 202"/>
              <a:gd name="T7" fmla="*/ 78 h 194"/>
              <a:gd name="T8" fmla="*/ 0 w 202"/>
              <a:gd name="T9" fmla="*/ 15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94">
                <a:moveTo>
                  <a:pt x="0" y="152"/>
                </a:moveTo>
                <a:cubicBezTo>
                  <a:pt x="0" y="152"/>
                  <a:pt x="15" y="9"/>
                  <a:pt x="202" y="0"/>
                </a:cubicBezTo>
                <a:cubicBezTo>
                  <a:pt x="202" y="0"/>
                  <a:pt x="202" y="194"/>
                  <a:pt x="15" y="167"/>
                </a:cubicBezTo>
                <a:cubicBezTo>
                  <a:pt x="15" y="167"/>
                  <a:pt x="79" y="96"/>
                  <a:pt x="118" y="78"/>
                </a:cubicBezTo>
                <a:cubicBezTo>
                  <a:pt x="118" y="78"/>
                  <a:pt x="27" y="112"/>
                  <a:pt x="0" y="152"/>
                </a:cubicBezTo>
                <a:close/>
              </a:path>
            </a:pathLst>
          </a:custGeom>
          <a:solidFill>
            <a:srgbClr val="029C4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186683" y="2577207"/>
            <a:ext cx="28055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err="1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바이오피드백</a:t>
            </a:r>
            <a:r>
              <a:rPr lang="en-US" altLang="ko-KR" sz="1600" dirty="0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 err="1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뉴로피드백</a:t>
            </a:r>
            <a:r>
              <a:rPr lang="ko-KR" altLang="en-US" sz="1600" dirty="0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운영</a:t>
            </a:r>
            <a:endParaRPr lang="ko-KR" altLang="en-US" dirty="0"/>
          </a:p>
        </p:txBody>
      </p:sp>
      <p:sp>
        <p:nvSpPr>
          <p:cNvPr id="49" name="Freeform 85"/>
          <p:cNvSpPr>
            <a:spLocks/>
          </p:cNvSpPr>
          <p:nvPr/>
        </p:nvSpPr>
        <p:spPr bwMode="auto">
          <a:xfrm rot="1244767">
            <a:off x="1218529" y="3303983"/>
            <a:ext cx="979700" cy="768502"/>
          </a:xfrm>
          <a:custGeom>
            <a:avLst/>
            <a:gdLst>
              <a:gd name="T0" fmla="*/ 0 w 202"/>
              <a:gd name="T1" fmla="*/ 152 h 194"/>
              <a:gd name="T2" fmla="*/ 202 w 202"/>
              <a:gd name="T3" fmla="*/ 0 h 194"/>
              <a:gd name="T4" fmla="*/ 15 w 202"/>
              <a:gd name="T5" fmla="*/ 167 h 194"/>
              <a:gd name="T6" fmla="*/ 118 w 202"/>
              <a:gd name="T7" fmla="*/ 78 h 194"/>
              <a:gd name="T8" fmla="*/ 0 w 202"/>
              <a:gd name="T9" fmla="*/ 15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94">
                <a:moveTo>
                  <a:pt x="0" y="152"/>
                </a:moveTo>
                <a:cubicBezTo>
                  <a:pt x="0" y="152"/>
                  <a:pt x="15" y="9"/>
                  <a:pt x="202" y="0"/>
                </a:cubicBezTo>
                <a:cubicBezTo>
                  <a:pt x="202" y="0"/>
                  <a:pt x="202" y="194"/>
                  <a:pt x="15" y="167"/>
                </a:cubicBezTo>
                <a:cubicBezTo>
                  <a:pt x="15" y="167"/>
                  <a:pt x="79" y="96"/>
                  <a:pt x="118" y="78"/>
                </a:cubicBezTo>
                <a:cubicBezTo>
                  <a:pt x="118" y="78"/>
                  <a:pt x="27" y="112"/>
                  <a:pt x="0" y="152"/>
                </a:cubicBezTo>
                <a:close/>
              </a:path>
            </a:pathLst>
          </a:custGeom>
          <a:solidFill>
            <a:srgbClr val="029C4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2492821" y="3418848"/>
            <a:ext cx="15568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명상 </a:t>
            </a:r>
            <a:r>
              <a:rPr lang="ko-KR" altLang="en-US" sz="1600" dirty="0" err="1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클리닉</a:t>
            </a:r>
            <a:r>
              <a:rPr lang="ko-KR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운영</a:t>
            </a:r>
            <a:endParaRPr lang="ko-KR" altLang="en-US" dirty="0"/>
          </a:p>
        </p:txBody>
      </p:sp>
      <p:sp>
        <p:nvSpPr>
          <p:cNvPr id="52" name="Freeform 85"/>
          <p:cNvSpPr>
            <a:spLocks/>
          </p:cNvSpPr>
          <p:nvPr/>
        </p:nvSpPr>
        <p:spPr bwMode="auto">
          <a:xfrm rot="2010933">
            <a:off x="1244905" y="4121530"/>
            <a:ext cx="979700" cy="768502"/>
          </a:xfrm>
          <a:custGeom>
            <a:avLst/>
            <a:gdLst>
              <a:gd name="T0" fmla="*/ 0 w 202"/>
              <a:gd name="T1" fmla="*/ 152 h 194"/>
              <a:gd name="T2" fmla="*/ 202 w 202"/>
              <a:gd name="T3" fmla="*/ 0 h 194"/>
              <a:gd name="T4" fmla="*/ 15 w 202"/>
              <a:gd name="T5" fmla="*/ 167 h 194"/>
              <a:gd name="T6" fmla="*/ 118 w 202"/>
              <a:gd name="T7" fmla="*/ 78 h 194"/>
              <a:gd name="T8" fmla="*/ 0 w 202"/>
              <a:gd name="T9" fmla="*/ 15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94">
                <a:moveTo>
                  <a:pt x="0" y="152"/>
                </a:moveTo>
                <a:cubicBezTo>
                  <a:pt x="0" y="152"/>
                  <a:pt x="15" y="9"/>
                  <a:pt x="202" y="0"/>
                </a:cubicBezTo>
                <a:cubicBezTo>
                  <a:pt x="202" y="0"/>
                  <a:pt x="202" y="194"/>
                  <a:pt x="15" y="167"/>
                </a:cubicBezTo>
                <a:cubicBezTo>
                  <a:pt x="15" y="167"/>
                  <a:pt x="79" y="96"/>
                  <a:pt x="118" y="78"/>
                </a:cubicBezTo>
                <a:cubicBezTo>
                  <a:pt x="118" y="78"/>
                  <a:pt x="27" y="112"/>
                  <a:pt x="0" y="152"/>
                </a:cubicBezTo>
                <a:close/>
              </a:path>
            </a:pathLst>
          </a:custGeom>
          <a:solidFill>
            <a:srgbClr val="029C4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2483768" y="4221088"/>
            <a:ext cx="3459601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집단 치료 프로그램 </a:t>
            </a:r>
            <a:r>
              <a:rPr lang="ko-KR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운영</a:t>
            </a:r>
            <a:endParaRPr lang="en-US" altLang="ko-KR" sz="1600" dirty="0" smtClean="0">
              <a:solidFill>
                <a:prstClr val="black">
                  <a:lumMod val="75000"/>
                  <a:lumOff val="25000"/>
                </a:prst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1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사회불안</a:t>
            </a:r>
            <a:r>
              <a:rPr lang="en-US" altLang="ko-KR" sz="1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발표불안</a:t>
            </a:r>
            <a:r>
              <a:rPr lang="en-US" altLang="ko-KR" sz="1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), </a:t>
            </a:r>
            <a:r>
              <a:rPr lang="ko-KR" altLang="en-US" sz="1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완벽주의</a:t>
            </a:r>
            <a:r>
              <a:rPr lang="en-US" altLang="ko-KR" sz="1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의사소통</a:t>
            </a:r>
            <a:endParaRPr lang="ko-KR" altLang="en-US" dirty="0"/>
          </a:p>
        </p:txBody>
      </p:sp>
      <p:sp>
        <p:nvSpPr>
          <p:cNvPr id="54" name="Freeform 85"/>
          <p:cNvSpPr>
            <a:spLocks/>
          </p:cNvSpPr>
          <p:nvPr/>
        </p:nvSpPr>
        <p:spPr bwMode="auto">
          <a:xfrm rot="2606570">
            <a:off x="906238" y="4938443"/>
            <a:ext cx="979700" cy="768502"/>
          </a:xfrm>
          <a:custGeom>
            <a:avLst/>
            <a:gdLst>
              <a:gd name="T0" fmla="*/ 0 w 202"/>
              <a:gd name="T1" fmla="*/ 152 h 194"/>
              <a:gd name="T2" fmla="*/ 202 w 202"/>
              <a:gd name="T3" fmla="*/ 0 h 194"/>
              <a:gd name="T4" fmla="*/ 15 w 202"/>
              <a:gd name="T5" fmla="*/ 167 h 194"/>
              <a:gd name="T6" fmla="*/ 118 w 202"/>
              <a:gd name="T7" fmla="*/ 78 h 194"/>
              <a:gd name="T8" fmla="*/ 0 w 202"/>
              <a:gd name="T9" fmla="*/ 15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94">
                <a:moveTo>
                  <a:pt x="0" y="152"/>
                </a:moveTo>
                <a:cubicBezTo>
                  <a:pt x="0" y="152"/>
                  <a:pt x="15" y="9"/>
                  <a:pt x="202" y="0"/>
                </a:cubicBezTo>
                <a:cubicBezTo>
                  <a:pt x="202" y="0"/>
                  <a:pt x="202" y="194"/>
                  <a:pt x="15" y="167"/>
                </a:cubicBezTo>
                <a:cubicBezTo>
                  <a:pt x="15" y="167"/>
                  <a:pt x="79" y="96"/>
                  <a:pt x="118" y="78"/>
                </a:cubicBezTo>
                <a:cubicBezTo>
                  <a:pt x="118" y="78"/>
                  <a:pt x="27" y="112"/>
                  <a:pt x="0" y="152"/>
                </a:cubicBezTo>
                <a:close/>
              </a:path>
            </a:pathLst>
          </a:custGeom>
          <a:solidFill>
            <a:srgbClr val="029C4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2097306" y="5270323"/>
            <a:ext cx="3249608" cy="279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학생건강검진 재검</a:t>
            </a:r>
            <a:r>
              <a:rPr lang="en-US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 </a:t>
            </a:r>
            <a:r>
              <a:rPr lang="ko-KR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상담 및 심리검사</a:t>
            </a:r>
            <a:endParaRPr lang="en-US" altLang="ko-KR" sz="1600" dirty="0" smtClean="0">
              <a:solidFill>
                <a:prstClr val="black">
                  <a:lumMod val="75000"/>
                  <a:lumOff val="25000"/>
                </a:prst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6" name="Freeform 85"/>
          <p:cNvSpPr>
            <a:spLocks/>
          </p:cNvSpPr>
          <p:nvPr/>
        </p:nvSpPr>
        <p:spPr bwMode="auto">
          <a:xfrm rot="3438644">
            <a:off x="99121" y="5618602"/>
            <a:ext cx="979700" cy="768502"/>
          </a:xfrm>
          <a:custGeom>
            <a:avLst/>
            <a:gdLst>
              <a:gd name="T0" fmla="*/ 0 w 202"/>
              <a:gd name="T1" fmla="*/ 152 h 194"/>
              <a:gd name="T2" fmla="*/ 202 w 202"/>
              <a:gd name="T3" fmla="*/ 0 h 194"/>
              <a:gd name="T4" fmla="*/ 15 w 202"/>
              <a:gd name="T5" fmla="*/ 167 h 194"/>
              <a:gd name="T6" fmla="*/ 118 w 202"/>
              <a:gd name="T7" fmla="*/ 78 h 194"/>
              <a:gd name="T8" fmla="*/ 0 w 202"/>
              <a:gd name="T9" fmla="*/ 15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94">
                <a:moveTo>
                  <a:pt x="0" y="152"/>
                </a:moveTo>
                <a:cubicBezTo>
                  <a:pt x="0" y="152"/>
                  <a:pt x="15" y="9"/>
                  <a:pt x="202" y="0"/>
                </a:cubicBezTo>
                <a:cubicBezTo>
                  <a:pt x="202" y="0"/>
                  <a:pt x="202" y="194"/>
                  <a:pt x="15" y="167"/>
                </a:cubicBezTo>
                <a:cubicBezTo>
                  <a:pt x="15" y="167"/>
                  <a:pt x="79" y="96"/>
                  <a:pt x="118" y="78"/>
                </a:cubicBezTo>
                <a:cubicBezTo>
                  <a:pt x="118" y="78"/>
                  <a:pt x="27" y="112"/>
                  <a:pt x="0" y="152"/>
                </a:cubicBezTo>
                <a:close/>
              </a:path>
            </a:pathLst>
          </a:custGeom>
          <a:solidFill>
            <a:srgbClr val="029C4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1289552" y="6018242"/>
            <a:ext cx="1842288" cy="307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문의 </a:t>
            </a:r>
            <a:r>
              <a:rPr lang="en-US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02-880-5347</a:t>
            </a:r>
          </a:p>
        </p:txBody>
      </p:sp>
    </p:spTree>
    <p:extLst>
      <p:ext uri="{BB962C8B-B14F-4D97-AF65-F5344CB8AC3E}">
        <p14:creationId xmlns:p14="http://schemas.microsoft.com/office/powerpoint/2010/main" val="66687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  <p:bldP spid="47" grpId="0" animBg="1"/>
      <p:bldP spid="6" grpId="0"/>
      <p:bldP spid="49" grpId="0" animBg="1"/>
      <p:bldP spid="50" grpId="0"/>
      <p:bldP spid="52" grpId="0" animBg="1"/>
      <p:bldP spid="53" grpId="0"/>
      <p:bldP spid="54" grpId="0" animBg="1"/>
      <p:bldP spid="55" grpId="0"/>
      <p:bldP spid="56" grpId="0" animBg="1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51940" y="424733"/>
            <a:ext cx="6740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FFFFCC"/>
                </a:solidFill>
                <a:effectLst>
                  <a:outerShdw blurRad="63500" sx="102000" sy="102000" algn="ctr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  <a:latin typeface="다음_SemiBold" pitchFamily="2" charset="-127"/>
                <a:ea typeface="다음_SemiBold" pitchFamily="2" charset="-127"/>
              </a:rPr>
              <a:t>부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  <a:latin typeface="다음_SemiBold" pitchFamily="2" charset="-127"/>
                <a:ea typeface="다음_SemiBold" pitchFamily="2" charset="-127"/>
              </a:rPr>
              <a:t>속 치과의원</a:t>
            </a:r>
            <a:endParaRPr lang="ko-KR" altLang="en-US" sz="2800" dirty="0">
              <a:solidFill>
                <a:schemeClr val="bg1"/>
              </a:solidFill>
              <a:effectLst>
                <a:outerShdw blurRad="63500" sx="102000" sy="102000" algn="ctr" rotWithShape="0">
                  <a:prstClr val="black"/>
                </a:outerShdw>
                <a:reflection blurRad="6350" stA="55000" endA="300" endPos="45500" dir="5400000" sy="-100000" algn="bl" rotWithShape="0"/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0" y="116632"/>
            <a:ext cx="890588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그룹 36"/>
          <p:cNvGrpSpPr/>
          <p:nvPr/>
        </p:nvGrpSpPr>
        <p:grpSpPr>
          <a:xfrm>
            <a:off x="485282" y="1556792"/>
            <a:ext cx="8191174" cy="4752528"/>
            <a:chOff x="1532504" y="2367428"/>
            <a:chExt cx="6002639" cy="3610284"/>
          </a:xfrm>
        </p:grpSpPr>
        <p:sp>
          <p:nvSpPr>
            <p:cNvPr id="39" name="직사각형 38"/>
            <p:cNvSpPr/>
            <p:nvPr/>
          </p:nvSpPr>
          <p:spPr>
            <a:xfrm>
              <a:off x="1642260" y="2734954"/>
              <a:ext cx="5572675" cy="30703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40" name="Picture 2" descr="C:\Users\Administrator\Pictures\Scroll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504" y="2367428"/>
              <a:ext cx="6002639" cy="3610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직사각형 40"/>
          <p:cNvSpPr/>
          <p:nvPr/>
        </p:nvSpPr>
        <p:spPr>
          <a:xfrm>
            <a:off x="2006880" y="2112661"/>
            <a:ext cx="4158511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>
              <a:lnSpc>
                <a:spcPct val="130000"/>
              </a:lnSpc>
              <a:defRPr/>
            </a:pPr>
            <a:r>
              <a:rPr lang="ko-KR" altLang="en-US" sz="1600" dirty="0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구강검진</a:t>
            </a:r>
            <a:r>
              <a:rPr lang="en-US" altLang="ko-KR" sz="1600" dirty="0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구강질환 예방</a:t>
            </a:r>
            <a:r>
              <a:rPr lang="en-US" altLang="ko-KR" sz="1600" dirty="0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충치치료</a:t>
            </a:r>
            <a:r>
              <a:rPr lang="en-US" altLang="ko-KR" sz="1600" dirty="0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치석제거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등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85725">
              <a:lnSpc>
                <a:spcPct val="130000"/>
              </a:lnSpc>
              <a:defRPr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074" name="Picture 2" descr="D:\Pictures\_res__set_of_leaves_png_by_hanabell1-d6pxdl7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05" b="41587" l="586" r="185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341" b="57165"/>
          <a:stretch/>
        </p:blipFill>
        <p:spPr bwMode="auto">
          <a:xfrm>
            <a:off x="7044446" y="4840242"/>
            <a:ext cx="1015143" cy="14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988765" y="2620852"/>
            <a:ext cx="2008883" cy="393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 lvl="0">
              <a:lnSpc>
                <a:spcPct val="130000"/>
              </a:lnSpc>
              <a:defRPr/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방문검진 후 예약가능</a:t>
            </a:r>
            <a:endParaRPr lang="en-US" altLang="ko-KR" sz="15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1873717" y="2260117"/>
            <a:ext cx="118137" cy="11813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1873717" y="2786100"/>
            <a:ext cx="118137" cy="11813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2018752" y="3201990"/>
            <a:ext cx="5793607" cy="131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0">
              <a:lnSpc>
                <a:spcPct val="130000"/>
              </a:lnSpc>
              <a:defRPr/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연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회 보험 치석제거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71475" lvl="0" indent="-285750">
              <a:lnSpc>
                <a:spcPct val="130000"/>
              </a:lnSpc>
              <a:buFontTx/>
              <a:buChar char="-"/>
              <a:defRPr/>
            </a:pP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대상자 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 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</a:t>
            </a:r>
            <a:r>
              <a:rPr lang="ko-KR" altLang="en-U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세이상</a:t>
            </a:r>
            <a:endParaRPr lang="en-US" altLang="ko-K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71475" lvl="0" indent="-285750">
              <a:lnSpc>
                <a:spcPct val="130000"/>
              </a:lnSpc>
              <a:buFontTx/>
              <a:buChar char="-"/>
              <a:defRPr/>
            </a:pP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치석제거만으로 잇몸치료가 종료되는 대상자에 한해 보험수가로 진행</a:t>
            </a:r>
            <a:endParaRPr lang="en-US" altLang="ko-K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71475" lvl="0" indent="-285750">
              <a:lnSpc>
                <a:spcPct val="130000"/>
              </a:lnSpc>
              <a:buFontTx/>
              <a:buChar char="-"/>
              <a:defRPr/>
            </a:pP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기준 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7</a:t>
            </a: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일부터 다음해 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</a:t>
            </a: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30</a:t>
            </a: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일까지 연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회 가능</a:t>
            </a: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1873717" y="3367238"/>
            <a:ext cx="118137" cy="11813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/>
          <p:cNvSpPr/>
          <p:nvPr/>
        </p:nvSpPr>
        <p:spPr>
          <a:xfrm>
            <a:off x="1873717" y="4815227"/>
            <a:ext cx="118137" cy="11813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2064756" y="4677318"/>
            <a:ext cx="2113079" cy="393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 lvl="0">
              <a:lnSpc>
                <a:spcPct val="130000"/>
              </a:lnSpc>
              <a:defRPr/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문의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02-880-5341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517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51940" y="424733"/>
            <a:ext cx="6740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FFFFCC"/>
                </a:solidFill>
                <a:effectLst>
                  <a:outerShdw blurRad="63500" sx="102000" sy="102000" algn="ctr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  <a:latin typeface="다음_SemiBold" pitchFamily="2" charset="-127"/>
                <a:ea typeface="다음_SemiBold" pitchFamily="2" charset="-127"/>
              </a:rPr>
              <a:t>학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/>
                  </a:outerShdw>
                  <a:reflection blurRad="6350" stA="55000" endA="300" endPos="45500" dir="5400000" sy="-100000" algn="bl" rotWithShape="0"/>
                </a:effectLst>
                <a:latin typeface="다음_SemiBold" pitchFamily="2" charset="-127"/>
                <a:ea typeface="다음_SemiBold" pitchFamily="2" charset="-127"/>
              </a:rPr>
              <a:t>생건강검진</a:t>
            </a:r>
            <a:endParaRPr lang="ko-KR" altLang="en-US" sz="2800" dirty="0">
              <a:solidFill>
                <a:schemeClr val="bg1"/>
              </a:solidFill>
              <a:effectLst>
                <a:outerShdw blurRad="63500" sx="102000" sy="102000" algn="ctr" rotWithShape="0">
                  <a:prstClr val="black"/>
                </a:outerShdw>
                <a:reflection blurRad="6350" stA="55000" endA="300" endPos="45500" dir="5400000" sy="-100000" algn="bl" rotWithShape="0"/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0" y="116632"/>
            <a:ext cx="890588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D:\Pictures\2015-03-05 17;00;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100000" l="0" r="100000">
                        <a14:foregroundMark x1="6250" y1="74554" x2="25500" y2="92411"/>
                        <a14:foregroundMark x1="21000" y1="34375" x2="61000" y2="35268"/>
                        <a14:foregroundMark x1="82500" y1="30804" x2="53750" y2="63839"/>
                        <a14:foregroundMark x1="75750" y1="29911" x2="95250" y2="58482"/>
                        <a14:foregroundMark x1="95250" y1="49554" x2="72250" y2="98214"/>
                        <a14:foregroundMark x1="19500" y1="29911" x2="10250" y2="46875"/>
                        <a14:foregroundMark x1="14000" y1="27679" x2="30500" y2="57143"/>
                        <a14:backgroundMark x1="49000" y1="25893" x2="49000" y2="18304"/>
                        <a14:backgroundMark x1="4250" y1="55804" x2="0" y2="56696"/>
                        <a14:backgroundMark x1="2000" y1="63839" x2="0" y2="665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031"/>
          <a:stretch/>
        </p:blipFill>
        <p:spPr bwMode="auto">
          <a:xfrm>
            <a:off x="2545044" y="2996952"/>
            <a:ext cx="3810000" cy="1748874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그룹 101"/>
          <p:cNvGrpSpPr/>
          <p:nvPr/>
        </p:nvGrpSpPr>
        <p:grpSpPr>
          <a:xfrm>
            <a:off x="5364088" y="1628800"/>
            <a:ext cx="1996560" cy="1996559"/>
            <a:chOff x="3438015" y="1364345"/>
            <a:chExt cx="1053956" cy="1053956"/>
          </a:xfrm>
        </p:grpSpPr>
        <p:grpSp>
          <p:nvGrpSpPr>
            <p:cNvPr id="103" name="그룹 102"/>
            <p:cNvGrpSpPr/>
            <p:nvPr/>
          </p:nvGrpSpPr>
          <p:grpSpPr>
            <a:xfrm>
              <a:off x="3438015" y="1364345"/>
              <a:ext cx="1053956" cy="1053956"/>
              <a:chOff x="3422559" y="1189564"/>
              <a:chExt cx="1188288" cy="1188288"/>
            </a:xfrm>
          </p:grpSpPr>
          <p:sp>
            <p:nvSpPr>
              <p:cNvPr id="105" name="타원 104"/>
              <p:cNvSpPr/>
              <p:nvPr/>
            </p:nvSpPr>
            <p:spPr>
              <a:xfrm>
                <a:off x="3422559" y="1189564"/>
                <a:ext cx="1188288" cy="1188288"/>
              </a:xfrm>
              <a:prstGeom prst="ellipse">
                <a:avLst/>
              </a:prstGeom>
              <a:solidFill>
                <a:srgbClr val="00B050">
                  <a:alpha val="7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/>
                  <a:cs typeface="+mn-cs"/>
                </a:endParaRPr>
              </a:p>
            </p:txBody>
          </p:sp>
          <p:sp>
            <p:nvSpPr>
              <p:cNvPr id="106" name="타원 105"/>
              <p:cNvSpPr/>
              <p:nvPr/>
            </p:nvSpPr>
            <p:spPr>
              <a:xfrm>
                <a:off x="3476058" y="1236334"/>
                <a:ext cx="1071302" cy="1071302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/>
                  <a:cs typeface="+mn-cs"/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3472002" y="1702240"/>
              <a:ext cx="974995" cy="354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12롯데마트행복Bold" panose="02020603020101020101" pitchFamily="18" charset="-127"/>
                  <a:ea typeface="12롯데마트행복Bold" panose="02020603020101020101" pitchFamily="18" charset="-127"/>
                </a:rPr>
                <a:t>온라인 예약 필수</a:t>
              </a:r>
              <a:r>
                <a:rPr kumimoji="0" lang="en-US" altLang="ko-KR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12롯데마트행복Bold" panose="02020603020101020101" pitchFamily="18" charset="-127"/>
                  <a:ea typeface="12롯데마트행복Bold" panose="02020603020101020101" pitchFamily="18" charset="-127"/>
                </a:rPr>
                <a:t>!</a:t>
              </a:r>
            </a:p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100" kern="0" dirty="0" smtClean="0">
                  <a:solidFill>
                    <a:prstClr val="white"/>
                  </a:solidFill>
                  <a:latin typeface="12롯데마트행복Bold" panose="02020603020101020101" pitchFamily="18" charset="-127"/>
                  <a:ea typeface="12롯데마트행복Bold" panose="02020603020101020101" pitchFamily="18" charset="-127"/>
                </a:rPr>
                <a:t>http://health4u.snu.ac.kr</a:t>
              </a:r>
              <a:endPara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12롯데마트행복Bold" panose="02020603020101020101" pitchFamily="18" charset="-127"/>
                <a:ea typeface="12롯데마트행복Bold" panose="02020603020101020101" pitchFamily="18" charset="-127"/>
              </a:endParaRPr>
            </a:p>
          </p:txBody>
        </p:sp>
      </p:grpSp>
      <p:grpSp>
        <p:nvGrpSpPr>
          <p:cNvPr id="91" name="그룹 90"/>
          <p:cNvGrpSpPr/>
          <p:nvPr/>
        </p:nvGrpSpPr>
        <p:grpSpPr>
          <a:xfrm>
            <a:off x="1547664" y="1556792"/>
            <a:ext cx="1996559" cy="1996559"/>
            <a:chOff x="3438015" y="1364344"/>
            <a:chExt cx="1053956" cy="1053956"/>
          </a:xfrm>
        </p:grpSpPr>
        <p:grpSp>
          <p:nvGrpSpPr>
            <p:cNvPr id="92" name="그룹 91"/>
            <p:cNvGrpSpPr/>
            <p:nvPr/>
          </p:nvGrpSpPr>
          <p:grpSpPr>
            <a:xfrm>
              <a:off x="3438015" y="1364344"/>
              <a:ext cx="1053956" cy="1053956"/>
              <a:chOff x="3422559" y="1189562"/>
              <a:chExt cx="1188288" cy="1188288"/>
            </a:xfrm>
          </p:grpSpPr>
          <p:sp>
            <p:nvSpPr>
              <p:cNvPr id="94" name="타원 93"/>
              <p:cNvSpPr/>
              <p:nvPr/>
            </p:nvSpPr>
            <p:spPr>
              <a:xfrm>
                <a:off x="3422559" y="1189562"/>
                <a:ext cx="1188288" cy="1188288"/>
              </a:xfrm>
              <a:prstGeom prst="ellipse">
                <a:avLst/>
              </a:prstGeom>
              <a:solidFill>
                <a:srgbClr val="00B050">
                  <a:alpha val="7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/>
                  <a:cs typeface="+mn-cs"/>
                </a:endParaRPr>
              </a:p>
            </p:txBody>
          </p:sp>
          <p:sp>
            <p:nvSpPr>
              <p:cNvPr id="95" name="타원 94"/>
              <p:cNvSpPr/>
              <p:nvPr/>
            </p:nvSpPr>
            <p:spPr>
              <a:xfrm>
                <a:off x="3476058" y="1236334"/>
                <a:ext cx="1071302" cy="1071302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/>
                  <a:cs typeface="+mn-cs"/>
                </a:endParaRPr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3508808" y="1702240"/>
              <a:ext cx="901376" cy="402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12롯데마트행복Bold" panose="02020603020101020101" pitchFamily="18" charset="-127"/>
                  <a:ea typeface="12롯데마트행복Bold" panose="02020603020101020101" pitchFamily="18" charset="-127"/>
                </a:rPr>
                <a:t>연중 매일 오전</a:t>
              </a:r>
              <a:endParaRPr kumimoji="0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12롯데마트행복Bold" panose="02020603020101020101" pitchFamily="18" charset="-127"/>
                <a:ea typeface="12롯데마트행복Bold" panose="02020603020101020101" pitchFamily="18" charset="-127"/>
              </a:endParaRPr>
            </a:p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kern="0" dirty="0" smtClean="0">
                  <a:solidFill>
                    <a:prstClr val="white"/>
                  </a:solidFill>
                  <a:latin typeface="12롯데마트행복Bold" panose="02020603020101020101" pitchFamily="18" charset="-127"/>
                  <a:ea typeface="12롯데마트행복Bold" panose="02020603020101020101" pitchFamily="18" charset="-127"/>
                </a:rPr>
                <a:t>연</a:t>
              </a:r>
              <a:r>
                <a:rPr lang="en-US" altLang="ko-KR" kern="0" dirty="0" smtClean="0">
                  <a:solidFill>
                    <a:prstClr val="white"/>
                  </a:solidFill>
                  <a:latin typeface="12롯데마트행복Bold" panose="02020603020101020101" pitchFamily="18" charset="-127"/>
                  <a:ea typeface="12롯데마트행복Bold" panose="02020603020101020101" pitchFamily="18" charset="-127"/>
                </a:rPr>
                <a:t>1</a:t>
              </a:r>
              <a:r>
                <a:rPr lang="ko-KR" altLang="en-US" kern="0" dirty="0" smtClean="0">
                  <a:solidFill>
                    <a:prstClr val="white"/>
                  </a:solidFill>
                  <a:latin typeface="12롯데마트행복Bold" panose="02020603020101020101" pitchFamily="18" charset="-127"/>
                  <a:ea typeface="12롯데마트행복Bold" panose="02020603020101020101" pitchFamily="18" charset="-127"/>
                </a:rPr>
                <a:t>회 무료 검진</a:t>
              </a:r>
              <a:endParaRPr kumimoji="0" lang="ko-KR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12롯데마트행복Bold" panose="02020603020101020101" pitchFamily="18" charset="-127"/>
                <a:ea typeface="12롯데마트행복Bold" panose="02020603020101020101" pitchFamily="18" charset="-127"/>
              </a:endParaRPr>
            </a:p>
          </p:txBody>
        </p:sp>
      </p:grpSp>
      <p:grpSp>
        <p:nvGrpSpPr>
          <p:cNvPr id="4096" name="그룹 4095"/>
          <p:cNvGrpSpPr/>
          <p:nvPr/>
        </p:nvGrpSpPr>
        <p:grpSpPr>
          <a:xfrm>
            <a:off x="1331640" y="4917264"/>
            <a:ext cx="5890740" cy="393954"/>
            <a:chOff x="1331640" y="4890105"/>
            <a:chExt cx="5890740" cy="393954"/>
          </a:xfrm>
        </p:grpSpPr>
        <p:sp>
          <p:nvSpPr>
            <p:cNvPr id="4" name="직사각형 3"/>
            <p:cNvSpPr/>
            <p:nvPr/>
          </p:nvSpPr>
          <p:spPr>
            <a:xfrm>
              <a:off x="1331640" y="4941168"/>
              <a:ext cx="72008" cy="28803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1389591" y="4890105"/>
              <a:ext cx="1093569" cy="3939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85725">
                <a:lnSpc>
                  <a:spcPct val="130000"/>
                </a:lnSpc>
                <a:defRPr/>
              </a:pPr>
              <a:r>
                <a:rPr lang="ko-KR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일시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·</a:t>
              </a:r>
              <a:r>
                <a:rPr lang="ko-KR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장소</a:t>
              </a:r>
              <a:endPara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2650380" y="4905372"/>
              <a:ext cx="4572000" cy="3724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>
                <a:lnSpc>
                  <a:spcPct val="130000"/>
                </a:lnSpc>
                <a:defRPr/>
              </a:pPr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매일 오전 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9:00~12:00   </a:t>
              </a:r>
              <a:r>
                <a:rPr lang="en-US" altLang="ko-KR" sz="1400" dirty="0" smtClean="0">
                  <a:solidFill>
                    <a:srgbClr val="00863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/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</a:t>
              </a:r>
              <a:r>
                <a:rPr lang="ko-KR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학생회관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(63</a:t>
              </a:r>
              <a:r>
                <a:rPr lang="ko-KR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동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 3</a:t>
              </a:r>
              <a:r>
                <a:rPr lang="ko-KR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층 보건진료소 </a:t>
              </a:r>
              <a:endPara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4097" name="그룹 4096"/>
          <p:cNvGrpSpPr/>
          <p:nvPr/>
        </p:nvGrpSpPr>
        <p:grpSpPr>
          <a:xfrm>
            <a:off x="1331640" y="5381728"/>
            <a:ext cx="7056784" cy="636328"/>
            <a:chOff x="1331640" y="5354569"/>
            <a:chExt cx="7056784" cy="636328"/>
          </a:xfrm>
        </p:grpSpPr>
        <p:sp>
          <p:nvSpPr>
            <p:cNvPr id="115" name="직사각형 114"/>
            <p:cNvSpPr/>
            <p:nvPr/>
          </p:nvSpPr>
          <p:spPr>
            <a:xfrm>
              <a:off x="1331640" y="5515914"/>
              <a:ext cx="72008" cy="28803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직사각형 115"/>
            <p:cNvSpPr/>
            <p:nvPr/>
          </p:nvSpPr>
          <p:spPr>
            <a:xfrm>
              <a:off x="1389591" y="5464851"/>
              <a:ext cx="1093569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85725">
                <a:lnSpc>
                  <a:spcPct val="130000"/>
                </a:lnSpc>
                <a:defRPr/>
              </a:pPr>
              <a:r>
                <a:rPr lang="ko-KR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대상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·</a:t>
              </a:r>
              <a:r>
                <a:rPr lang="ko-KR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비용</a:t>
              </a:r>
              <a:endPara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17" name="직사각형 116"/>
            <p:cNvSpPr/>
            <p:nvPr/>
          </p:nvSpPr>
          <p:spPr>
            <a:xfrm>
              <a:off x="2650380" y="5354569"/>
              <a:ext cx="5738044" cy="636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>
                <a:lnSpc>
                  <a:spcPct val="130000"/>
                </a:lnSpc>
                <a:defRPr/>
              </a:pPr>
              <a:r>
                <a:rPr lang="ko-KR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학생 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– </a:t>
              </a:r>
              <a:r>
                <a:rPr lang="ko-KR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학부 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/ </a:t>
              </a:r>
              <a:r>
                <a:rPr lang="ko-KR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석사 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/ </a:t>
              </a:r>
              <a:r>
                <a:rPr lang="ko-KR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박사과정 재학생 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신입생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</a:t>
              </a:r>
              <a:r>
                <a:rPr lang="ko-KR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휴학생 포함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 : </a:t>
              </a:r>
              <a:r>
                <a:rPr lang="ko-KR" altLang="en-US" sz="1400" b="1" dirty="0" smtClean="0">
                  <a:solidFill>
                    <a:srgbClr val="00863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매년 </a:t>
              </a:r>
              <a:r>
                <a:rPr lang="en-US" altLang="ko-KR" sz="1400" b="1" dirty="0" smtClean="0">
                  <a:solidFill>
                    <a:srgbClr val="00863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</a:t>
              </a:r>
              <a:r>
                <a:rPr lang="ko-KR" altLang="en-US" sz="1400" b="1" dirty="0" smtClean="0">
                  <a:solidFill>
                    <a:srgbClr val="00863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회 무료</a:t>
              </a:r>
              <a:endParaRPr lang="en-US" altLang="ko-KR" sz="1400" b="1" dirty="0" smtClean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85725">
                <a:lnSpc>
                  <a:spcPct val="130000"/>
                </a:lnSpc>
                <a:defRPr/>
              </a:pPr>
              <a:r>
                <a:rPr lang="ko-KR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일반 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– </a:t>
              </a:r>
              <a:r>
                <a:rPr lang="ko-KR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연구생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연구원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언어교육원생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연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</a:t>
              </a:r>
              <a:r>
                <a:rPr lang="ko-KR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회 이상 </a:t>
              </a:r>
              <a:r>
                <a:rPr lang="ko-KR" alt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검진자</a:t>
              </a:r>
              <a:r>
                <a:rPr lang="ko-KR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: </a:t>
              </a:r>
              <a:r>
                <a:rPr lang="en-US" altLang="ko-KR" sz="1400" b="1" dirty="0" smtClean="0">
                  <a:solidFill>
                    <a:srgbClr val="00863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</a:t>
              </a:r>
              <a:r>
                <a:rPr lang="ko-KR" altLang="en-US" sz="1400" b="1" dirty="0" smtClean="0">
                  <a:solidFill>
                    <a:srgbClr val="00863D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만원 </a:t>
              </a:r>
              <a:endParaRPr lang="en-US" altLang="ko-KR" sz="1400" b="1" dirty="0">
                <a:solidFill>
                  <a:srgbClr val="00863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4100" name="그룹 4099"/>
          <p:cNvGrpSpPr/>
          <p:nvPr/>
        </p:nvGrpSpPr>
        <p:grpSpPr>
          <a:xfrm>
            <a:off x="1331640" y="6048447"/>
            <a:ext cx="5890740" cy="375103"/>
            <a:chOff x="1331640" y="6021288"/>
            <a:chExt cx="5890740" cy="375103"/>
          </a:xfrm>
        </p:grpSpPr>
        <p:sp>
          <p:nvSpPr>
            <p:cNvPr id="118" name="직사각형 117"/>
            <p:cNvSpPr/>
            <p:nvPr/>
          </p:nvSpPr>
          <p:spPr>
            <a:xfrm>
              <a:off x="1331640" y="6072351"/>
              <a:ext cx="72008" cy="28803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직사각형 118"/>
            <p:cNvSpPr/>
            <p:nvPr/>
          </p:nvSpPr>
          <p:spPr>
            <a:xfrm>
              <a:off x="1389591" y="6021288"/>
              <a:ext cx="614271" cy="375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85725">
                <a:lnSpc>
                  <a:spcPct val="130000"/>
                </a:lnSpc>
                <a:defRPr/>
              </a:pPr>
              <a:r>
                <a:rPr lang="ko-KR" altLang="en-US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문의</a:t>
              </a:r>
              <a:endPara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0" name="직사각형 119"/>
            <p:cNvSpPr/>
            <p:nvPr/>
          </p:nvSpPr>
          <p:spPr>
            <a:xfrm>
              <a:off x="2650380" y="6021288"/>
              <a:ext cx="4572000" cy="3562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>
                <a:lnSpc>
                  <a:spcPct val="130000"/>
                </a:lnSpc>
                <a:defRPr/>
              </a:pP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02-880-5349</a:t>
              </a:r>
              <a:endPara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17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3166</TotalTime>
  <Words>346</Words>
  <Application>Microsoft Office PowerPoint</Application>
  <PresentationFormat>화면 슬라이드 쇼(4:3)</PresentationFormat>
  <Paragraphs>107</Paragraphs>
  <Slides>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굴림</vt:lpstr>
      <vt:lpstr>Arial</vt:lpstr>
      <vt:lpstr>Adobe 고딕 Std B</vt:lpstr>
      <vt:lpstr>12롯데마트행복Bold</vt:lpstr>
      <vt:lpstr>맑은 고딕</vt:lpstr>
      <vt:lpstr>나눔바른고딕</vt:lpstr>
      <vt:lpstr>다음_SemiBold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snubh</dc:creator>
  <cp:lastModifiedBy>user</cp:lastModifiedBy>
  <cp:revision>202</cp:revision>
  <dcterms:created xsi:type="dcterms:W3CDTF">2013-11-26T07:47:22Z</dcterms:created>
  <dcterms:modified xsi:type="dcterms:W3CDTF">2015-03-27T05:46:08Z</dcterms:modified>
</cp:coreProperties>
</file>