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marL="0" algn="l" defTabSz="8950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7520" algn="l" defTabSz="8950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5041" algn="l" defTabSz="8950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2562" algn="l" defTabSz="8950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0082" algn="l" defTabSz="8950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37603" algn="l" defTabSz="8950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85123" algn="l" defTabSz="8950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32644" algn="l" defTabSz="8950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80165" algn="l" defTabSz="8950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414" y="-72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9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5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7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5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2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0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4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9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5"/>
            <a:ext cx="3497581" cy="8582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1" y="402805"/>
            <a:ext cx="10233660" cy="8582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4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2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5"/>
            <a:ext cx="1321308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1"/>
            <a:ext cx="13213080" cy="2200275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475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50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425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00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376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851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326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80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1" y="2346962"/>
            <a:ext cx="6865620" cy="663808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1" y="2346962"/>
            <a:ext cx="6865620" cy="663808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3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2" y="2251501"/>
            <a:ext cx="6868320" cy="93832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7520" indent="0">
              <a:buNone/>
              <a:defRPr sz="1900" b="1"/>
            </a:lvl2pPr>
            <a:lvl3pPr marL="895041" indent="0">
              <a:buNone/>
              <a:defRPr sz="1800" b="1"/>
            </a:lvl3pPr>
            <a:lvl4pPr marL="1342562" indent="0">
              <a:buNone/>
              <a:defRPr sz="1400" b="1"/>
            </a:lvl4pPr>
            <a:lvl5pPr marL="1790082" indent="0">
              <a:buNone/>
              <a:defRPr sz="1400" b="1"/>
            </a:lvl5pPr>
            <a:lvl6pPr marL="2237603" indent="0">
              <a:buNone/>
              <a:defRPr sz="1400" b="1"/>
            </a:lvl6pPr>
            <a:lvl7pPr marL="2685123" indent="0">
              <a:buNone/>
              <a:defRPr sz="1400" b="1"/>
            </a:lvl7pPr>
            <a:lvl8pPr marL="3132644" indent="0">
              <a:buNone/>
              <a:defRPr sz="1400" b="1"/>
            </a:lvl8pPr>
            <a:lvl9pPr marL="358016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2" y="3189818"/>
            <a:ext cx="6868320" cy="579522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6" y="2251501"/>
            <a:ext cx="6871018" cy="93832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7520" indent="0">
              <a:buNone/>
              <a:defRPr sz="1900" b="1"/>
            </a:lvl2pPr>
            <a:lvl3pPr marL="895041" indent="0">
              <a:buNone/>
              <a:defRPr sz="1800" b="1"/>
            </a:lvl3pPr>
            <a:lvl4pPr marL="1342562" indent="0">
              <a:buNone/>
              <a:defRPr sz="1400" b="1"/>
            </a:lvl4pPr>
            <a:lvl5pPr marL="1790082" indent="0">
              <a:buNone/>
              <a:defRPr sz="1400" b="1"/>
            </a:lvl5pPr>
            <a:lvl6pPr marL="2237603" indent="0">
              <a:buNone/>
              <a:defRPr sz="1400" b="1"/>
            </a:lvl6pPr>
            <a:lvl7pPr marL="2685123" indent="0">
              <a:buNone/>
              <a:defRPr sz="1400" b="1"/>
            </a:lvl7pPr>
            <a:lvl8pPr marL="3132644" indent="0">
              <a:buNone/>
              <a:defRPr sz="1400" b="1"/>
            </a:lvl8pPr>
            <a:lvl9pPr marL="358016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6" y="3189818"/>
            <a:ext cx="6871018" cy="579522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5" y="400476"/>
            <a:ext cx="5114132" cy="170434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80"/>
            <a:ext cx="8689975" cy="8584566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5" y="2104818"/>
            <a:ext cx="511413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47520" indent="0">
              <a:buNone/>
              <a:defRPr sz="1100"/>
            </a:lvl2pPr>
            <a:lvl3pPr marL="895041" indent="0">
              <a:buNone/>
              <a:defRPr sz="1100"/>
            </a:lvl3pPr>
            <a:lvl4pPr marL="1342562" indent="0">
              <a:buNone/>
              <a:defRPr sz="1000"/>
            </a:lvl4pPr>
            <a:lvl5pPr marL="1790082" indent="0">
              <a:buNone/>
              <a:defRPr sz="1000"/>
            </a:lvl5pPr>
            <a:lvl6pPr marL="2237603" indent="0">
              <a:buNone/>
              <a:defRPr sz="1000"/>
            </a:lvl6pPr>
            <a:lvl7pPr marL="2685123" indent="0">
              <a:buNone/>
              <a:defRPr sz="1000"/>
            </a:lvl7pPr>
            <a:lvl8pPr marL="3132644" indent="0">
              <a:buNone/>
              <a:defRPr sz="1000"/>
            </a:lvl8pPr>
            <a:lvl9pPr marL="358016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1"/>
            <a:ext cx="9326880" cy="83121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3100"/>
            </a:lvl1pPr>
            <a:lvl2pPr marL="447520" indent="0">
              <a:buNone/>
              <a:defRPr sz="2800"/>
            </a:lvl2pPr>
            <a:lvl3pPr marL="895041" indent="0">
              <a:buNone/>
              <a:defRPr sz="2300"/>
            </a:lvl3pPr>
            <a:lvl4pPr marL="1342562" indent="0">
              <a:buNone/>
              <a:defRPr sz="1900"/>
            </a:lvl4pPr>
            <a:lvl5pPr marL="1790082" indent="0">
              <a:buNone/>
              <a:defRPr sz="1900"/>
            </a:lvl5pPr>
            <a:lvl6pPr marL="2237603" indent="0">
              <a:buNone/>
              <a:defRPr sz="1900"/>
            </a:lvl6pPr>
            <a:lvl7pPr marL="2685123" indent="0">
              <a:buNone/>
              <a:defRPr sz="1900"/>
            </a:lvl7pPr>
            <a:lvl8pPr marL="3132644" indent="0">
              <a:buNone/>
              <a:defRPr sz="1900"/>
            </a:lvl8pPr>
            <a:lvl9pPr marL="358016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9"/>
            <a:ext cx="9326880" cy="1180465"/>
          </a:xfrm>
        </p:spPr>
        <p:txBody>
          <a:bodyPr/>
          <a:lstStyle>
            <a:lvl1pPr marL="0" indent="0">
              <a:buNone/>
              <a:defRPr sz="1400"/>
            </a:lvl1pPr>
            <a:lvl2pPr marL="447520" indent="0">
              <a:buNone/>
              <a:defRPr sz="1100"/>
            </a:lvl2pPr>
            <a:lvl3pPr marL="895041" indent="0">
              <a:buNone/>
              <a:defRPr sz="1100"/>
            </a:lvl3pPr>
            <a:lvl4pPr marL="1342562" indent="0">
              <a:buNone/>
              <a:defRPr sz="1000"/>
            </a:lvl4pPr>
            <a:lvl5pPr marL="1790082" indent="0">
              <a:buNone/>
              <a:defRPr sz="1000"/>
            </a:lvl5pPr>
            <a:lvl6pPr marL="2237603" indent="0">
              <a:buNone/>
              <a:defRPr sz="1000"/>
            </a:lvl6pPr>
            <a:lvl7pPr marL="2685123" indent="0">
              <a:buNone/>
              <a:defRPr sz="1000"/>
            </a:lvl7pPr>
            <a:lvl8pPr marL="3132644" indent="0">
              <a:buNone/>
              <a:defRPr sz="1000"/>
            </a:lvl8pPr>
            <a:lvl9pPr marL="358016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6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3"/>
            <a:ext cx="13990320" cy="1676401"/>
          </a:xfrm>
          <a:prstGeom prst="rect">
            <a:avLst/>
          </a:prstGeom>
        </p:spPr>
        <p:txBody>
          <a:bodyPr vert="horz" lIns="89504" tIns="44752" rIns="89504" bIns="447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2"/>
            <a:ext cx="13990320" cy="6638080"/>
          </a:xfrm>
          <a:prstGeom prst="rect">
            <a:avLst/>
          </a:prstGeom>
        </p:spPr>
        <p:txBody>
          <a:bodyPr vert="horz" lIns="89504" tIns="44752" rIns="89504" bIns="447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8"/>
          </a:xfrm>
          <a:prstGeom prst="rect">
            <a:avLst/>
          </a:prstGeom>
        </p:spPr>
        <p:txBody>
          <a:bodyPr vert="horz" lIns="89504" tIns="44752" rIns="89504" bIns="44752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6BA2F-04A3-48B5-B311-6AF33D3CB201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8"/>
          </a:xfrm>
          <a:prstGeom prst="rect">
            <a:avLst/>
          </a:prstGeom>
        </p:spPr>
        <p:txBody>
          <a:bodyPr vert="horz" lIns="89504" tIns="44752" rIns="89504" bIns="44752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8"/>
          </a:xfrm>
          <a:prstGeom prst="rect">
            <a:avLst/>
          </a:prstGeom>
        </p:spPr>
        <p:txBody>
          <a:bodyPr vert="horz" lIns="89504" tIns="44752" rIns="89504" bIns="44752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2A32-0BCC-4A3A-A6B4-5CCD490B3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041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641" indent="-335641" algn="l" defTabSz="895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7221" indent="-279701" algn="l" defTabSz="895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802" indent="-223760" algn="l" defTabSz="895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66322" indent="-223760" algn="l" defTabSz="895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13842" indent="-223760" algn="l" defTabSz="895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1362" indent="-223760" algn="l" defTabSz="895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8885" indent="-223760" algn="l" defTabSz="895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6404" indent="-223760" algn="l" defTabSz="895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924" indent="-223760" algn="l" defTabSz="895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50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520" algn="l" defTabSz="8950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5041" algn="l" defTabSz="8950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2562" algn="l" defTabSz="8950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0082" algn="l" defTabSz="8950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7603" algn="l" defTabSz="8950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5123" algn="l" defTabSz="8950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2644" algn="l" defTabSz="8950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80165" algn="l" defTabSz="8950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ainingprogram@amchamkorea.org" TargetMode="External"/><Relationship Id="rId2" Type="http://schemas.openxmlformats.org/officeDocument/2006/relationships/hyperlink" Target="http://www.amchamkorea.org/bbs/board.php?bo_table=traine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1561" y="2434131"/>
            <a:ext cx="14012595" cy="716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04" tIns="44752" rIns="89504" bIns="44752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The Communications Department builds and maintains AMCHAM’s relationship with the media and general public in Korea through the website, social 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media, </a:t>
            </a:r>
            <a:r>
              <a:rPr lang="en-US" altLang="en-US" sz="2000" dirty="0">
                <a:latin typeface="+mn-lt"/>
                <a:ea typeface="바탕" pitchFamily="18" charset="-127"/>
              </a:rPr>
              <a:t>and publications of the Chamber. </a:t>
            </a:r>
            <a:endParaRPr lang="en-US" altLang="en-US" sz="2000" dirty="0" smtClean="0">
              <a:latin typeface="+mn-lt"/>
              <a:ea typeface="바탕" pitchFamily="18" charset="-127"/>
              <a:cs typeface="Times New Roman" pitchFamily="18" charset="0"/>
            </a:endParaRPr>
          </a:p>
          <a:p>
            <a:pPr eaLnBrk="0" hangingPunct="0">
              <a:tabLst>
                <a:tab pos="497245" algn="l"/>
              </a:tabLst>
            </a:pPr>
            <a:endParaRPr lang="en-US" altLang="en-US" sz="2000" b="1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eaLnBrk="0" hangingPunct="0">
              <a:tabLst>
                <a:tab pos="497245" algn="l"/>
              </a:tabLst>
            </a:pPr>
            <a:r>
              <a:rPr lang="en-US" altLang="en-US" sz="2000" b="1" dirty="0" smtClean="0">
                <a:latin typeface="+mn-lt"/>
                <a:ea typeface="바탕" pitchFamily="18" charset="-127"/>
              </a:rPr>
              <a:t>Key </a:t>
            </a:r>
            <a:r>
              <a:rPr lang="en-US" altLang="en-US" sz="2000" b="1" dirty="0">
                <a:latin typeface="+mn-lt"/>
                <a:ea typeface="바탕" pitchFamily="18" charset="-127"/>
              </a:rPr>
              <a:t>Responsibilities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Write and edit articles for AMCHAM publications including the quarterly </a:t>
            </a:r>
            <a:r>
              <a:rPr lang="en-US" altLang="en-US" sz="2000" i="1" dirty="0">
                <a:latin typeface="+mn-lt"/>
                <a:ea typeface="바탕" pitchFamily="18" charset="-127"/>
              </a:rPr>
              <a:t>Journal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Write, 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translate, </a:t>
            </a:r>
            <a:r>
              <a:rPr lang="en-US" altLang="en-US" sz="2000" dirty="0">
                <a:latin typeface="+mn-lt"/>
                <a:ea typeface="바탕" pitchFamily="18" charset="-127"/>
              </a:rPr>
              <a:t>and distribute press materials including press 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releases for </a:t>
            </a:r>
            <a:r>
              <a:rPr lang="en-US" altLang="en-US" sz="2000" dirty="0">
                <a:latin typeface="+mn-lt"/>
                <a:ea typeface="바탕" pitchFamily="18" charset="-127"/>
              </a:rPr>
              <a:t>major events </a:t>
            </a:r>
            <a:endParaRPr lang="en-US" altLang="en-US" sz="2000" dirty="0" smtClean="0">
              <a:latin typeface="+mn-lt"/>
              <a:ea typeface="바탕" pitchFamily="18" charset="-127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 smtClean="0">
                <a:latin typeface="+mn-lt"/>
                <a:ea typeface="바탕" pitchFamily="18" charset="-127"/>
              </a:rPr>
              <a:t>Manage </a:t>
            </a:r>
            <a:r>
              <a:rPr lang="en-US" altLang="en-US" sz="2000" dirty="0">
                <a:latin typeface="+mn-lt"/>
                <a:ea typeface="바탕" pitchFamily="18" charset="-127"/>
              </a:rPr>
              <a:t>the Chamber’s website and social media 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Manage and update the press list and media database (photos, recordings, videos, etc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.)</a:t>
            </a:r>
            <a:endParaRPr lang="en-US" altLang="en-US" sz="2000" b="1" u="sng" dirty="0">
              <a:latin typeface="+mn-lt"/>
              <a:ea typeface="바탕" pitchFamily="18" charset="-127"/>
            </a:endParaRPr>
          </a:p>
          <a:p>
            <a:pPr eaLnBrk="0" hangingPunct="0">
              <a:tabLst>
                <a:tab pos="497245" algn="l"/>
              </a:tabLst>
            </a:pPr>
            <a:r>
              <a:rPr lang="en-US" altLang="en-US" sz="2000" b="1" dirty="0" smtClean="0">
                <a:latin typeface="+mn-lt"/>
                <a:ea typeface="바탕" pitchFamily="18" charset="-127"/>
              </a:rPr>
              <a:t>Requirements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University students or recent graduates who are able to work 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full-time five </a:t>
            </a:r>
            <a:r>
              <a:rPr lang="en-US" altLang="en-US" sz="2000" dirty="0">
                <a:latin typeface="+mn-lt"/>
                <a:ea typeface="바탕" pitchFamily="18" charset="-127"/>
              </a:rPr>
              <a:t>days a week 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Strong writing and grammar as well as speaking skills in both English and Korean 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Proficiency in managing social media, the Web, etc. 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Proficiency in Microsoft Office applications (Word, PowerPoint, Excel) 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Strong organization and time management skills and the ability to work efficiently with attention to detail under tight deadlines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Proficiency in Adobe Photoshop/Illustrator and/or journalistic experience are a 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plus</a:t>
            </a:r>
          </a:p>
          <a:p>
            <a:pPr eaLnBrk="0" hangingPunct="0">
              <a:tabLst>
                <a:tab pos="497245" algn="l"/>
              </a:tabLst>
            </a:pPr>
            <a:r>
              <a:rPr lang="en-US" altLang="en-US" sz="2000" b="1" dirty="0" smtClean="0">
                <a:latin typeface="+mn-lt"/>
                <a:ea typeface="바탕" pitchFamily="18" charset="-127"/>
              </a:rPr>
              <a:t>Trainee </a:t>
            </a:r>
            <a:r>
              <a:rPr lang="en-US" altLang="en-US" sz="2000" b="1" dirty="0">
                <a:latin typeface="+mn-lt"/>
                <a:ea typeface="바탕" pitchFamily="18" charset="-127"/>
              </a:rPr>
              <a:t>Benefits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Gain practical experience in 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publication and </a:t>
            </a:r>
            <a:r>
              <a:rPr lang="en-US" altLang="en-US" sz="2000" dirty="0">
                <a:latin typeface="+mn-lt"/>
                <a:ea typeface="바탕" pitchFamily="18" charset="-127"/>
              </a:rPr>
              <a:t>public relations in an international business environment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Get directly involved in writing, editing and pitching ideas for an official business journal  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Attend AMCHAM meetings featuring prominent guest speakers in public and private 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sectors</a:t>
            </a:r>
            <a:endParaRPr lang="en-US" altLang="en-US" sz="2000" dirty="0">
              <a:latin typeface="+mn-lt"/>
              <a:ea typeface="바탕" pitchFamily="18" charset="-127"/>
              <a:cs typeface="Times New Roman" pitchFamily="18" charset="0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>
                <a:latin typeface="+mn-lt"/>
                <a:ea typeface="바탕" pitchFamily="18" charset="-127"/>
              </a:rPr>
              <a:t>Lunch and transportation 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costs </a:t>
            </a:r>
            <a:r>
              <a:rPr lang="en-US" altLang="en-US" sz="2000" dirty="0">
                <a:latin typeface="+mn-lt"/>
                <a:ea typeface="바탕" pitchFamily="18" charset="-127"/>
              </a:rPr>
              <a:t>are </a:t>
            </a:r>
            <a:r>
              <a:rPr lang="en-US" altLang="en-US" sz="2000" dirty="0" smtClean="0">
                <a:latin typeface="+mn-lt"/>
                <a:ea typeface="바탕" pitchFamily="18" charset="-127"/>
              </a:rPr>
              <a:t>covered</a:t>
            </a:r>
            <a:endParaRPr lang="en-US" altLang="en-US" sz="2000" b="1" u="sng" dirty="0" smtClean="0">
              <a:latin typeface="+mn-lt"/>
              <a:ea typeface="바탕" pitchFamily="18" charset="-127"/>
            </a:endParaRPr>
          </a:p>
          <a:p>
            <a:pPr eaLnBrk="0" hangingPunct="0">
              <a:tabLst>
                <a:tab pos="497245" algn="l"/>
              </a:tabLst>
            </a:pPr>
            <a:r>
              <a:rPr lang="en-US" altLang="en-US" sz="2000" b="1" dirty="0" smtClean="0">
                <a:latin typeface="+mn-lt"/>
                <a:ea typeface="바탕" pitchFamily="18" charset="-127"/>
              </a:rPr>
              <a:t>How </a:t>
            </a:r>
            <a:r>
              <a:rPr lang="en-US" altLang="en-US" sz="2000" b="1" dirty="0">
                <a:latin typeface="+mn-lt"/>
                <a:ea typeface="바탕" pitchFamily="18" charset="-127"/>
              </a:rPr>
              <a:t>to Apply </a:t>
            </a: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sz="2000" dirty="0">
                <a:latin typeface="+mn-lt"/>
                <a:ea typeface="바탕" pitchFamily="18" charset="-127"/>
              </a:rPr>
              <a:t>Apply through our webpage: </a:t>
            </a:r>
            <a:r>
              <a:rPr lang="en-US" sz="2000" dirty="0">
                <a:latin typeface="+mn-lt"/>
                <a:ea typeface="바탕" pitchFamily="18" charset="-127"/>
                <a:hlinkClick r:id="rId2"/>
              </a:rPr>
              <a:t>http://</a:t>
            </a:r>
            <a:r>
              <a:rPr lang="en-US" sz="2000" dirty="0" smtClean="0">
                <a:latin typeface="+mn-lt"/>
                <a:ea typeface="바탕" pitchFamily="18" charset="-127"/>
                <a:hlinkClick r:id="rId2"/>
              </a:rPr>
              <a:t>www.amchamkorea.org/bbs/board.php?bo_table=trainee</a:t>
            </a:r>
            <a:endParaRPr lang="en-US" sz="2000" dirty="0" smtClean="0">
              <a:latin typeface="+mn-lt"/>
              <a:ea typeface="바탕" pitchFamily="18" charset="-127"/>
            </a:endParaRPr>
          </a:p>
          <a:p>
            <a:pPr marL="363625" indent="-363625" eaLnBrk="0" hangingPunct="0">
              <a:buFont typeface="Wingdings" panose="05000000000000000000" pitchFamily="2" charset="2"/>
              <a:buChar char="§"/>
              <a:tabLst>
                <a:tab pos="497245" algn="l"/>
              </a:tabLst>
            </a:pPr>
            <a:r>
              <a:rPr lang="en-US" altLang="en-US" sz="2000" dirty="0" smtClean="0">
                <a:latin typeface="+mn-lt"/>
                <a:ea typeface="바탕" pitchFamily="18" charset="-127"/>
              </a:rPr>
              <a:t>Contact </a:t>
            </a:r>
            <a:r>
              <a:rPr lang="en-US" altLang="en-US" sz="2000" dirty="0">
                <a:latin typeface="+mn-lt"/>
                <a:ea typeface="바탕" pitchFamily="18" charset="-127"/>
                <a:hlinkClick r:id="rId3"/>
              </a:rPr>
              <a:t>trainingprogram@amchamkorea.org</a:t>
            </a:r>
            <a:r>
              <a:rPr lang="en-US" altLang="en-US" sz="2000" dirty="0">
                <a:latin typeface="+mn-lt"/>
                <a:ea typeface="바탕" pitchFamily="18" charset="-127"/>
              </a:rPr>
              <a:t> for inquiries.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561" y="394316"/>
            <a:ext cx="14508480" cy="2044759"/>
          </a:xfrm>
          <a:prstGeom prst="rect">
            <a:avLst/>
          </a:prstGeom>
        </p:spPr>
        <p:txBody>
          <a:bodyPr wrap="square" lIns="89504" tIns="44752" rIns="89504" bIns="4475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97245" algn="l"/>
              </a:tabLst>
            </a:pPr>
            <a:r>
              <a:rPr lang="en-US" altLang="en-US" sz="3600" dirty="0">
                <a:solidFill>
                  <a:schemeClr val="accent1"/>
                </a:solidFill>
                <a:latin typeface="Copperplate Gothic Bold" panose="020E0705020206020404" pitchFamily="34" charset="0"/>
                <a:ea typeface="바탕" pitchFamily="18" charset="-127"/>
                <a:cs typeface="Arial" pitchFamily="34" charset="0"/>
              </a:rPr>
              <a:t>Training Opportunity</a:t>
            </a:r>
            <a:endParaRPr lang="en-US" altLang="en-US" dirty="0">
              <a:solidFill>
                <a:schemeClr val="accent1"/>
              </a:solidFill>
              <a:latin typeface="Copperplate Gothic Bold" panose="020E0705020206020404" pitchFamily="34" charset="0"/>
              <a:ea typeface="바탕" pitchFamily="18" charset="-127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97245" algn="l"/>
              </a:tabLst>
            </a:pPr>
            <a:r>
              <a:rPr lang="en-US" altLang="en-US" dirty="0">
                <a:solidFill>
                  <a:schemeClr val="accent1"/>
                </a:solidFill>
                <a:latin typeface="Calibri" panose="020F0502020204030204" pitchFamily="34" charset="0"/>
                <a:ea typeface="바탕" pitchFamily="18" charset="-127"/>
                <a:cs typeface="Arial" pitchFamily="34" charset="0"/>
              </a:rPr>
              <a:t>at the American Chamber of Commerce in Korea (</a:t>
            </a:r>
            <a:r>
              <a:rPr lang="en-US" altLang="en-US" dirty="0" smtClean="0">
                <a:solidFill>
                  <a:schemeClr val="accent1"/>
                </a:solidFill>
                <a:latin typeface="Calibri" panose="020F0502020204030204" pitchFamily="34" charset="0"/>
                <a:ea typeface="바탕" pitchFamily="18" charset="-127"/>
                <a:cs typeface="Arial" pitchFamily="34" charset="0"/>
              </a:rPr>
              <a:t>AMCHAM Korea), Korea’s </a:t>
            </a:r>
            <a:r>
              <a:rPr lang="en-US" altLang="en-US" dirty="0">
                <a:solidFill>
                  <a:schemeClr val="accent1"/>
                </a:solidFill>
                <a:latin typeface="Calibri" panose="020F0502020204030204" pitchFamily="34" charset="0"/>
                <a:ea typeface="바탕" pitchFamily="18" charset="-127"/>
                <a:cs typeface="Arial" pitchFamily="34" charset="0"/>
              </a:rPr>
              <a:t>largest foreign </a:t>
            </a:r>
            <a:r>
              <a:rPr lang="en-US" altLang="en-US" dirty="0" smtClean="0">
                <a:solidFill>
                  <a:schemeClr val="accent1"/>
                </a:solidFill>
                <a:latin typeface="Calibri" panose="020F0502020204030204" pitchFamily="34" charset="0"/>
                <a:ea typeface="바탕" pitchFamily="18" charset="-127"/>
                <a:cs typeface="Arial" pitchFamily="34" charset="0"/>
              </a:rPr>
              <a:t>business organization</a:t>
            </a:r>
            <a:endParaRPr lang="en-US" altLang="en-US" dirty="0">
              <a:solidFill>
                <a:schemeClr val="accent1"/>
              </a:solidFill>
              <a:latin typeface="Calibri" panose="020F0502020204030204" pitchFamily="34" charset="0"/>
              <a:ea typeface="바탕" pitchFamily="18" charset="-127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97245" algn="l"/>
              </a:tabLst>
            </a:pPr>
            <a:endParaRPr lang="en-US" altLang="en-US" b="1" dirty="0" smtClean="0">
              <a:solidFill>
                <a:prstClr val="black"/>
              </a:solidFill>
              <a:latin typeface="Calibri" panose="020F0502020204030204" pitchFamily="34" charset="0"/>
              <a:ea typeface="바탕" pitchFamily="18" charset="-127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97245" algn="l"/>
              </a:tabLst>
            </a:pPr>
            <a:r>
              <a:rPr lang="en-US" altLang="en-US" dirty="0" smtClean="0">
                <a:solidFill>
                  <a:prstClr val="black"/>
                </a:solidFill>
                <a:latin typeface="Calibri" panose="020F0502020204030204" pitchFamily="34" charset="0"/>
                <a:ea typeface="바탕" pitchFamily="18" charset="-127"/>
                <a:cs typeface="Arial" pitchFamily="34" charset="0"/>
              </a:rPr>
              <a:t>AMCHAM </a:t>
            </a:r>
            <a:r>
              <a:rPr lang="en-US" altLang="en-US" dirty="0">
                <a:solidFill>
                  <a:prstClr val="black"/>
                </a:solidFill>
                <a:latin typeface="Calibri" panose="020F0502020204030204" pitchFamily="34" charset="0"/>
                <a:ea typeface="바탕" pitchFamily="18" charset="-127"/>
                <a:cs typeface="Arial" pitchFamily="34" charset="0"/>
              </a:rPr>
              <a:t>Korea is now accepting </a:t>
            </a:r>
            <a:r>
              <a:rPr lang="en-US" altLang="en-US" dirty="0" smtClean="0">
                <a:solidFill>
                  <a:prstClr val="black"/>
                </a:solidFill>
                <a:latin typeface="Calibri" panose="020F0502020204030204" pitchFamily="34" charset="0"/>
                <a:ea typeface="바탕" pitchFamily="18" charset="-127"/>
                <a:cs typeface="Arial" pitchFamily="34" charset="0"/>
              </a:rPr>
              <a:t>trainees for the </a:t>
            </a:r>
          </a:p>
          <a:p>
            <a:pPr latinLnBrk="1"/>
            <a:r>
              <a:rPr lang="en-US" sz="2300" kern="100" dirty="0">
                <a:solidFill>
                  <a:srgbClr val="C00000"/>
                </a:solidFill>
                <a:latin typeface="Copperplate Gothic Light" panose="020E0507020206020404" pitchFamily="34" charset="0"/>
              </a:rPr>
              <a:t>Communications Department</a:t>
            </a:r>
          </a:p>
          <a:p>
            <a:pPr latinLnBrk="1"/>
            <a:r>
              <a:rPr lang="en-US" sz="1400" kern="100" dirty="0" smtClean="0">
                <a:solidFill>
                  <a:srgbClr val="C00000"/>
                </a:solidFill>
                <a:latin typeface="Copperplate Gothic Light" panose="020E0507020206020404" pitchFamily="34" charset="0"/>
              </a:rPr>
              <a:t>(Deadline: Friday, August 05)</a:t>
            </a:r>
            <a:r>
              <a:rPr lang="en-US" sz="1400" b="1" dirty="0" smtClean="0">
                <a:solidFill>
                  <a:prstClr val="black"/>
                </a:solidFill>
                <a:latin typeface="Copperplate Gothic Light" panose="020E0507020206020404" pitchFamily="34" charset="0"/>
                <a:ea typeface="바탕" pitchFamily="18" charset="-127"/>
                <a:cs typeface="Arial" pitchFamily="34" charset="0"/>
              </a:rPr>
              <a:t> </a:t>
            </a:r>
            <a:endParaRPr lang="en-US" sz="1400" kern="100" dirty="0">
              <a:solidFill>
                <a:srgbClr val="C00000"/>
              </a:solidFill>
              <a:latin typeface="Copperplate Gothic Light" panose="020E0507020206020404" pitchFamily="34" charset="0"/>
              <a:ea typeface="바탕"/>
              <a:cs typeface="Times New Roma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2600" y="392906"/>
            <a:ext cx="1905000" cy="67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264</Words>
  <Application>Microsoft Office PowerPoint</Application>
  <PresentationFormat>사용자 지정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Roxie Hwang</dc:creator>
  <cp:lastModifiedBy>SNU</cp:lastModifiedBy>
  <cp:revision>12</cp:revision>
  <dcterms:created xsi:type="dcterms:W3CDTF">2016-03-18T06:07:55Z</dcterms:created>
  <dcterms:modified xsi:type="dcterms:W3CDTF">2016-07-28T08:22:47Z</dcterms:modified>
</cp:coreProperties>
</file>