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4" autoAdjust="0"/>
  </p:normalViewPr>
  <p:slideViewPr>
    <p:cSldViewPr>
      <p:cViewPr>
        <p:scale>
          <a:sx n="75" d="100"/>
          <a:sy n="75" d="100"/>
        </p:scale>
        <p:origin x="1594" y="230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3990" y="2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20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10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5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8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78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1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4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36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3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8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39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9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78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915157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제목 및 표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만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9388" y="76201"/>
            <a:ext cx="8208962" cy="5667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388" y="1125537"/>
            <a:ext cx="8785225" cy="55435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07588" y="6500633"/>
            <a:ext cx="614363" cy="319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9pPr>
          </a:lstStyle>
          <a:p>
            <a:r>
              <a:rPr lang="ko-KR" altLang="en-US" kern="1200" dirty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rPr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87816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8900" indent="-88900">
              <a:defRPr sz="20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1pPr>
            <a:lvl2pPr marL="622300" indent="-266700">
              <a:defRPr sz="18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2pPr>
            <a:lvl3pPr marL="901700" indent="-279400">
              <a:defRPr sz="16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3pPr>
            <a:lvl4pPr>
              <a:defRPr sz="16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4pPr>
            <a:lvl5pPr>
              <a:defRPr sz="14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 Unicode MS" panose="020B0604020202020204" pitchFamily="50" charset="-127"/>
                <a:ea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81148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9pPr>
          </a:lstStyle>
          <a:p>
            <a:r>
              <a:rPr lang="ko-KR" altLang="en-US" kern="1200" dirty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rPr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36716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388" y="76201"/>
            <a:ext cx="8208962" cy="5667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60504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1"/>
            <a:ext cx="8208962" cy="56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8111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0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54" y="117461"/>
            <a:ext cx="8505669" cy="462578"/>
          </a:xfrm>
        </p:spPr>
        <p:txBody>
          <a:bodyPr anchor="b">
            <a:noAutofit/>
          </a:bodyPr>
          <a:lstStyle>
            <a:lvl1pPr>
              <a:defRPr sz="2000" b="0">
                <a:latin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ko-KR" altLang="en-US" sz="1800" kern="1200">
              <a:solidFill>
                <a:prstClr val="black">
                  <a:tint val="75000"/>
                </a:prstClr>
              </a:solidFill>
              <a:latin typeface="굴림" charset="-127"/>
              <a:ea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6640" y="6452044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93EBB56-B4E2-47DC-B100-CD66ADE2B972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2555" y="644337"/>
            <a:ext cx="86400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2331" y="6483356"/>
            <a:ext cx="4049183" cy="36512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ko-KR" altLang="en-US" sz="1800" kern="1200" dirty="0">
              <a:solidFill>
                <a:srgbClr val="E7E6E6">
                  <a:lumMod val="90000"/>
                </a:srgbClr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963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0" y="644337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/>
              <a:t>첫째 수준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KSP </a:t>
            </a:r>
            <a:r>
              <a:rPr lang="ko-KR" altLang="en-US" dirty="0"/>
              <a:t>주제 입력</a:t>
            </a:r>
          </a:p>
        </p:txBody>
      </p:sp>
    </p:spTree>
    <p:extLst>
      <p:ext uri="{BB962C8B-B14F-4D97-AF65-F5344CB8AC3E}">
        <p14:creationId xmlns:p14="http://schemas.microsoft.com/office/powerpoint/2010/main" val="423627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251520" y="692696"/>
            <a:ext cx="86400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 Unicode MS" panose="020B0604020202020204" pitchFamily="50" charset="-127"/>
              </a:defRPr>
            </a:lvl1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  <a:defRPr/>
            </a:pPr>
            <a:fld id="{7661C71A-3E6F-4615-9121-02F609A98B1D}" type="slidenum">
              <a:rPr kumimoji="1" lang="en-US" altLang="ko-KR" kern="1200" smtClean="0">
                <a:ea typeface="굴림" pitchFamily="50" charset="-127"/>
              </a:rPr>
              <a:pPr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kern="12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369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4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18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651C6B35-6BBC-4760-87C3-9B9402FC880C}"/>
              </a:ext>
            </a:extLst>
          </p:cNvPr>
          <p:cNvSpPr txBox="1">
            <a:spLocks noChangeArrowheads="1"/>
          </p:cNvSpPr>
          <p:nvPr/>
        </p:nvSpPr>
        <p:spPr>
          <a:xfrm>
            <a:off x="907256" y="620688"/>
            <a:ext cx="7329488" cy="1575048"/>
          </a:xfrm>
          <a:prstGeom prst="rect">
            <a:avLst/>
          </a:prstGeom>
          <a:solidFill>
            <a:srgbClr val="17406D"/>
          </a:solidFill>
          <a:ln w="9525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en-US" altLang="ko-KR" b="1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Foreign Direct Investment</a:t>
            </a:r>
            <a:b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</a:br>
            <a:r>
              <a:rPr lang="en-US" altLang="ko-KR" sz="2400" b="1" kern="0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Fall </a:t>
            </a:r>
            <a:r>
              <a:rPr kumimoji="1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2021</a:t>
            </a:r>
            <a:endParaRPr kumimoji="1" lang="en-US" altLang="ko-KR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0FE60B9-AB32-4EB9-BD85-EC2C54B8589F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996952"/>
            <a:ext cx="65532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Wenyan Yin (Ph.D.)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Assistant Professor, Seoul Business School, </a:t>
            </a:r>
            <a:r>
              <a:rPr kumimoji="0"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Lecturer, Graduate School of International Studies, SNU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wenyanyin@snu.ac.kr</a:t>
            </a:r>
            <a:endParaRPr kumimoji="0"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A3DD366B-71F9-4B77-B1C1-2F81B8155A0A}"/>
              </a:ext>
            </a:extLst>
          </p:cNvPr>
          <p:cNvSpPr/>
          <p:nvPr/>
        </p:nvSpPr>
        <p:spPr>
          <a:xfrm>
            <a:off x="755576" y="501317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 Time: </a:t>
            </a:r>
            <a:r>
              <a:rPr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Thur. 14:00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– 16:50</a:t>
            </a:r>
          </a:p>
          <a:p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Classroom: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Zoom Online Class or 140-2 #202 </a:t>
            </a:r>
            <a:r>
              <a:rPr lang="en-US" altLang="ko-KR" sz="16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(Depending on University Policy)</a:t>
            </a:r>
            <a:endParaRPr kumimoji="0" lang="en-US" altLang="ko-KR" sz="1800" dirty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Office Hours: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by</a:t>
            </a: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appointment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(4)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79388" y="761120"/>
            <a:ext cx="8785225" cy="57610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9875" indent="-269875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12 (November 18) Global Citizenship: From Responsibility to Opportunity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Textbook. Chapter 9 (Multinationals’ co-creating values with host and home countries)</a:t>
            </a:r>
          </a:p>
          <a:p>
            <a:pPr marL="719138" lvl="0" indent="-274638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Moon, H. C. and Parc, J. 2019. Shifting corporate social responsibility to corporate social opportunity through creating shared value.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Strategic Change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28: 115-122.</a:t>
            </a:r>
          </a:p>
          <a:p>
            <a:pPr marL="719138" indent="-274638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(10) by November 17, 2:00 pm</a:t>
            </a:r>
            <a:endParaRPr lang="en-US" altLang="ko-KR" sz="15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None/>
            </a:pPr>
            <a:endParaRPr lang="en-US"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13 (November 25) Transformation of Global Value Chains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Zhan, J. 2021. GVC transformation and a new investment landscape in the 2020s: Driving forces, directions, and a forward-looking research and policy agenda.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Policy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4: 206-220.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 err="1">
                <a:latin typeface="Arial" panose="020B0604020202020204" pitchFamily="34" charset="0"/>
                <a:cs typeface="Arial" panose="020B0604020202020204" pitchFamily="34" charset="0"/>
              </a:rPr>
              <a:t>Miroudot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S. 2020. Reshaping the policy debate on the implications of COVID-19 for global supply chains,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Policy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3: 430-442.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(11) by November 24, 2:00 pm</a:t>
            </a:r>
            <a:endParaRPr lang="en-US" altLang="ko-KR" sz="15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14 (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2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MNCs’ Investment Strategy in the Digital Economy</a:t>
            </a:r>
          </a:p>
          <a:p>
            <a:pPr marL="679450" lvl="1" indent="-28575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UNCTAD. 2017. World Investment Report (Chapter 4):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Investment and the digital economy.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New York and Geneva: UNCTAD (pp. 155-185). </a:t>
            </a:r>
          </a:p>
          <a:p>
            <a:pPr marL="679450" lvl="1" indent="-28575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Srinivasan, N. and Eden, L. 2021. Going digital multinationals: Navigating economic and social imperatives in a post-pandemic world.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Policy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4, pages228–243.</a:t>
            </a:r>
          </a:p>
          <a:p>
            <a:pPr marL="679450" lvl="1" indent="-285750" latinLnBrk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(12) by December 1, 2:00 pm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marR="0" lvl="1" indent="-228600" algn="l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15 (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9) Paper Submission</a:t>
            </a:r>
          </a:p>
          <a:p>
            <a:pPr marL="679450" lvl="1" indent="-28575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Submit a soft copy of the term paper via </a:t>
            </a:r>
            <a:r>
              <a:rPr lang="en-US" altLang="ko-KR" sz="1500" dirty="0" err="1"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 by 5:00 pm on December 9. </a:t>
            </a:r>
          </a:p>
          <a:p>
            <a:pPr marL="228600" marR="0" lvl="0" indent="-228600" algn="l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 latinLnBrk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Description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323529" y="908050"/>
            <a:ext cx="8568952" cy="511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Understanding globalization has become crucial in almost every aspect of business. In the past, international trade was the main tool for globalization. However, in today’s business environment, foreign direct investment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(FDI)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is often more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useful for firms and countries to achieve certain strategic goals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This course will help students understand the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key issues of FDI </a:t>
            </a:r>
            <a:r>
              <a:rPr lang="en-US" sz="1600" b="0" i="0" u="none" strike="noStrike" cap="none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 different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patterns of </a:t>
            </a:r>
            <a:r>
              <a:rPr lang="en-US" altLang="ko-KR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overseas</a:t>
            </a:r>
            <a:r>
              <a:rPr lang="ko-KR" alt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ko-KR" alt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1600" b="0" i="0" u="none" strike="noStrike" cap="none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MNCs from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developed and emerging economies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Based on the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knowledge on FDI, the course will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deal with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competitiveness-building strategies for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firms, regions, and nations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in the changing global business environment (e.g.,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global value chains,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COVID-19, digital economy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 </a:t>
            </a:r>
          </a:p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This course is divided into two parts. </a:t>
            </a:r>
          </a:p>
          <a:p>
            <a:pPr marL="228600" marR="0" lvl="0" indent="-228600" algn="just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Part 1 deals with the theoretical foundations of FDI studies, from both conventional and unconventional perspectives (Classes 2 through 5). </a:t>
            </a:r>
          </a:p>
          <a:p>
            <a:pPr marL="228600" marR="0" lvl="0" indent="-228600" algn="just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Part 2 deals with FDI practices and extended issues on how firms and governments can cooperate to create and sustain competitive advantages of firms and nations (Classes 6 through 14).</a:t>
            </a:r>
          </a:p>
          <a:p>
            <a:pPr marL="0" lvl="0" indent="0" algn="just" latinLnBrk="0">
              <a:lnSpc>
                <a:spcPct val="100000"/>
              </a:lnSpc>
              <a:spcBef>
                <a:spcPts val="180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This is an advanced course to provide students with various perspectives and in-depth understanding on the paradigm shif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of competition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MNCs’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relevant global business strategies.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theories and practices will be rigorously analyzed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 help students build analytical skills, conduct rigorous research, and make professional presentations.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(1)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12">
            <a:extLst>
              <a:ext uri="{FF2B5EF4-FFF2-40B4-BE49-F238E27FC236}">
                <a16:creationId xmlns:a16="http://schemas.microsoft.com/office/drawing/2014/main" id="{95C7D723-40E0-4297-A0F6-7D758373C04D}"/>
              </a:ext>
            </a:extLst>
          </p:cNvPr>
          <p:cNvSpPr txBox="1">
            <a:spLocks/>
          </p:cNvSpPr>
          <p:nvPr/>
        </p:nvSpPr>
        <p:spPr>
          <a:xfrm>
            <a:off x="395536" y="908720"/>
            <a:ext cx="8352928" cy="55641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latinLnBrk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Grading [total 100%]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Professionalism: Attitude, attendance, and participation: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of readings for each class: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Group presentations: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Term paper: 25%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 (25%)</a:t>
            </a: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should attend all classes. Those who miss more than two classes may not receive a grade. Tardiness and class disturbances may be reflected in the grade.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also required to know the Honor Code and apply it to all work and behavior in the class.</a:t>
            </a:r>
          </a:p>
          <a:p>
            <a:pPr marL="673100" indent="-22860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(25%)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required to submit a one-page summary based on assigned each class readings (Classes 3-14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Summaries should be submitted via 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least 24 hours before class (by 2:00 pm on Wednesday). 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should (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discuss the most interesting points in the readings, and (ii) provide constructive criticism. The one-page summary should be approximately 400 to 500 words in length. </a:t>
            </a: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Summary Style and Guideline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xfrm>
            <a:off x="179388" y="1768278"/>
            <a:ext cx="8785225" cy="47323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Your full name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800" dirty="0"/>
              <a:t>Class number: Section name 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800" dirty="0"/>
              <a:t>(e.g., Class 3: International Business Strategy: From Trade to FDI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the article(s)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Uniqueness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points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Constructive 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extension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15154" y="926432"/>
            <a:ext cx="8670661" cy="55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Please title your file name as:</a:t>
            </a:r>
          </a:p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6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6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FDI Weekly Summary Class #_</a:t>
            </a:r>
            <a:r>
              <a:rPr lang="en-US" sz="1600" b="1" i="0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Your Full Name</a:t>
            </a:r>
            <a:endParaRPr lang="en-US" sz="1600" b="0" i="0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F4B0714-43F3-4588-AA9F-B2192346BC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13" r="13616" b="46311"/>
          <a:stretch/>
        </p:blipFill>
        <p:spPr>
          <a:xfrm>
            <a:off x="4644008" y="5517232"/>
            <a:ext cx="3936091" cy="552916"/>
          </a:xfrm>
          <a:prstGeom prst="rect">
            <a:avLst/>
          </a:prstGeom>
          <a:ln w="190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(2)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30">
            <a:extLst>
              <a:ext uri="{FF2B5EF4-FFF2-40B4-BE49-F238E27FC236}">
                <a16:creationId xmlns:a16="http://schemas.microsoft.com/office/drawing/2014/main" id="{ED109E71-8CE1-487B-A8F7-F90C0204B844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8280920" cy="56886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v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8600" indent="-228600" algn="just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Group presentations (25%)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In the first session of each class, each group will give class presentations of important points from the class readings with related information and research.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The group should submit the presentation PPT file at least 24 hours before the class of its presentation, thereby no later than </a:t>
            </a:r>
            <a:r>
              <a:rPr lang="en-US" altLang="ko-KR" sz="1600" u="sng" dirty="0">
                <a:solidFill>
                  <a:schemeClr val="dk1"/>
                </a:solidFill>
                <a:cs typeface="Arial" panose="020B0604020202020204" pitchFamily="34" charset="0"/>
              </a:rPr>
              <a:t>Wednesday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 2:00 pm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before the group’s presentation. </a:t>
            </a:r>
            <a:endParaRPr lang="en-US" sz="1600" u="sng" kern="0" dirty="0">
              <a:cs typeface="Arial" panose="020B0604020202020204" pitchFamily="34" charset="0"/>
              <a:sym typeface="Arial"/>
            </a:endParaRPr>
          </a:p>
          <a:p>
            <a:pPr marL="228600" indent="-228600" algn="just" latinLnBrk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Term paper (25%)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dirty="0">
                <a:cs typeface="Arial" panose="020B0604020202020204" pitchFamily="34" charset="0"/>
              </a:rPr>
              <a:t>Students should submit the final paper by following the manuscript guidelines via </a:t>
            </a:r>
            <a:r>
              <a:rPr lang="en-US" sz="1600" dirty="0" err="1">
                <a:cs typeface="Arial" panose="020B0604020202020204" pitchFamily="34" charset="0"/>
              </a:rPr>
              <a:t>eTL</a:t>
            </a:r>
            <a:r>
              <a:rPr lang="en-US" sz="1600" dirty="0">
                <a:cs typeface="Arial" panose="020B0604020202020204" pitchFamily="34" charset="0"/>
              </a:rPr>
              <a:t>  by </a:t>
            </a:r>
            <a:r>
              <a:rPr lang="en-US" sz="1600" u="sng" kern="0" dirty="0">
                <a:cs typeface="Arial" panose="020B0604020202020204" pitchFamily="34" charset="0"/>
                <a:sym typeface="Arial"/>
              </a:rPr>
              <a:t>5:00 pm</a:t>
            </a:r>
            <a:r>
              <a:rPr lang="en-US" sz="1600" kern="0" dirty="0">
                <a:cs typeface="Arial" panose="020B0604020202020204" pitchFamily="34" charset="0"/>
                <a:sym typeface="Arial"/>
              </a:rPr>
              <a:t> on </a:t>
            </a:r>
            <a:r>
              <a:rPr lang="en-US" sz="1600" u="sng" kern="0" dirty="0">
                <a:cs typeface="Arial" panose="020B0604020202020204" pitchFamily="34" charset="0"/>
                <a:sym typeface="Arial"/>
              </a:rPr>
              <a:t>December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 9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(Class 15)</a:t>
            </a:r>
            <a:r>
              <a:rPr lang="en-US" sz="1600" kern="0" dirty="0">
                <a:cs typeface="Arial" panose="020B0604020202020204" pitchFamily="34" charset="0"/>
                <a:sym typeface="Arial"/>
              </a:rPr>
              <a:t>.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Further instructions will be given in class.</a:t>
            </a:r>
          </a:p>
          <a:p>
            <a:pPr marL="631825" indent="-276225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  <a:p>
            <a:pPr marL="631825" indent="-276225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i="1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Materials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251519" y="908050"/>
            <a:ext cx="8568953" cy="5761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69875" lvl="1" indent="-269875" algn="just" latinLnBrk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Readings</a:t>
            </a:r>
            <a:endParaRPr lang="en-US" sz="1700" b="1" i="0" u="none" strike="noStrike" cap="none" dirty="0">
              <a:solidFill>
                <a:srgbClr val="0070C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22313" marR="0" lvl="1" indent="-354013" algn="just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Hwy-Chang. 2016. Foreign Direct Investment: A Global Perspective. Singapore: World Scientific. </a:t>
            </a:r>
          </a:p>
          <a:p>
            <a:pPr marL="722313" lvl="1" indent="-354013" algn="just" latinLnBrk="0">
              <a:spcBef>
                <a:spcPts val="60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Other assigned readings will be uploaded on the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website.</a:t>
            </a:r>
            <a:endParaRPr lang="en-US"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marR="0" lvl="1" indent="-269875" algn="just" rtl="0" latinLnBrk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Students should </a:t>
            </a:r>
            <a:r>
              <a:rPr lang="en-US" sz="17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read the materials 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before class, so class meetings can be used for discussion rather than by straight lecture. </a:t>
            </a:r>
          </a:p>
          <a:p>
            <a:pPr marL="285750" lvl="1" indent="-285750" algn="just" latinLnBrk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It is also recommended that students regularly read good business and economic publications such as </a:t>
            </a:r>
            <a:r>
              <a:rPr lang="en-US" altLang="ko-KR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WSJ, NYT, Economist, Harvard Business Review</a:t>
            </a: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, and other articles. </a:t>
            </a:r>
          </a:p>
          <a:p>
            <a:pPr marL="285750" lvl="1" indent="-285750" algn="just" latinLnBrk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journals </a:t>
            </a: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on International Business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Management International Review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International Business Review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Journal of Business Research 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Global Strategy Journal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Asia Pacific Management Review 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Asian Business &amp; Management</a:t>
            </a:r>
          </a:p>
          <a:p>
            <a:pPr marL="342900" marR="0" lvl="1" indent="-3429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522288" marR="0" lvl="1" indent="-65087" algn="l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rgbClr val="00808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(1)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idx="1"/>
          </p:nvPr>
        </p:nvSpPr>
        <p:spPr>
          <a:xfrm>
            <a:off x="179388" y="764704"/>
            <a:ext cx="8785225" cy="57610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 (September 2): Introduction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Course guideline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current world economy: challenges and strategies</a:t>
            </a: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3525" lvl="0" indent="-263525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2 (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9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International Players: From Western Multinationals to Global Firms</a:t>
            </a:r>
            <a:endParaRPr lang="en-US" sz="15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Textbook, Chapter 1 (Changing nature of firms and business landscapes)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Rosa, B., </a:t>
            </a:r>
            <a:r>
              <a:rPr lang="en-US" altLang="ko-KR" sz="1500" dirty="0" err="1">
                <a:latin typeface="Arial" panose="020B0604020202020204" pitchFamily="34" charset="0"/>
                <a:cs typeface="Arial" panose="020B0604020202020204" pitchFamily="34" charset="0"/>
              </a:rPr>
              <a:t>Gugler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P., and Verbeke, A. 2020. Regional and global strategies of MNEs: Revisiting Rugman &amp; Verbeke (2004).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51: 1045-1053.</a:t>
            </a:r>
          </a:p>
          <a:p>
            <a:pPr marL="722313" lvl="1" indent="-269875" algn="just" latinLnBrk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introduction</a:t>
            </a:r>
          </a:p>
          <a:p>
            <a:pPr marL="722313" lvl="1" indent="-269875" algn="just" latinLnBrk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will be formed</a:t>
            </a:r>
          </a:p>
          <a:p>
            <a:pPr marL="722313" lvl="1" indent="-269875" algn="just" latinLnBrk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C.V. with photo by September 8, 2:00 pm</a:t>
            </a: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</a:t>
            </a:r>
            <a:r>
              <a:rPr lang="en-US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16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International Business Strategy: From Trade to FDI</a:t>
            </a:r>
            <a:endParaRPr lang="en-US" sz="15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Textbook, Chapter 2 (FDI and competitiveness building for firms and nations)</a:t>
            </a: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Dunning, J. H. and Rugman, A. M. 1985. The influence of 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Hymer’s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Dissertation on the theory of foreign direct investment. </a:t>
            </a:r>
            <a:r>
              <a:rPr lang="en-US" sz="15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American Economic Review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75(2): 228-232.</a:t>
            </a:r>
            <a:endParaRPr lang="en-US"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(1) by September 15, 2:00 pm</a:t>
            </a:r>
            <a:endParaRPr lang="en-US"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4 (September 23) The Western Perspective on FDI: From Market Failure to OLI Paradigm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Textbook. Chapter 3 (Conventional FDI theory mainly for explaining the FDI from developed firms)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Eden, L. and Dai, L. 2010. Rethinking the O in Dunning’s OLI/Eclectic paradigm.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Multinational Business Review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18(2): 13-34.</a:t>
            </a: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(2) by September 22, 2:00 pm</a:t>
            </a:r>
            <a:endParaRPr lang="en-US" altLang="ko-K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endParaRPr lang="en-US" altLang="ko-K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(2)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79388" y="764704"/>
            <a:ext cx="8785225" cy="57610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5 (September 30)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Global Perspective on FDI: From OLI Paradigm to Imbalance Theory</a:t>
            </a:r>
            <a:endParaRPr lang="en-US" sz="14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4 (Unconventional FDI theory for better explaining the unconventional FDI from developing firms)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Meyer, K. </a:t>
            </a:r>
            <a:r>
              <a:rPr lang="en-US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2015. What is “strategic asset seeking FDI”? </a:t>
            </a:r>
            <a:r>
              <a:rPr lang="en-US" sz="14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Multinational Business Review</a:t>
            </a:r>
            <a:r>
              <a:rPr lang="en-US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23(1): 57-66.</a:t>
            </a: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(3) by September 29, 2:00 pm</a:t>
            </a: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6 (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7)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FDI Motivations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Moon, H. C. 2007. Outward foreign direct investment by enterprise from the Republic of Korea, In </a:t>
            </a:r>
            <a:r>
              <a:rPr lang="en-US" altLang="ko-KR" sz="1400" i="1" dirty="0">
                <a:latin typeface="Arial" panose="020B0604020202020204" pitchFamily="34" charset="0"/>
                <a:cs typeface="Arial" panose="020B0604020202020204" pitchFamily="34" charset="0"/>
              </a:rPr>
              <a:t>Global Players from Emerging Markets: Strengthen Enterprise Competitiveness through Outward Investment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. New York and Geneva: UNCTAD.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Yin, W. 2015. Motivations of Chinese outward foreign direct investment: An organizing framework and empirical investigation. </a:t>
            </a:r>
            <a:r>
              <a:rPr lang="en-US" altLang="ko-KR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and Economy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16(1): 82-106.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(4) by October 6, 2:00 pm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endParaRPr sz="14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7 (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14)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 Impacts on Country: From Negative to Positive Perspective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Textbook. Chapter 5 (FDI impacts on both home and host countries)</a:t>
            </a:r>
          </a:p>
          <a:p>
            <a:pPr marL="719138" lvl="0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Moon,</a:t>
            </a:r>
            <a:r>
              <a:rPr lang="ko-K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  <a:r>
              <a:rPr lang="ko-K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C.,</a:t>
            </a:r>
            <a:r>
              <a:rPr lang="ko-K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Cheng, J. L.C., Kim, M. Y., and Kim, J. U. 2011. FDI, economic decline and recovery: lessons from the Asian financial crisis. </a:t>
            </a:r>
            <a:r>
              <a:rPr lang="en-US" altLang="ko-KR" sz="14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Multinational Business Review</a:t>
            </a:r>
            <a:r>
              <a:rPr lang="en-US" altLang="ko-KR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19(2): 120-132.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(5) by October 13, 2:00 pm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endParaRPr lang="en-US" altLang="ko-KR"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indent="-269875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8 (October 21) FDI Policies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Kim, S. S. and Moon, H. C. 2000, Contrasting models of corporations. </a:t>
            </a:r>
            <a:r>
              <a:rPr lang="en-US" altLang="ko-KR" sz="1400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Harvard Asia Pacific Review</a:t>
            </a:r>
            <a:r>
              <a:rPr lang="en-US" altLang="ko-KR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Winter: 53-55.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Sauvant</a:t>
            </a:r>
            <a:r>
              <a:rPr lang="en-US" altLang="ko-KR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K. P. 2021. Improving the distribute on of FDI benefits: The need for policy-oriented research, advice, and advocacy. </a:t>
            </a:r>
            <a:r>
              <a:rPr lang="en-US" altLang="ko-KR" sz="1400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Journal of International Business Policy</a:t>
            </a:r>
            <a:r>
              <a:rPr lang="en-US" altLang="ko-KR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4: 244-261.</a:t>
            </a:r>
            <a:r>
              <a:rPr lang="en-US" altLang="ko-KR" sz="1400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lang="en-US" altLang="ko-KR"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(6) by October 20, 2:00 pm</a:t>
            </a:r>
          </a:p>
          <a:p>
            <a:pPr marL="719138" lvl="0" indent="-274638">
              <a:spcBef>
                <a:spcPts val="0"/>
              </a:spcBef>
              <a:buFont typeface="Times New Roman"/>
              <a:buChar char="•"/>
            </a:pP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(3)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idx="1"/>
          </p:nvPr>
        </p:nvSpPr>
        <p:spPr>
          <a:xfrm>
            <a:off x="251519" y="1052736"/>
            <a:ext cx="8640961" cy="5471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46050" lvl="0" indent="-285750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9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(October 28) FDI and Cluster: From Local to Global Link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6 (Extension of the scope of clusters from regional to global)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H. C. and Yin, W. 2020. Enhancing inter-Korean economic cooperation through international cluster: Implications for the Kaesong Industrial Complex. </a:t>
            </a:r>
            <a:r>
              <a:rPr lang="en-US" altLang="ko-KR" sz="15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UNISCI</a:t>
            </a:r>
            <a:r>
              <a:rPr lang="en-US" altLang="ko-KR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52: 115-123. 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(7) by October 27, 2:00 pm</a:t>
            </a:r>
            <a:endParaRPr lang="en-US" altLang="ko-KR" sz="15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 sz="15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050" lvl="0" indent="-285750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10 (</a:t>
            </a: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4) Assessing the Investment Attractiveness: From Theory to Practice</a:t>
            </a:r>
            <a:endParaRPr lang="en-US" sz="15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7 (Devising a comprehensive model for assessing the locational FDI attractiveness 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H. C. and Yin, W. 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2021. Four Fundamental Factors for Increasing the Host Country Attractiveness of Foreign Direct Investment: An Empirical Study of India, in Krishna B. 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Misra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US" sz="15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Handbook of Advanced Performability Engineering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Springer Nature Switzerland AG, Cham, Switzerland. </a:t>
            </a:r>
            <a:endParaRPr lang="en-US" sz="15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(8) by November 3, 2:00 pm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altLang="ko-KR"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indent="-269875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11 (November 11) Entry Mode Choices: From Market Failure to Three Considerations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Textbook. Chapter 8 (Introducing a more comprehensive framework for the variables of entry mode choices)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H. C. and Yin, W. 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2020. “Industry Drivers of MNCs’ Externalization Choice: A Conceptual Framework and Application to Korea-China Film Co-productions”, </a:t>
            </a:r>
            <a:r>
              <a:rPr lang="en-US" altLang="ko-KR" sz="1500" i="1" dirty="0">
                <a:latin typeface="Arial" panose="020B0604020202020204" pitchFamily="34" charset="0"/>
                <a:cs typeface="Arial" panose="020B0604020202020204" pitchFamily="34" charset="0"/>
              </a:rPr>
              <a:t>Journal of Business and Industrial Marketing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, 35(11): 1633-1644. 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Send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(9) by November 10, 2:00 pm</a:t>
            </a:r>
            <a:endParaRPr lang="en-US" altLang="ko-KR" sz="15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altLang="ko-KR"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3_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5656</TotalTime>
  <Words>1981</Words>
  <Application>Microsoft Office PowerPoint</Application>
  <PresentationFormat>화면 슬라이드 쇼(4:3)</PresentationFormat>
  <Paragraphs>159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Arial Unicode MS</vt:lpstr>
      <vt:lpstr>굴림</vt:lpstr>
      <vt:lpstr>맑은 고딕</vt:lpstr>
      <vt:lpstr>Arial</vt:lpstr>
      <vt:lpstr>Calibri</vt:lpstr>
      <vt:lpstr>Times New Roman</vt:lpstr>
      <vt:lpstr>Verdana</vt:lpstr>
      <vt:lpstr>Webdings</vt:lpstr>
      <vt:lpstr>Wingdings</vt:lpstr>
      <vt:lpstr>3_Office 테마</vt:lpstr>
      <vt:lpstr>기본 디자인</vt:lpstr>
      <vt:lpstr>PowerPoint 프레젠테이션</vt:lpstr>
      <vt:lpstr>Course Description</vt:lpstr>
      <vt:lpstr>Grading Policy (1) </vt:lpstr>
      <vt:lpstr>Weekly Summary Style and Guideline</vt:lpstr>
      <vt:lpstr>Grading Policy (2) </vt:lpstr>
      <vt:lpstr>Course Materials</vt:lpstr>
      <vt:lpstr>Class Schedule (1)</vt:lpstr>
      <vt:lpstr>Class Schedule (2)</vt:lpstr>
      <vt:lpstr>Class Schedule (3)</vt:lpstr>
      <vt:lpstr>Class Schedule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Direct Investment</dc:title>
  <dc:creator>user</dc:creator>
  <cp:lastModifiedBy>user</cp:lastModifiedBy>
  <cp:revision>287</cp:revision>
  <cp:lastPrinted>2020-09-03T04:34:04Z</cp:lastPrinted>
  <dcterms:modified xsi:type="dcterms:W3CDTF">2021-08-02T12:54:10Z</dcterms:modified>
</cp:coreProperties>
</file>