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742113" cy="987266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494" autoAdjust="0"/>
  </p:normalViewPr>
  <p:slideViewPr>
    <p:cSldViewPr>
      <p:cViewPr varScale="1">
        <p:scale>
          <a:sx n="88" d="100"/>
          <a:sy n="88" d="100"/>
        </p:scale>
        <p:origin x="13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12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21582" cy="4953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18969" y="0"/>
            <a:ext cx="2921582" cy="4953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50937" y="1235075"/>
            <a:ext cx="4440237" cy="33305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74212" y="4751219"/>
            <a:ext cx="5393689" cy="38873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9377317"/>
            <a:ext cx="2921582" cy="4953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18969" y="9377317"/>
            <a:ext cx="2921582" cy="495347"/>
          </a:xfrm>
          <a:prstGeom prst="rect">
            <a:avLst/>
          </a:prstGeom>
          <a:noFill/>
          <a:ln>
            <a:noFill/>
          </a:ln>
        </p:spPr>
        <p:txBody>
          <a:bodyPr lIns="91500" tIns="45750" rIns="91500" bIns="457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6722098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sldNum" idx="12"/>
          </p:nvPr>
        </p:nvSpPr>
        <p:spPr>
          <a:xfrm>
            <a:off x="3818969" y="9377317"/>
            <a:ext cx="2921582" cy="495347"/>
          </a:xfrm>
          <a:prstGeom prst="rect">
            <a:avLst/>
          </a:prstGeom>
          <a:noFill/>
          <a:ln>
            <a:noFill/>
          </a:ln>
        </p:spPr>
        <p:txBody>
          <a:bodyPr lIns="91500" tIns="45750" rIns="91500" bIns="457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4112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904875" y="4714875"/>
            <a:ext cx="4972049" cy="4467224"/>
          </a:xfrm>
          <a:prstGeom prst="rect">
            <a:avLst/>
          </a:prstGeom>
          <a:noFill/>
          <a:ln>
            <a:noFill/>
          </a:ln>
        </p:spPr>
        <p:txBody>
          <a:bodyPr lIns="91500" tIns="45750" rIns="91500" bIns="457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282639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sldNum" idx="12"/>
          </p:nvPr>
        </p:nvSpPr>
        <p:spPr>
          <a:xfrm>
            <a:off x="3818969" y="9377317"/>
            <a:ext cx="2921582" cy="495347"/>
          </a:xfrm>
          <a:prstGeom prst="rect">
            <a:avLst/>
          </a:prstGeom>
          <a:noFill/>
          <a:ln>
            <a:noFill/>
          </a:ln>
        </p:spPr>
        <p:txBody>
          <a:bodyPr lIns="91500" tIns="45750" rIns="91500" bIns="457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Shape 165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1235075"/>
            <a:ext cx="4440237" cy="33305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674212" y="4751219"/>
            <a:ext cx="5393689" cy="3887360"/>
          </a:xfrm>
          <a:prstGeom prst="rect">
            <a:avLst/>
          </a:prstGeom>
          <a:noFill/>
          <a:ln>
            <a:noFill/>
          </a:ln>
        </p:spPr>
        <p:txBody>
          <a:bodyPr lIns="91500" tIns="45750" rIns="91500" bIns="457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335195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sldNum" idx="12"/>
          </p:nvPr>
        </p:nvSpPr>
        <p:spPr>
          <a:xfrm>
            <a:off x="3818969" y="9377317"/>
            <a:ext cx="2921582" cy="495347"/>
          </a:xfrm>
          <a:prstGeom prst="rect">
            <a:avLst/>
          </a:prstGeom>
          <a:noFill/>
          <a:ln>
            <a:noFill/>
          </a:ln>
        </p:spPr>
        <p:txBody>
          <a:bodyPr lIns="91500" tIns="45750" rIns="91500" bIns="457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1235075"/>
            <a:ext cx="4440237" cy="33305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74212" y="4751219"/>
            <a:ext cx="5393689" cy="3887360"/>
          </a:xfrm>
          <a:prstGeom prst="rect">
            <a:avLst/>
          </a:prstGeom>
          <a:noFill/>
          <a:ln>
            <a:noFill/>
          </a:ln>
        </p:spPr>
        <p:txBody>
          <a:bodyPr lIns="91500" tIns="45750" rIns="91500" bIns="457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47893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sldNum" idx="12"/>
          </p:nvPr>
        </p:nvSpPr>
        <p:spPr>
          <a:xfrm>
            <a:off x="3818969" y="9377317"/>
            <a:ext cx="2921582" cy="495347"/>
          </a:xfrm>
          <a:prstGeom prst="rect">
            <a:avLst/>
          </a:prstGeom>
          <a:noFill/>
          <a:ln>
            <a:noFill/>
          </a:ln>
        </p:spPr>
        <p:txBody>
          <a:bodyPr lIns="91500" tIns="45750" rIns="91500" bIns="457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4112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904875" y="4714875"/>
            <a:ext cx="4972049" cy="4467224"/>
          </a:xfrm>
          <a:prstGeom prst="rect">
            <a:avLst/>
          </a:prstGeom>
          <a:noFill/>
          <a:ln>
            <a:noFill/>
          </a:ln>
        </p:spPr>
        <p:txBody>
          <a:bodyPr lIns="91500" tIns="45750" rIns="91500" bIns="457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527824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sldNum" idx="12"/>
          </p:nvPr>
        </p:nvSpPr>
        <p:spPr>
          <a:xfrm>
            <a:off x="3818969" y="9377317"/>
            <a:ext cx="2921582" cy="495347"/>
          </a:xfrm>
          <a:prstGeom prst="rect">
            <a:avLst/>
          </a:prstGeom>
          <a:noFill/>
          <a:ln>
            <a:noFill/>
          </a:ln>
        </p:spPr>
        <p:txBody>
          <a:bodyPr lIns="91500" tIns="45750" rIns="91500" bIns="457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1235075"/>
            <a:ext cx="4440237" cy="33305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74212" y="4751219"/>
            <a:ext cx="5393689" cy="3887360"/>
          </a:xfrm>
          <a:prstGeom prst="rect">
            <a:avLst/>
          </a:prstGeom>
          <a:noFill/>
          <a:ln>
            <a:noFill/>
          </a:ln>
        </p:spPr>
        <p:txBody>
          <a:bodyPr lIns="91500" tIns="45750" rIns="91500" bIns="457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41182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sldNum" idx="12"/>
          </p:nvPr>
        </p:nvSpPr>
        <p:spPr>
          <a:xfrm>
            <a:off x="3818969" y="9377317"/>
            <a:ext cx="2921582" cy="495347"/>
          </a:xfrm>
          <a:prstGeom prst="rect">
            <a:avLst/>
          </a:prstGeom>
          <a:noFill/>
          <a:ln>
            <a:noFill/>
          </a:ln>
        </p:spPr>
        <p:txBody>
          <a:bodyPr lIns="91500" tIns="45750" rIns="91500" bIns="457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4112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904875" y="4714875"/>
            <a:ext cx="4972049" cy="4467224"/>
          </a:xfrm>
          <a:prstGeom prst="rect">
            <a:avLst/>
          </a:prstGeom>
          <a:noFill/>
          <a:ln>
            <a:noFill/>
          </a:ln>
        </p:spPr>
        <p:txBody>
          <a:bodyPr lIns="91500" tIns="45750" rIns="91500" bIns="457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189490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sldNum" idx="12"/>
          </p:nvPr>
        </p:nvSpPr>
        <p:spPr>
          <a:xfrm>
            <a:off x="3818969" y="9377317"/>
            <a:ext cx="2921582" cy="495347"/>
          </a:xfrm>
          <a:prstGeom prst="rect">
            <a:avLst/>
          </a:prstGeom>
          <a:noFill/>
          <a:ln>
            <a:noFill/>
          </a:ln>
        </p:spPr>
        <p:txBody>
          <a:bodyPr lIns="91500" tIns="45750" rIns="91500" bIns="457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4112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904875" y="4714875"/>
            <a:ext cx="4972049" cy="4467224"/>
          </a:xfrm>
          <a:prstGeom prst="rect">
            <a:avLst/>
          </a:prstGeom>
          <a:noFill/>
          <a:ln>
            <a:noFill/>
          </a:ln>
        </p:spPr>
        <p:txBody>
          <a:bodyPr lIns="91500" tIns="45750" rIns="91500" bIns="457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393616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sldNum" idx="12"/>
          </p:nvPr>
        </p:nvSpPr>
        <p:spPr>
          <a:xfrm>
            <a:off x="3818969" y="9377317"/>
            <a:ext cx="2921582" cy="495347"/>
          </a:xfrm>
          <a:prstGeom prst="rect">
            <a:avLst/>
          </a:prstGeom>
          <a:noFill/>
          <a:ln>
            <a:noFill/>
          </a:ln>
        </p:spPr>
        <p:txBody>
          <a:bodyPr lIns="91500" tIns="45750" rIns="91500" bIns="457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1235075"/>
            <a:ext cx="4440237" cy="33305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74212" y="4751219"/>
            <a:ext cx="5393689" cy="3887360"/>
          </a:xfrm>
          <a:prstGeom prst="rect">
            <a:avLst/>
          </a:prstGeom>
          <a:noFill/>
          <a:ln>
            <a:noFill/>
          </a:ln>
        </p:spPr>
        <p:txBody>
          <a:bodyPr lIns="91500" tIns="45750" rIns="91500" bIns="457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63592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sldNum" idx="12"/>
          </p:nvPr>
        </p:nvSpPr>
        <p:spPr>
          <a:xfrm>
            <a:off x="3818969" y="9377317"/>
            <a:ext cx="2921582" cy="495347"/>
          </a:xfrm>
          <a:prstGeom prst="rect">
            <a:avLst/>
          </a:prstGeom>
          <a:noFill/>
          <a:ln>
            <a:noFill/>
          </a:ln>
        </p:spPr>
        <p:txBody>
          <a:bodyPr lIns="91500" tIns="45750" rIns="91500" bIns="457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1235075"/>
            <a:ext cx="4440237" cy="33305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74212" y="4751219"/>
            <a:ext cx="5393689" cy="3887360"/>
          </a:xfrm>
          <a:prstGeom prst="rect">
            <a:avLst/>
          </a:prstGeom>
          <a:noFill/>
          <a:ln>
            <a:noFill/>
          </a:ln>
        </p:spPr>
        <p:txBody>
          <a:bodyPr lIns="91500" tIns="45750" rIns="91500" bIns="457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95399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sldNum" idx="12"/>
          </p:nvPr>
        </p:nvSpPr>
        <p:spPr>
          <a:xfrm>
            <a:off x="3818969" y="9377317"/>
            <a:ext cx="2921582" cy="495347"/>
          </a:xfrm>
          <a:prstGeom prst="rect">
            <a:avLst/>
          </a:prstGeom>
          <a:noFill/>
          <a:ln>
            <a:noFill/>
          </a:ln>
        </p:spPr>
        <p:txBody>
          <a:bodyPr lIns="91500" tIns="45750" rIns="91500" bIns="457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1235075"/>
            <a:ext cx="4440237" cy="33305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74212" y="4751219"/>
            <a:ext cx="5393689" cy="3887360"/>
          </a:xfrm>
          <a:prstGeom prst="rect">
            <a:avLst/>
          </a:prstGeom>
          <a:noFill/>
          <a:ln>
            <a:noFill/>
          </a:ln>
        </p:spPr>
        <p:txBody>
          <a:bodyPr lIns="91500" tIns="45750" rIns="91500" bIns="457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37842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제목 슬라이드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0" y="1122362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6915157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2582331" y="6483355"/>
            <a:ext cx="404918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D0CEC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제목 및 세로 텍스트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 rot="5400000">
            <a:off x="2396330" y="57943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세로 제목 및 텍스트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제목 및 표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제목만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179388" y="76201"/>
            <a:ext cx="8208962" cy="5667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179388" y="1125537"/>
            <a:ext cx="8785225" cy="55435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8507588" y="6500633"/>
            <a:ext cx="614363" cy="319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제목 및 내용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87561" y="94310"/>
            <a:ext cx="8670661" cy="46257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215154" y="865073"/>
            <a:ext cx="8670661" cy="55648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762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6966639" y="6452044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6" name="Shape 26"/>
          <p:cNvCxnSpPr/>
          <p:nvPr/>
        </p:nvCxnSpPr>
        <p:spPr>
          <a:xfrm>
            <a:off x="0" y="644337"/>
            <a:ext cx="9144000" cy="0"/>
          </a:xfrm>
          <a:prstGeom prst="straightConnector1">
            <a:avLst/>
          </a:prstGeom>
          <a:noFill/>
          <a:ln w="28575" cap="flat" cmpd="sng">
            <a:solidFill>
              <a:schemeClr val="accent5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2582331" y="6483355"/>
            <a:ext cx="404918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D0CEC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구역 머리글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623887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623887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2582331" y="6483355"/>
            <a:ext cx="404918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D0CEC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콘텐츠 2개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" name="Shape 40"/>
          <p:cNvSpPr txBox="1">
            <a:spLocks noGrp="1"/>
          </p:cNvSpPr>
          <p:nvPr>
            <p:ph type="ftr" idx="11"/>
          </p:nvPr>
        </p:nvSpPr>
        <p:spPr>
          <a:xfrm>
            <a:off x="2582331" y="6483355"/>
            <a:ext cx="404918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D0CEC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비교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629841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0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0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xfrm>
            <a:off x="2582331" y="6483355"/>
            <a:ext cx="404918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D0CEC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제목만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빈 화면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캡션 있는 콘텐츠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887391" y="987425"/>
            <a:ext cx="4629150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254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508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캡션 있는 그림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8" name="Shape 68"/>
          <p:cNvSpPr>
            <a:spLocks noGrp="1"/>
          </p:cNvSpPr>
          <p:nvPr>
            <p:ph type="pic" idx="2"/>
          </p:nvPr>
        </p:nvSpPr>
        <p:spPr>
          <a:xfrm>
            <a:off x="3887391" y="987425"/>
            <a:ext cx="4629150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ctrTitle"/>
          </p:nvPr>
        </p:nvSpPr>
        <p:spPr>
          <a:xfrm>
            <a:off x="695489" y="1172562"/>
            <a:ext cx="7772400" cy="7284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0070C0"/>
              </a:buClr>
              <a:buSzPct val="25000"/>
              <a:buFont typeface="Arial"/>
              <a:buNone/>
            </a:pPr>
            <a:r>
              <a:rPr lang="en-US" sz="4000" b="1" i="0" u="none" strike="noStrike" cap="non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Foreign Direct Investment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2554018"/>
            <a:ext cx="6553200" cy="792088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en-US" altLang="ko-K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Hwy-Chang Moon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en-US" altLang="ko-K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(cmoon@snu.ac.kr)</a:t>
            </a:r>
            <a:endParaRPr lang="en-US" altLang="ko-KR" sz="1400" b="1" dirty="0" smtClean="0">
              <a:solidFill>
                <a:srgbClr val="CC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476000" y="4704273"/>
            <a:ext cx="6192000" cy="11729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noAutofit/>
          </a:bodyPr>
          <a:lstStyle/>
          <a:p>
            <a:pPr algn="l" eaLnBrk="1" hangingPunct="1">
              <a:lnSpc>
                <a:spcPct val="114000"/>
              </a:lnSpc>
            </a:pPr>
            <a:r>
              <a:rPr lang="en-US" altLang="ko-KR" b="1" dirty="0">
                <a:latin typeface="Arial" panose="020B0604020202020204" pitchFamily="34" charset="0"/>
                <a:cs typeface="Arial" panose="020B0604020202020204" pitchFamily="34" charset="0"/>
              </a:rPr>
              <a:t> Class Time: 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Tue. 2:30 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5:20 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pm</a:t>
            </a:r>
          </a:p>
          <a:p>
            <a:pPr algn="l" eaLnBrk="1" hangingPunct="1">
              <a:lnSpc>
                <a:spcPct val="114000"/>
              </a:lnSpc>
            </a:pPr>
            <a:r>
              <a:rPr lang="en-US" altLang="ko-K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b="1" dirty="0" smtClean="0">
                <a:latin typeface="Arial" panose="020B0604020202020204" pitchFamily="34" charset="0"/>
                <a:cs typeface="Arial" panose="020B0604020202020204" pitchFamily="34" charset="0"/>
              </a:rPr>
              <a:t>Classroom</a:t>
            </a:r>
            <a:r>
              <a:rPr lang="en-US" altLang="ko-KR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 Bldg. 140-2, Rm 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202</a:t>
            </a:r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4000"/>
              </a:lnSpc>
            </a:pPr>
            <a:r>
              <a:rPr lang="en-US" altLang="ko-KR" b="1" dirty="0" smtClean="0">
                <a:latin typeface="Arial" panose="020B0604020202020204" pitchFamily="34" charset="0"/>
                <a:cs typeface="Arial" panose="020B0604020202020204" pitchFamily="34" charset="0"/>
              </a:rPr>
              <a:t> Office </a:t>
            </a:r>
            <a:r>
              <a:rPr lang="en-US" altLang="ko-KR" b="1" dirty="0">
                <a:latin typeface="Arial" panose="020B0604020202020204" pitchFamily="34" charset="0"/>
                <a:cs typeface="Arial" panose="020B0604020202020204" pitchFamily="34" charset="0"/>
              </a:rPr>
              <a:t>Hours: 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Mon. 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4:30 – 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5:30 pm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Tue. 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1:25 - 2:25 pm or by Appointment</a:t>
            </a:r>
          </a:p>
          <a:p>
            <a:pPr algn="l" eaLnBrk="1" hangingPunct="1">
              <a:lnSpc>
                <a:spcPct val="114000"/>
              </a:lnSpc>
            </a:pPr>
            <a:r>
              <a:rPr lang="en-US" altLang="ko-KR" b="1" dirty="0" smtClean="0">
                <a:latin typeface="Arial" panose="020B0604020202020204" pitchFamily="34" charset="0"/>
                <a:cs typeface="Arial" panose="020B0604020202020204" pitchFamily="34" charset="0"/>
              </a:rPr>
              <a:t> Office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: Bldg. 140-2, Rm 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311 or</a:t>
            </a:r>
            <a:r>
              <a:rPr lang="ko-KR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303</a:t>
            </a:r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295400" y="3463280"/>
            <a:ext cx="6553200" cy="1008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ko-K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Wenyan Yin</a:t>
            </a:r>
            <a:endParaRPr lang="en-US" altLang="ko-KR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ko-K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(wenyanyin2012@gmail.com)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title"/>
          </p:nvPr>
        </p:nvSpPr>
        <p:spPr>
          <a:xfrm>
            <a:off x="87561" y="94310"/>
            <a:ext cx="8670661" cy="46257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Class Schedule (4)</a:t>
            </a:r>
          </a:p>
        </p:txBody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215154" y="865073"/>
            <a:ext cx="8670661" cy="55648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1400" b="0" i="0" u="none" strike="noStrike" cap="none" dirty="0">
              <a:solidFill>
                <a:srgbClr val="3333C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ct val="100000"/>
              <a:buFont typeface="Arial"/>
              <a:buChar char="•"/>
            </a:pPr>
            <a:r>
              <a:rPr lang="en-US" sz="1400" b="0" i="0" u="none" strike="noStrike" cap="none" dirty="0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Class 14 (Jun </a:t>
            </a:r>
            <a:r>
              <a:rPr lang="en-US" sz="1400" b="0" i="0" u="none" strike="noStrike" cap="none" dirty="0" smtClean="0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5) Class Wrap-up</a:t>
            </a:r>
            <a:endParaRPr lang="en-US" sz="1400" b="0" i="0" u="none" strike="noStrike" cap="none" dirty="0">
              <a:solidFill>
                <a:srgbClr val="3333CC"/>
              </a:solidFill>
              <a:latin typeface="Arial"/>
              <a:ea typeface="Arial"/>
              <a:cs typeface="Arial"/>
              <a:sym typeface="Arial"/>
            </a:endParaRPr>
          </a:p>
          <a:p>
            <a:pPr lvl="1" indent="-228600">
              <a:lnSpc>
                <a:spcPct val="100000"/>
              </a:lnSpc>
              <a:spcBef>
                <a:spcPts val="0"/>
              </a:spcBef>
            </a:pPr>
            <a:r>
              <a:rPr lang="en-US" sz="1400" dirty="0"/>
              <a:t>Review and catch-up</a:t>
            </a:r>
          </a:p>
          <a:p>
            <a:pPr marL="6858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ct val="100000"/>
              <a:buFont typeface="Arial"/>
              <a:buChar char="•"/>
            </a:pPr>
            <a:r>
              <a:rPr lang="en-US" sz="1400" b="0" i="0" u="none" strike="noStrike" cap="none" dirty="0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Class 15 (Jun </a:t>
            </a:r>
            <a:r>
              <a:rPr lang="en-US" sz="1400" b="0" i="0" u="none" strike="noStrike" cap="none" dirty="0" smtClean="0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12) </a:t>
            </a:r>
            <a:r>
              <a:rPr lang="en-US" sz="1400" b="0" i="0" u="none" strike="noStrike" cap="none" dirty="0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Final </a:t>
            </a:r>
            <a:r>
              <a:rPr lang="en-US" sz="1400" b="0" i="0" u="none" strike="noStrike" cap="none" dirty="0" smtClean="0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Exam</a:t>
            </a:r>
          </a:p>
          <a:p>
            <a:pPr lvl="1" indent="-228600">
              <a:lnSpc>
                <a:spcPct val="100000"/>
              </a:lnSpc>
              <a:spcBef>
                <a:spcPts val="0"/>
              </a:spcBef>
            </a:pPr>
            <a:r>
              <a:rPr lang="en-US" altLang="ko-KR" sz="1400" dirty="0"/>
              <a:t>Final Exam (Open book/note</a:t>
            </a:r>
            <a:r>
              <a:rPr lang="en-US" altLang="ko-KR" sz="1400" dirty="0" smtClean="0"/>
              <a:t>)</a:t>
            </a:r>
            <a:r>
              <a:rPr lang="en-US" altLang="ko-KR" sz="1400" dirty="0"/>
              <a:t>	</a:t>
            </a:r>
          </a:p>
          <a:p>
            <a:pPr marL="2286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600" algn="l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1400" b="0" i="0" u="none" strike="noStrike" cap="none" dirty="0">
              <a:solidFill>
                <a:srgbClr val="3333C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Shape 170"/>
          <p:cNvSpPr txBox="1">
            <a:spLocks noGrp="1"/>
          </p:cNvSpPr>
          <p:nvPr>
            <p:ph type="sldNum" idx="12"/>
          </p:nvPr>
        </p:nvSpPr>
        <p:spPr>
          <a:xfrm>
            <a:off x="6966639" y="6452044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lang="en-US"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87561" y="94310"/>
            <a:ext cx="8670661" cy="46257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Course Description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467544" y="1052736"/>
            <a:ext cx="8208912" cy="537721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lvl="0" indent="0" algn="just">
              <a:lnSpc>
                <a:spcPct val="120000"/>
              </a:lnSpc>
              <a:spcBef>
                <a:spcPts val="0"/>
              </a:spcBef>
              <a:buSzPct val="25000"/>
              <a:buNone/>
            </a:pPr>
            <a:r>
              <a:rPr lang="en-US" sz="1400" b="0" i="0" u="none" strike="noStrike" cap="none" dirty="0">
                <a:solidFill>
                  <a:schemeClr val="dk1"/>
                </a:solidFill>
                <a:sym typeface="Arial"/>
              </a:rPr>
              <a:t>Understanding globalization has become crucial in almost every aspect of business. In the past, international trade was the main tool for </a:t>
            </a:r>
            <a:r>
              <a:rPr lang="en-US" sz="1400" b="0" i="0" u="none" strike="noStrike" cap="none" dirty="0" smtClean="0">
                <a:solidFill>
                  <a:schemeClr val="dk1"/>
                </a:solidFill>
                <a:sym typeface="Arial"/>
              </a:rPr>
              <a:t>globalization</a:t>
            </a:r>
            <a:r>
              <a:rPr lang="en-US" sz="1400" b="0" i="0" u="none" strike="noStrike" cap="none" dirty="0">
                <a:solidFill>
                  <a:schemeClr val="dk1"/>
                </a:solidFill>
                <a:sym typeface="Arial"/>
              </a:rPr>
              <a:t>. However, in today’s business environment, foreign direct investment (FDI) is often more useful for firms </a:t>
            </a:r>
            <a:r>
              <a:rPr lang="en-US" sz="1400" b="0" i="0" u="none" strike="noStrike" cap="none" dirty="0">
                <a:solidFill>
                  <a:schemeClr val="tx1"/>
                </a:solidFill>
                <a:sym typeface="Arial"/>
              </a:rPr>
              <a:t>and countries to achieve certain strategic goals. This course will help students understand the key issues of </a:t>
            </a:r>
            <a:r>
              <a:rPr lang="en-US" sz="1400" b="0" i="0" u="none" strike="noStrike" cap="none" dirty="0" smtClean="0">
                <a:solidFill>
                  <a:schemeClr val="tx1"/>
                </a:solidFill>
                <a:sym typeface="Arial"/>
              </a:rPr>
              <a:t>FDI and different patterns of </a:t>
            </a:r>
            <a:r>
              <a:rPr lang="en-US" altLang="ko-KR" sz="1400" b="0" i="0" u="none" strike="noStrike" cap="none" dirty="0" smtClean="0">
                <a:solidFill>
                  <a:schemeClr val="tx1"/>
                </a:solidFill>
                <a:sym typeface="Arial"/>
              </a:rPr>
              <a:t>overseas</a:t>
            </a:r>
            <a:r>
              <a:rPr lang="ko-KR" altLang="en-US" sz="1400" dirty="0">
                <a:solidFill>
                  <a:schemeClr val="tx1"/>
                </a:solidFill>
              </a:rPr>
              <a:t> </a:t>
            </a:r>
            <a:r>
              <a:rPr lang="en-US" altLang="ko-KR" sz="1400" dirty="0" smtClean="0">
                <a:solidFill>
                  <a:schemeClr val="tx1"/>
                </a:solidFill>
              </a:rPr>
              <a:t>investment</a:t>
            </a:r>
            <a:r>
              <a:rPr lang="ko-KR" altLang="en-US" sz="1400" dirty="0">
                <a:solidFill>
                  <a:schemeClr val="tx1"/>
                </a:solidFill>
              </a:rPr>
              <a:t> </a:t>
            </a:r>
            <a:r>
              <a:rPr lang="en-US" altLang="ko-KR" sz="1400" dirty="0" smtClean="0">
                <a:solidFill>
                  <a:schemeClr val="tx1"/>
                </a:solidFill>
              </a:rPr>
              <a:t>by</a:t>
            </a:r>
            <a:r>
              <a:rPr lang="en-US" sz="1400" b="0" i="0" u="none" strike="noStrike" cap="none" dirty="0" smtClean="0">
                <a:solidFill>
                  <a:schemeClr val="tx1"/>
                </a:solidFill>
                <a:sym typeface="Arial"/>
              </a:rPr>
              <a:t> MNCs from developed and emerging economies. Based on the </a:t>
            </a:r>
            <a:r>
              <a:rPr lang="en-US" sz="1400" dirty="0" smtClean="0">
                <a:solidFill>
                  <a:schemeClr val="tx1"/>
                </a:solidFill>
              </a:rPr>
              <a:t>comprehensive knowledge on FDI, the course will </a:t>
            </a:r>
            <a:r>
              <a:rPr lang="en-US" altLang="ko-KR" sz="1400" dirty="0">
                <a:solidFill>
                  <a:schemeClr val="tx1"/>
                </a:solidFill>
              </a:rPr>
              <a:t>also </a:t>
            </a:r>
            <a:r>
              <a:rPr lang="en-US" altLang="ko-KR" sz="1400" dirty="0" smtClean="0">
                <a:solidFill>
                  <a:schemeClr val="tx1"/>
                </a:solidFill>
              </a:rPr>
              <a:t>deal with </a:t>
            </a:r>
            <a:r>
              <a:rPr lang="en-US" sz="1400" b="0" i="0" u="none" strike="noStrike" cap="none" dirty="0" smtClean="0">
                <a:solidFill>
                  <a:schemeClr val="tx1"/>
                </a:solidFill>
                <a:sym typeface="Arial"/>
              </a:rPr>
              <a:t>competitiveness-building </a:t>
            </a:r>
            <a:r>
              <a:rPr lang="en-US" sz="1400" b="0" i="0" u="none" strike="noStrike" cap="none" dirty="0">
                <a:solidFill>
                  <a:schemeClr val="tx1"/>
                </a:solidFill>
                <a:sym typeface="Arial"/>
              </a:rPr>
              <a:t>strategies for firms, regions, and </a:t>
            </a:r>
            <a:r>
              <a:rPr lang="en-US" sz="1400" b="0" i="0" u="none" strike="noStrike" cap="none" dirty="0" smtClean="0">
                <a:solidFill>
                  <a:schemeClr val="tx1"/>
                </a:solidFill>
                <a:sym typeface="Arial"/>
              </a:rPr>
              <a:t>nations, in the changing global business environment (e.g., global value chain, sharing economy). 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SzPct val="25000"/>
              <a:buNone/>
            </a:pPr>
            <a:endParaRPr lang="en-US" sz="1400" dirty="0">
              <a:solidFill>
                <a:schemeClr val="tx1"/>
              </a:solidFill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SzPct val="25000"/>
              <a:buNone/>
            </a:pPr>
            <a:r>
              <a:rPr lang="en-US" sz="1400" b="0" i="0" u="none" strike="noStrike" cap="none" dirty="0" smtClean="0">
                <a:solidFill>
                  <a:schemeClr val="tx1"/>
                </a:solidFill>
                <a:sym typeface="Arial"/>
              </a:rPr>
              <a:t>This </a:t>
            </a:r>
            <a:r>
              <a:rPr lang="en-US" sz="1400" b="0" i="0" u="none" strike="noStrike" cap="none" dirty="0">
                <a:solidFill>
                  <a:schemeClr val="tx1"/>
                </a:solidFill>
                <a:sym typeface="Arial"/>
              </a:rPr>
              <a:t>course is divided into two parts. </a:t>
            </a:r>
          </a:p>
          <a:p>
            <a:pPr marL="228600" marR="0" lvl="0" indent="-22860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400" b="0" i="0" u="none" strike="noStrike" cap="none" dirty="0">
                <a:solidFill>
                  <a:schemeClr val="tx1"/>
                </a:solidFill>
                <a:sym typeface="Arial"/>
              </a:rPr>
              <a:t>Part 1 deals with the theoretical foundations of FDI studies, from both conventional and unconventional perspectives (Classes </a:t>
            </a:r>
            <a:r>
              <a:rPr lang="en-US" sz="1400" b="0" i="0" u="none" strike="noStrike" cap="none" dirty="0" smtClean="0">
                <a:solidFill>
                  <a:schemeClr val="tx1"/>
                </a:solidFill>
                <a:sym typeface="Arial"/>
              </a:rPr>
              <a:t>2 </a:t>
            </a:r>
            <a:r>
              <a:rPr lang="en-US" sz="1400" b="0" i="0" u="none" strike="noStrike" cap="none" dirty="0">
                <a:solidFill>
                  <a:schemeClr val="tx1"/>
                </a:solidFill>
                <a:sym typeface="Arial"/>
              </a:rPr>
              <a:t>through 6). </a:t>
            </a:r>
          </a:p>
          <a:p>
            <a:pPr marL="228600" marR="0" lvl="0" indent="-22860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400" b="0" i="0" u="none" strike="noStrike" cap="none" dirty="0">
                <a:solidFill>
                  <a:schemeClr val="tx1"/>
                </a:solidFill>
                <a:sym typeface="Arial"/>
              </a:rPr>
              <a:t>Part 2 deals with FDI practices and extended issues on how firms and governments can cooperate to create and sustain competitive advantages of firms and nations (Classes 7 through 13).</a:t>
            </a:r>
          </a:p>
          <a:p>
            <a:pPr marL="0" lvl="0" indent="0" algn="just">
              <a:lnSpc>
                <a:spcPct val="120000"/>
              </a:lnSpc>
              <a:spcBef>
                <a:spcPts val="1800"/>
              </a:spcBef>
              <a:buSzPct val="25000"/>
              <a:buNone/>
            </a:pPr>
            <a:r>
              <a:rPr lang="en-US" sz="1400" b="0" i="0" u="none" strike="noStrike" cap="none" dirty="0">
                <a:solidFill>
                  <a:schemeClr val="tx1"/>
                </a:solidFill>
                <a:sym typeface="Arial"/>
              </a:rPr>
              <a:t>This is an advanced course to provide students with various perspectives and in-depth understanding on the </a:t>
            </a:r>
            <a:r>
              <a:rPr lang="en-US" sz="1400" b="0" i="0" u="none" strike="noStrike" cap="none" dirty="0" smtClean="0">
                <a:solidFill>
                  <a:schemeClr val="tx1"/>
                </a:solidFill>
                <a:sym typeface="Arial"/>
              </a:rPr>
              <a:t>paradigm shif</a:t>
            </a:r>
            <a:r>
              <a:rPr lang="en-US" sz="1400" dirty="0" smtClean="0">
                <a:solidFill>
                  <a:schemeClr val="tx1"/>
                </a:solidFill>
              </a:rPr>
              <a:t>t of competition </a:t>
            </a:r>
            <a:r>
              <a:rPr lang="en-US" sz="1400" b="0" i="0" u="none" strike="noStrike" cap="none" dirty="0" smtClean="0">
                <a:solidFill>
                  <a:schemeClr val="tx1"/>
                </a:solidFill>
                <a:sym typeface="Arial"/>
              </a:rPr>
              <a:t>and </a:t>
            </a:r>
            <a:r>
              <a:rPr lang="en-US" sz="1400" dirty="0" smtClean="0">
                <a:solidFill>
                  <a:schemeClr val="tx1"/>
                </a:solidFill>
              </a:rPr>
              <a:t>MNCs’ </a:t>
            </a:r>
            <a:r>
              <a:rPr lang="en-US" sz="1400" b="0" i="0" u="none" strike="noStrike" cap="none" dirty="0" smtClean="0">
                <a:solidFill>
                  <a:schemeClr val="tx1"/>
                </a:solidFill>
                <a:sym typeface="Arial"/>
              </a:rPr>
              <a:t>relevant </a:t>
            </a:r>
            <a:r>
              <a:rPr lang="en-US" sz="1400" b="0" i="0" u="none" strike="noStrike" cap="none" dirty="0">
                <a:solidFill>
                  <a:schemeClr val="tx1"/>
                </a:solidFill>
                <a:sym typeface="Arial"/>
              </a:rPr>
              <a:t>global business strategies. </a:t>
            </a:r>
            <a:r>
              <a:rPr lang="en-US" sz="1400" dirty="0">
                <a:solidFill>
                  <a:schemeClr val="tx1"/>
                </a:solidFill>
              </a:rPr>
              <a:t>Both theories and practices will be rigorously analyzed </a:t>
            </a:r>
            <a:r>
              <a:rPr lang="en-US" sz="1400" b="0" i="0" u="none" strike="noStrike" cap="none" dirty="0" smtClean="0">
                <a:solidFill>
                  <a:schemeClr val="tx1"/>
                </a:solidFill>
                <a:sym typeface="Arial"/>
              </a:rPr>
              <a:t>to </a:t>
            </a:r>
            <a:r>
              <a:rPr lang="en-US" sz="1400" b="0" i="0" u="none" strike="noStrike" cap="none" dirty="0">
                <a:solidFill>
                  <a:schemeClr val="tx1"/>
                </a:solidFill>
                <a:sym typeface="Arial"/>
              </a:rPr>
              <a:t>help students build analytical skills, conduct rigorous research, and make professional presentations.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sldNum" idx="12"/>
          </p:nvPr>
        </p:nvSpPr>
        <p:spPr>
          <a:xfrm>
            <a:off x="6966639" y="6452044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lang="en-US"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87561" y="94310"/>
            <a:ext cx="8670661" cy="46257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Grading Policy (1) </a:t>
            </a:r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215154" y="865073"/>
            <a:ext cx="8670661" cy="556487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2286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Char char="•"/>
            </a:pPr>
            <a:r>
              <a:rPr lang="en-US" sz="1800" b="1" i="0" u="none" strike="noStrike" cap="none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Grading [total 100%]</a:t>
            </a:r>
          </a:p>
          <a:p>
            <a:pPr marL="6858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 New Roman"/>
              <a:buChar char="-"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Professionalism: attitude, attendance, and participation (</a:t>
            </a:r>
            <a:r>
              <a:rPr lang="en-US" sz="16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25%) </a:t>
            </a:r>
            <a:endParaRPr lang="en-US" sz="1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858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 New Roman"/>
              <a:buChar char="-"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Weekly summary of readings for each </a:t>
            </a:r>
            <a:r>
              <a:rPr lang="en-US" sz="16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class: Total </a:t>
            </a:r>
            <a:r>
              <a:rPr lang="en-US" sz="1600" dirty="0" smtClean="0"/>
              <a:t>11</a:t>
            </a:r>
            <a:r>
              <a:rPr lang="en-US" sz="16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summaries (25%) </a:t>
            </a:r>
            <a:endParaRPr lang="en-US" sz="1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858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 New Roman"/>
              <a:buChar char="-"/>
            </a:pPr>
            <a:r>
              <a:rPr lang="en-US" sz="16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Group </a:t>
            </a:r>
            <a:r>
              <a:rPr lang="en-US" sz="16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presentations </a:t>
            </a:r>
            <a:r>
              <a:rPr lang="en-US" sz="16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(25%) </a:t>
            </a:r>
            <a:endParaRPr lang="en-US" sz="1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858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 New Roman"/>
              <a:buChar char="-"/>
            </a:pPr>
            <a:r>
              <a:rPr lang="en-US" sz="16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Final 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exam (</a:t>
            </a:r>
            <a:r>
              <a:rPr lang="en-US" sz="16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25%)</a:t>
            </a:r>
            <a:endParaRPr lang="en-US" sz="1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Char char="•"/>
            </a:pPr>
            <a:r>
              <a:rPr lang="en-US" sz="1800" b="1" i="0" u="none" strike="noStrike" cap="none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Professionalism (</a:t>
            </a:r>
            <a:r>
              <a:rPr lang="en-US" sz="1800" b="1" i="0" u="none" strike="noStrike" cap="none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25%)</a:t>
            </a:r>
            <a:endParaRPr lang="en-US" sz="1800" b="1" i="0" u="none" strike="noStrike" cap="none" dirty="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731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Students should attend all classes. Those who miss more than two classes may not receive a grade. Tardiness and class disturbances may be reflected in the grade. </a:t>
            </a:r>
          </a:p>
          <a:p>
            <a:pPr marL="6731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Students are also required to know the Honor Code and apply it to all work and behavior in the class.</a:t>
            </a:r>
          </a:p>
          <a:p>
            <a:pPr marL="2286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Char char="•"/>
            </a:pPr>
            <a:r>
              <a:rPr lang="en-US" sz="1800" b="1" i="0" u="none" strike="noStrike" cap="none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Weekly summary (</a:t>
            </a:r>
            <a:r>
              <a:rPr lang="en-US" sz="1800" b="1" i="0" u="none" strike="noStrike" cap="none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25%)</a:t>
            </a:r>
            <a:endParaRPr lang="en-US" sz="1800" b="1" i="0" u="none" strike="noStrike" cap="none" dirty="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31825" marR="0" lvl="0" indent="-276225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Students are required to submit a one-page summary based on assigned readings for Classes </a:t>
            </a:r>
            <a:r>
              <a:rPr lang="en-US" sz="16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 through 13 (</a:t>
            </a:r>
            <a:r>
              <a:rPr lang="en-US" sz="1600" dirty="0" smtClean="0"/>
              <a:t>11</a:t>
            </a:r>
            <a:r>
              <a:rPr lang="en-US" sz="16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total). Summaries should be submitted via email to </a:t>
            </a:r>
            <a:r>
              <a:rPr lang="en-US" sz="1600" b="0" i="0" u="sng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cmoon@snu.ac.kr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</a:t>
            </a:r>
            <a:r>
              <a:rPr lang="en-US" sz="1600" b="0" i="0" u="sng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wenyanyin2012@gmail.com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at least 24 hours before class (by 2:30 pm on </a:t>
            </a:r>
            <a:r>
              <a:rPr lang="en-US" sz="1600" dirty="0" smtClean="0"/>
              <a:t>Monday</a:t>
            </a:r>
            <a:r>
              <a:rPr lang="en-US" sz="16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). </a:t>
            </a:r>
            <a:endParaRPr lang="en-US" sz="1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31825" lvl="0" indent="-276225" algn="just">
              <a:lnSpc>
                <a:spcPct val="100000"/>
              </a:lnSpc>
              <a:spcBef>
                <a:spcPts val="0"/>
              </a:spcBef>
              <a:buFont typeface="Times New Roman"/>
              <a:buChar char="•"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weekly summary should (</a:t>
            </a:r>
            <a:r>
              <a:rPr lang="en-US" sz="16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discuss </a:t>
            </a:r>
            <a:r>
              <a:rPr lang="en-US" sz="1600" dirty="0"/>
              <a:t>what you think is the </a:t>
            </a:r>
            <a:r>
              <a:rPr lang="en-US" sz="1600" dirty="0" smtClean="0"/>
              <a:t>most interesting 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the readings, and (ii) provide constructive criticism and variant views. The one-page summary should be approximately 400 to 500 words in length. </a:t>
            </a:r>
          </a:p>
          <a:p>
            <a:pPr marL="631825" marR="0" lvl="0" indent="-276225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endParaRPr sz="1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31825" marR="0" lvl="0" indent="-276225" algn="just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None/>
            </a:pPr>
            <a:endParaRPr sz="1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Shape 113"/>
          <p:cNvSpPr txBox="1">
            <a:spLocks noGrp="1"/>
          </p:cNvSpPr>
          <p:nvPr>
            <p:ph type="sldNum" idx="12"/>
          </p:nvPr>
        </p:nvSpPr>
        <p:spPr>
          <a:xfrm>
            <a:off x="6966639" y="6452044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en-US"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87561" y="94310"/>
            <a:ext cx="8670661" cy="46257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Weekly Summary Style and Guideline</a:t>
            </a:r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215154" y="1588166"/>
            <a:ext cx="8670661" cy="4841781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Your full name</a:t>
            </a:r>
          </a:p>
          <a:p>
            <a:pPr marL="2286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Class number (e.g., Class 03)</a:t>
            </a:r>
          </a:p>
          <a:p>
            <a:pPr marL="2286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Summary of the article(s)</a:t>
            </a:r>
          </a:p>
          <a:p>
            <a:pPr marL="685800" marR="0" lvl="1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Uniqueness</a:t>
            </a:r>
          </a:p>
          <a:p>
            <a:pPr marL="685800" marR="0" lvl="1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Main points</a:t>
            </a:r>
          </a:p>
          <a:p>
            <a:pPr marL="2286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Evaluation</a:t>
            </a:r>
          </a:p>
          <a:p>
            <a:pPr marL="685800" marR="0" lvl="1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Constructive evaluation</a:t>
            </a:r>
          </a:p>
          <a:p>
            <a:pPr marL="685800" marR="0" lvl="1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Possible extension</a:t>
            </a:r>
          </a:p>
          <a:p>
            <a:pPr marL="228600" marR="0" lvl="0" indent="-228600" algn="l" rtl="0">
              <a:lnSpc>
                <a:spcPct val="10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Shape 121"/>
          <p:cNvSpPr txBox="1">
            <a:spLocks noGrp="1"/>
          </p:cNvSpPr>
          <p:nvPr>
            <p:ph type="sldNum" idx="12"/>
          </p:nvPr>
        </p:nvSpPr>
        <p:spPr>
          <a:xfrm>
            <a:off x="6966639" y="6452044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en-US"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Shape 122"/>
          <p:cNvSpPr txBox="1"/>
          <p:nvPr/>
        </p:nvSpPr>
        <p:spPr>
          <a:xfrm>
            <a:off x="215154" y="926432"/>
            <a:ext cx="8670661" cy="33855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Please title your email as “</a:t>
            </a:r>
            <a:r>
              <a:rPr lang="en-US" sz="1600" b="1" i="0" u="sng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FDI Weekly </a:t>
            </a:r>
            <a:r>
              <a:rPr lang="en-US" sz="1600" b="1" i="0" u="sng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Summary_Class</a:t>
            </a:r>
            <a:r>
              <a:rPr lang="en-US" sz="1600" b="1" i="0" u="sng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#_Your Full Name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.”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87561" y="94310"/>
            <a:ext cx="8670661" cy="46257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Grading Policy (2) 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sldNum" idx="12"/>
          </p:nvPr>
        </p:nvSpPr>
        <p:spPr>
          <a:xfrm>
            <a:off x="6966639" y="6452044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en-US"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215154" y="865073"/>
            <a:ext cx="8670661" cy="556487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228600" marR="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Char char="•"/>
            </a:pPr>
            <a:r>
              <a:rPr lang="en-US" sz="1800" b="1" i="0" u="none" strike="noStrike" cap="none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Group Presentations (25%)</a:t>
            </a:r>
            <a:endParaRPr lang="en-US" sz="1800" b="1" i="0" u="none" strike="noStrike" cap="none" dirty="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73100" lvl="0" indent="-228600">
              <a:lnSpc>
                <a:spcPct val="120000"/>
              </a:lnSpc>
              <a:spcBef>
                <a:spcPts val="600"/>
              </a:spcBef>
              <a:buFont typeface="Times New Roman"/>
              <a:buChar char="•"/>
            </a:pPr>
            <a:r>
              <a:rPr lang="en-US" sz="1600" dirty="0" smtClean="0"/>
              <a:t>In the first session of each class, the group will give the class presentation of important points from the class readings </a:t>
            </a:r>
            <a:r>
              <a:rPr lang="en-US" sz="1600" dirty="0"/>
              <a:t>and </a:t>
            </a:r>
            <a:r>
              <a:rPr lang="en-US" sz="1600" dirty="0" smtClean="0"/>
              <a:t>other related information and research. </a:t>
            </a:r>
            <a:endParaRPr lang="en-US" sz="1600" dirty="0"/>
          </a:p>
          <a:p>
            <a:pPr marL="673100" marR="0" lvl="0" indent="-228600" algn="l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16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Students 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are expected to choose their own topics and group members, which will be determined in </a:t>
            </a:r>
            <a:r>
              <a:rPr lang="en-US" sz="1600" i="0" u="sng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Class 2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Further information regarding the presentations will be given later.</a:t>
            </a:r>
          </a:p>
          <a:p>
            <a:pPr marL="673100" marR="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16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group should 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submit </a:t>
            </a:r>
            <a:r>
              <a:rPr lang="en-US" sz="16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presentation PPT files at least 24 hours before the class of their </a:t>
            </a:r>
            <a:r>
              <a:rPr lang="en-US" sz="16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presentations</a:t>
            </a:r>
            <a:r>
              <a:rPr lang="en-US" sz="1600" dirty="0" smtClean="0"/>
              <a:t>, therefore no later than Monday 2:30 pm on the group’s presentation week.</a:t>
            </a:r>
            <a:endParaRPr lang="en-US" sz="1600" b="0" i="0" u="none" strike="noStrike" cap="none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73100" indent="-228600">
              <a:lnSpc>
                <a:spcPct val="120000"/>
              </a:lnSpc>
              <a:spcBef>
                <a:spcPts val="0"/>
              </a:spcBef>
              <a:buFont typeface="Times New Roman"/>
              <a:buChar char="•"/>
            </a:pPr>
            <a:r>
              <a:rPr lang="en-US" altLang="ko-K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group should prepare PPT handouts for all the students, teaching assistant(s), and the </a:t>
            </a:r>
            <a:r>
              <a:rPr lang="en-US" altLang="ko-KR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professor </a:t>
            </a:r>
            <a:r>
              <a:rPr lang="en-US" altLang="ko-K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(preferably 4 slides per page). </a:t>
            </a:r>
            <a:endParaRPr lang="en-US" sz="1600" b="0" i="0" u="none" strike="noStrike" cap="none" dirty="0">
              <a:solidFill>
                <a:schemeClr val="tx1"/>
              </a:solidFill>
              <a:sym typeface="Arial"/>
            </a:endParaRPr>
          </a:p>
          <a:p>
            <a:pPr marL="228600" marR="0" lvl="0" indent="-228600" algn="l" rtl="0">
              <a:lnSpc>
                <a:spcPct val="120000"/>
              </a:lnSpc>
              <a:spcBef>
                <a:spcPts val="18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Char char="•"/>
            </a:pPr>
            <a:r>
              <a:rPr lang="en-US" sz="1800" b="1" i="0" u="none" strike="noStrike" cap="none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Final exam (</a:t>
            </a:r>
            <a:r>
              <a:rPr lang="en-US" sz="1800" b="1" i="0" u="none" strike="noStrike" cap="none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25%)</a:t>
            </a:r>
            <a:endParaRPr lang="en-US" sz="1800" b="1" i="0" u="none" strike="noStrike" cap="none" dirty="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14375" lvl="0" indent="-266700" algn="just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It will take two hours with open books and notes in the last class (Class 15).</a:t>
            </a:r>
          </a:p>
          <a:p>
            <a:pPr marL="714375" lvl="0" indent="-266700" algn="just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Further instructions may be given prior to the final</a:t>
            </a:r>
            <a:r>
              <a:rPr lang="ko-KR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exam.</a:t>
            </a:r>
          </a:p>
          <a:p>
            <a:pPr marL="631825" marR="0" lvl="0" indent="-276225" algn="just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endParaRPr sz="1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31825" marR="0" lvl="0" indent="-276225" algn="just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None/>
            </a:pPr>
            <a:endParaRPr sz="1600" b="0" i="1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87561" y="94310"/>
            <a:ext cx="8670661" cy="46257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Course Materials</a:t>
            </a:r>
          </a:p>
        </p:txBody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311410" y="865073"/>
            <a:ext cx="8543070" cy="556487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lvl="1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sz="1800" b="0" i="0" u="none" strike="noStrike" cap="none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1" indent="-342900" algn="just"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Required </a:t>
            </a:r>
            <a:r>
              <a:rPr lang="en-US" sz="1800" dirty="0" smtClean="0"/>
              <a:t>Readings</a:t>
            </a:r>
            <a:endParaRPr lang="en-US"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22313" marR="0" lvl="1" indent="-354013" algn="just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Moon, Hwy-Chang. 2016. Foreign Direct Investment: A Global Perspective. Singapore: World Scientific. </a:t>
            </a:r>
            <a:endParaRPr lang="en-US" sz="1800" b="0" i="0" u="none" strike="noStrike" cap="none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22313" lvl="1" indent="-354013" algn="just">
              <a:lnSpc>
                <a:spcPct val="100000"/>
              </a:lnSpc>
              <a:buFont typeface="Times New Roman"/>
              <a:buChar char="•"/>
            </a:pPr>
            <a:r>
              <a:rPr lang="en-US" sz="1800" dirty="0"/>
              <a:t>Readings assigned in this syllabus for each </a:t>
            </a:r>
            <a:r>
              <a:rPr lang="en-US" sz="1800" dirty="0" smtClean="0"/>
              <a:t>class</a:t>
            </a:r>
            <a:r>
              <a:rPr lang="en-US" sz="1800" dirty="0"/>
              <a:t> </a:t>
            </a:r>
            <a:r>
              <a:rPr lang="en-US" sz="1800" dirty="0" smtClean="0"/>
              <a:t>and </a:t>
            </a:r>
            <a:r>
              <a:rPr lang="en-US" sz="18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can 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 downloaded via the SNU ETL website (etl.snu.ac.kr</a:t>
            </a:r>
            <a:r>
              <a:rPr lang="en-US" sz="18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).</a:t>
            </a:r>
            <a:endParaRPr lang="en-US"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1" indent="-342900" algn="just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Students should read the materials before class, so class meetings can be used for discussion rather than by straight lecture. </a:t>
            </a:r>
          </a:p>
          <a:p>
            <a:pPr marL="522288" marR="0" lvl="1" indent="-65087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600" algn="l" rtl="0">
              <a:lnSpc>
                <a:spcPct val="10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1800" b="0" i="0" u="none" strike="noStrike" cap="none" dirty="0">
              <a:solidFill>
                <a:srgbClr val="0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Shape 138"/>
          <p:cNvSpPr txBox="1">
            <a:spLocks noGrp="1"/>
          </p:cNvSpPr>
          <p:nvPr>
            <p:ph type="sldNum" idx="12"/>
          </p:nvPr>
        </p:nvSpPr>
        <p:spPr>
          <a:xfrm>
            <a:off x="6966639" y="6452044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lang="en-US"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87561" y="94310"/>
            <a:ext cx="8670661" cy="46257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Class Schedule (1)</a:t>
            </a:r>
          </a:p>
        </p:txBody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215155" y="865073"/>
            <a:ext cx="8543068" cy="55648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ct val="100000"/>
              <a:buFont typeface="Arial"/>
              <a:buChar char="•"/>
            </a:pPr>
            <a:endParaRPr lang="en-US" sz="1400" b="0" i="0" u="none" strike="noStrike" cap="none" dirty="0" smtClean="0">
              <a:solidFill>
                <a:srgbClr val="3333C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ct val="100000"/>
              <a:buFont typeface="Arial"/>
              <a:buChar char="•"/>
            </a:pPr>
            <a:r>
              <a:rPr lang="en-US" sz="1400" b="0" i="0" u="none" strike="noStrike" cap="none" dirty="0" smtClean="0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Class </a:t>
            </a:r>
            <a:r>
              <a:rPr lang="en-US" sz="1400" b="0" i="0" u="none" strike="noStrike" cap="none" dirty="0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1 (Mar </a:t>
            </a:r>
            <a:r>
              <a:rPr lang="en-US" sz="1400" b="0" i="0" u="none" strike="noStrike" cap="none" dirty="0" smtClean="0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6) </a:t>
            </a:r>
            <a:r>
              <a:rPr lang="en-US" sz="1400" b="0" i="0" u="none" strike="noStrike" cap="none" dirty="0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Introduction</a:t>
            </a: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</a:pPr>
            <a:r>
              <a:rPr lang="en-US"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Course guideline</a:t>
            </a: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</a:pPr>
            <a:r>
              <a:rPr lang="en-US"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Important issues of FDI</a:t>
            </a:r>
          </a:p>
          <a:p>
            <a:pPr marL="2286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1400" b="0" i="0" u="none" strike="noStrike" cap="none" dirty="0">
              <a:solidFill>
                <a:srgbClr val="3333CC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indent="-228600">
              <a:lnSpc>
                <a:spcPct val="100000"/>
              </a:lnSpc>
              <a:spcBef>
                <a:spcPts val="0"/>
              </a:spcBef>
              <a:buClr>
                <a:srgbClr val="3333CC"/>
              </a:buClr>
            </a:pPr>
            <a:r>
              <a:rPr lang="en-US" sz="1400" b="0" i="0" u="none" strike="noStrike" cap="none" dirty="0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Class </a:t>
            </a:r>
            <a:r>
              <a:rPr lang="en-US" sz="1400" b="0" i="0" u="none" strike="noStrike" cap="none" dirty="0" smtClean="0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2 (</a:t>
            </a:r>
            <a:r>
              <a:rPr lang="en-US" altLang="ko-KR" sz="1400" dirty="0">
                <a:solidFill>
                  <a:srgbClr val="3333CC"/>
                </a:solidFill>
              </a:rPr>
              <a:t>Mar 13</a:t>
            </a:r>
            <a:r>
              <a:rPr lang="en-US" sz="1400" b="0" i="0" u="none" strike="noStrike" cap="none" dirty="0" smtClean="0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) </a:t>
            </a:r>
            <a:r>
              <a:rPr lang="en-US" sz="1400" b="0" i="0" u="none" strike="noStrike" cap="none" dirty="0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International Players: From Western Multinationals to Global </a:t>
            </a:r>
            <a:r>
              <a:rPr lang="en-US" sz="1400" b="0" i="0" u="none" strike="noStrike" cap="none" dirty="0" smtClean="0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Firms</a:t>
            </a:r>
            <a:endParaRPr lang="en-US" sz="1400"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19138" marR="0" lvl="0" indent="-27463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Textbook, Chapter 1 (Changing nature of firms and business landscapes)</a:t>
            </a: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ko-KR" sz="1400" dirty="0"/>
              <a:t>Friedman, T. L. 2012. Made in the World. </a:t>
            </a:r>
            <a:r>
              <a:rPr lang="en-US" altLang="ko-KR" sz="1400" i="1" dirty="0"/>
              <a:t>New York Times</a:t>
            </a:r>
            <a:r>
              <a:rPr lang="en-US" altLang="ko-KR" sz="1400" dirty="0"/>
              <a:t>, January 28</a:t>
            </a:r>
            <a:r>
              <a:rPr lang="en-US" altLang="ko-KR" sz="1400" baseline="30000" dirty="0"/>
              <a:t>th</a:t>
            </a:r>
            <a:r>
              <a:rPr lang="en-US" altLang="ko-KR" sz="1400" dirty="0"/>
              <a:t>.</a:t>
            </a: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ko-KR" sz="1400" dirty="0"/>
              <a:t>Economist. 2017. Ford Motors Courts Donald Trump by Scrapping a Planned Plant in Mexico. January 5</a:t>
            </a:r>
            <a:r>
              <a:rPr lang="en-US" altLang="ko-KR" sz="1400" baseline="30000" dirty="0"/>
              <a:t>th</a:t>
            </a:r>
            <a:r>
              <a:rPr lang="en-US" altLang="ko-KR" sz="1400" dirty="0"/>
              <a:t>.</a:t>
            </a: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ko-KR" sz="1400" dirty="0"/>
              <a:t>Videos: (1) Made in the World, (2) The supply chain of Apple’s iPhone </a:t>
            </a: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ko-KR" sz="1400" dirty="0"/>
              <a:t>One page c.v. with photo</a:t>
            </a: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ko-KR" sz="1400" dirty="0">
                <a:solidFill>
                  <a:srgbClr val="FF0000"/>
                </a:solidFill>
              </a:rPr>
              <a:t>Groups will be formed for class presentations.</a:t>
            </a:r>
          </a:p>
          <a:p>
            <a:pPr marL="2286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1400" b="0" i="0" u="none" strike="noStrike" cap="none" dirty="0">
              <a:solidFill>
                <a:srgbClr val="3333CC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indent="-228600">
              <a:lnSpc>
                <a:spcPct val="100000"/>
              </a:lnSpc>
              <a:spcBef>
                <a:spcPts val="0"/>
              </a:spcBef>
              <a:buClr>
                <a:srgbClr val="3333CC"/>
              </a:buClr>
            </a:pPr>
            <a:r>
              <a:rPr lang="en-US" sz="1400" b="0" i="0" u="none" strike="noStrike" cap="none" dirty="0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Class </a:t>
            </a:r>
            <a:r>
              <a:rPr lang="en-US" sz="1400" dirty="0">
                <a:solidFill>
                  <a:srgbClr val="3333CC"/>
                </a:solidFill>
              </a:rPr>
              <a:t>3</a:t>
            </a:r>
            <a:r>
              <a:rPr lang="en-US" sz="1400" b="0" i="0" u="none" strike="noStrike" cap="none" dirty="0" smtClean="0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0" i="0" u="none" strike="noStrike" cap="none" dirty="0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(Mar </a:t>
            </a:r>
            <a:r>
              <a:rPr lang="en-US" sz="1400" b="0" i="0" u="none" strike="noStrike" cap="none" dirty="0" smtClean="0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20) </a:t>
            </a:r>
            <a:r>
              <a:rPr lang="en-US" sz="1400" b="0" i="0" u="none" strike="noStrike" cap="none" dirty="0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International Business Strategy: From Trade to </a:t>
            </a:r>
            <a:r>
              <a:rPr lang="en-US" sz="1400" b="0" i="0" u="none" strike="noStrike" cap="none" dirty="0" smtClean="0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FDI</a:t>
            </a:r>
            <a:endParaRPr lang="en-US" sz="1400"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19138" marR="0" lvl="0" indent="-27463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Textbook, Chapter 2 (FDI and competitiveness building for firms and nations)</a:t>
            </a:r>
          </a:p>
          <a:p>
            <a:pPr marL="719138" marR="0" lvl="0" indent="-27463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Moon, H. C., Rugman, A. M., and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Verbeke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A. 1998. A Generalized Double Diamond Approach to the International Competitiveness of Korea and Singapore. </a:t>
            </a:r>
            <a:r>
              <a:rPr lang="en-US" sz="14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International Business Review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7(2): 135-150</a:t>
            </a:r>
            <a:r>
              <a:rPr lang="en-US" sz="1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lang="en-US" sz="14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en-US" sz="1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indent="-228600">
              <a:lnSpc>
                <a:spcPct val="100000"/>
              </a:lnSpc>
              <a:spcBef>
                <a:spcPts val="0"/>
              </a:spcBef>
              <a:buClr>
                <a:srgbClr val="3333CC"/>
              </a:buClr>
            </a:pPr>
            <a:r>
              <a:rPr lang="en-US" altLang="ko-KR" sz="1400" dirty="0">
                <a:solidFill>
                  <a:srgbClr val="3333CC"/>
                </a:solidFill>
              </a:rPr>
              <a:t>Class 4 (Mar 27) The Western Perspective on FDI: From Market Failure to OLI Paradigm</a:t>
            </a:r>
            <a:endParaRPr lang="en-US" altLang="ko-KR" sz="1400" dirty="0">
              <a:solidFill>
                <a:srgbClr val="FF0000"/>
              </a:solidFill>
            </a:endParaRPr>
          </a:p>
          <a:p>
            <a:pPr marL="719138" lvl="0" indent="-274638">
              <a:lnSpc>
                <a:spcPct val="100000"/>
              </a:lnSpc>
              <a:spcBef>
                <a:spcPts val="0"/>
              </a:spcBef>
              <a:buFont typeface="Times New Roman"/>
              <a:buChar char="•"/>
            </a:pPr>
            <a:r>
              <a:rPr lang="en-US" altLang="ko-KR" sz="1400" dirty="0"/>
              <a:t>Textbook. Chapter 3 (Conventional FDI theory mainly for explaining the FDI from developed firms)</a:t>
            </a:r>
          </a:p>
          <a:p>
            <a:pPr marL="719138" lvl="0" indent="-274638">
              <a:lnSpc>
                <a:spcPct val="100000"/>
              </a:lnSpc>
              <a:spcBef>
                <a:spcPts val="0"/>
              </a:spcBef>
              <a:buFont typeface="Times New Roman"/>
              <a:buChar char="•"/>
            </a:pPr>
            <a:r>
              <a:rPr lang="en-US" altLang="ko-KR" sz="1400" dirty="0"/>
              <a:t>Moon, H. C. 2004. The Evolution of Theories of Foreign Direct Investment. </a:t>
            </a:r>
            <a:r>
              <a:rPr lang="en-US" altLang="ko-KR" sz="1400" i="1" dirty="0"/>
              <a:t>Review of Business History, </a:t>
            </a:r>
            <a:r>
              <a:rPr lang="en-US" altLang="ko-KR" sz="1400" dirty="0"/>
              <a:t>33: 105-126.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en-US" sz="1400" b="0" i="0" u="none" strike="noStrike" cap="none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Shape 146"/>
          <p:cNvSpPr txBox="1">
            <a:spLocks noGrp="1"/>
          </p:cNvSpPr>
          <p:nvPr>
            <p:ph type="sldNum" idx="12"/>
          </p:nvPr>
        </p:nvSpPr>
        <p:spPr>
          <a:xfrm>
            <a:off x="6966639" y="6452044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lang="en-US"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87561" y="94310"/>
            <a:ext cx="8670661" cy="46257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Class Schedule (2)</a:t>
            </a:r>
          </a:p>
        </p:txBody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215154" y="865073"/>
            <a:ext cx="8670661" cy="55648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indent="-228600">
              <a:lnSpc>
                <a:spcPct val="100000"/>
              </a:lnSpc>
              <a:spcBef>
                <a:spcPts val="0"/>
              </a:spcBef>
              <a:buClr>
                <a:srgbClr val="3333CC"/>
              </a:buClr>
            </a:pPr>
            <a:endParaRPr lang="en-US" sz="1400" b="0" i="0" u="none" strike="noStrike" cap="none" dirty="0" smtClean="0">
              <a:solidFill>
                <a:srgbClr val="3333CC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indent="-228600">
              <a:lnSpc>
                <a:spcPct val="100000"/>
              </a:lnSpc>
              <a:spcBef>
                <a:spcPts val="0"/>
              </a:spcBef>
              <a:buClr>
                <a:srgbClr val="3333CC"/>
              </a:buClr>
            </a:pPr>
            <a:r>
              <a:rPr lang="en-US" sz="1400" b="0" i="0" u="none" strike="noStrike" cap="none" dirty="0" smtClean="0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Class 5 (Apr 3) The Global Perspective on FDI: From OLI Paradigm to Imbalance Theory</a:t>
            </a:r>
            <a:endParaRPr lang="en-US" sz="1400" b="0" i="0" u="none" strike="noStrike" cap="none" dirty="0" smtClean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19138" marR="0" lvl="0" indent="-27463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1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Textbook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Chapter 4 (Unconventional FDI theory for better explaining the unconventional FDI from developing firms)</a:t>
            </a:r>
          </a:p>
          <a:p>
            <a:pPr marL="719138" marR="0" lvl="0" indent="-27463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Moon, H. C. and Roehl, T. W. 2001. Unconventional Foreign Direct Investment and the Imbalance Theory. </a:t>
            </a:r>
            <a:r>
              <a:rPr lang="en-US" sz="14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International Business Review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 10(2): 197-215</a:t>
            </a:r>
            <a:r>
              <a:rPr lang="en-US" sz="1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2286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1400" b="0" i="0" u="none" strike="noStrike" cap="none" dirty="0">
              <a:solidFill>
                <a:srgbClr val="3333CC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indent="-228600">
              <a:lnSpc>
                <a:spcPct val="100000"/>
              </a:lnSpc>
              <a:spcBef>
                <a:spcPts val="0"/>
              </a:spcBef>
              <a:buClr>
                <a:srgbClr val="3333CC"/>
              </a:buClr>
            </a:pPr>
            <a:r>
              <a:rPr lang="en-US" sz="1400" b="0" i="0" u="none" strike="noStrike" cap="none" dirty="0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Class </a:t>
            </a:r>
            <a:r>
              <a:rPr lang="en-US" sz="1400" b="0" i="0" u="none" strike="noStrike" cap="none" dirty="0" smtClean="0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6 </a:t>
            </a:r>
            <a:r>
              <a:rPr lang="en-US" sz="1400" b="0" i="0" u="none" strike="noStrike" cap="none" dirty="0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(Apr </a:t>
            </a:r>
            <a:r>
              <a:rPr lang="en-US" sz="1400" b="0" i="0" u="none" strike="noStrike" cap="none" dirty="0" smtClean="0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10) </a:t>
            </a:r>
            <a:r>
              <a:rPr lang="en-US" sz="1400" b="0" i="0" u="none" strike="noStrike" cap="none" dirty="0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FDI Impacts on Country: From Negative to Positive </a:t>
            </a:r>
            <a:r>
              <a:rPr lang="en-US" sz="1400" b="0" i="0" u="none" strike="noStrike" cap="none" dirty="0" smtClean="0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Perspective</a:t>
            </a:r>
            <a:endParaRPr lang="en-US" sz="1400"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19138" marR="0" lvl="0" indent="-27463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Textbook. Chapter 5 (FDI impacts on both home and host countries)</a:t>
            </a:r>
          </a:p>
          <a:p>
            <a:pPr marL="719138" marR="0" lvl="0" indent="-27463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Moon, H. C. and Bark, T. H. 2001. Asian Economic Crisis, FDI and Stabilized Economic Growth. </a:t>
            </a:r>
            <a:r>
              <a:rPr lang="en-US" sz="14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Journal of International Business and Economy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2(1): 39-55.</a:t>
            </a:r>
          </a:p>
          <a:p>
            <a:pPr marL="2286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1400" b="0" i="0" u="none" strike="noStrike" cap="none" dirty="0">
              <a:solidFill>
                <a:srgbClr val="3333CC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indent="-228600">
              <a:lnSpc>
                <a:spcPct val="100000"/>
              </a:lnSpc>
              <a:spcBef>
                <a:spcPts val="0"/>
              </a:spcBef>
              <a:buClr>
                <a:srgbClr val="3333CC"/>
              </a:buClr>
            </a:pPr>
            <a:r>
              <a:rPr lang="en-US" sz="1400" b="0" i="0" u="none" strike="noStrike" cap="none" dirty="0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Class </a:t>
            </a:r>
            <a:r>
              <a:rPr lang="en-US" sz="1400" b="0" i="0" u="none" strike="noStrike" cap="none" dirty="0" smtClean="0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7 </a:t>
            </a:r>
            <a:r>
              <a:rPr lang="en-US" sz="1400" b="0" i="0" u="none" strike="noStrike" cap="none" dirty="0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(Apr </a:t>
            </a:r>
            <a:r>
              <a:rPr lang="en-US" sz="1400" b="0" i="0" u="none" strike="noStrike" cap="none" dirty="0" smtClean="0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17) </a:t>
            </a:r>
            <a:r>
              <a:rPr lang="en-US" sz="1400" dirty="0" smtClean="0">
                <a:solidFill>
                  <a:srgbClr val="3333CC"/>
                </a:solidFill>
              </a:rPr>
              <a:t>Patterns of </a:t>
            </a:r>
            <a:r>
              <a:rPr lang="en-US" altLang="ko-KR" sz="1400" dirty="0">
                <a:solidFill>
                  <a:srgbClr val="3333CC"/>
                </a:solidFill>
              </a:rPr>
              <a:t>Chinese </a:t>
            </a:r>
            <a:r>
              <a:rPr lang="en-US" altLang="ko-KR" sz="1400" dirty="0" smtClean="0">
                <a:solidFill>
                  <a:srgbClr val="3333CC"/>
                </a:solidFill>
              </a:rPr>
              <a:t>Outward Foreign Direct Investment </a:t>
            </a:r>
            <a:endParaRPr lang="en-US" sz="1400" b="0" i="0" u="none" strike="noStrike" cap="none" dirty="0">
              <a:solidFill>
                <a:srgbClr val="3333C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19138" indent="-274638">
              <a:lnSpc>
                <a:spcPct val="100000"/>
              </a:lnSpc>
              <a:spcBef>
                <a:spcPts val="0"/>
              </a:spcBef>
              <a:buFont typeface="Times New Roman"/>
              <a:buChar char="•"/>
            </a:pPr>
            <a:r>
              <a:rPr lang="en-US" altLang="ko-KR" sz="1400" dirty="0"/>
              <a:t>Yin, W. 2015. Motivations of Chinese Outward Foreign Direct Investment: An Organizing Framework and Empirical Investigation. </a:t>
            </a:r>
            <a:r>
              <a:rPr lang="en-US" altLang="ko-KR" sz="1400" i="1" dirty="0"/>
              <a:t>Journal of International Business and Economy</a:t>
            </a:r>
            <a:r>
              <a:rPr lang="en-US" altLang="ko-KR" sz="1400" dirty="0"/>
              <a:t>, 16(1): 82-106</a:t>
            </a:r>
            <a:r>
              <a:rPr lang="en-US" altLang="ko-KR" sz="1400" dirty="0" smtClean="0"/>
              <a:t>.</a:t>
            </a:r>
          </a:p>
          <a:p>
            <a:pPr marL="719138" indent="-274638">
              <a:lnSpc>
                <a:spcPct val="100000"/>
              </a:lnSpc>
              <a:spcBef>
                <a:spcPts val="0"/>
              </a:spcBef>
              <a:buFont typeface="Times New Roman"/>
              <a:buChar char="•"/>
            </a:pPr>
            <a:r>
              <a:rPr lang="en-US" altLang="ko-KR" sz="1400" dirty="0" smtClean="0"/>
              <a:t>The Economist Intelligence Unit. 2017. China Going Global Investment Index 2017, pp. 1-23.</a:t>
            </a:r>
          </a:p>
          <a:p>
            <a:pPr marL="719138" indent="-274638">
              <a:lnSpc>
                <a:spcPct val="100000"/>
              </a:lnSpc>
              <a:spcBef>
                <a:spcPts val="0"/>
              </a:spcBef>
              <a:buFont typeface="Times New Roman"/>
              <a:buChar char="•"/>
            </a:pPr>
            <a:endParaRPr lang="en-US" altLang="ko-KR" sz="1400" dirty="0" smtClean="0"/>
          </a:p>
          <a:p>
            <a:pPr lvl="0" indent="-228600">
              <a:lnSpc>
                <a:spcPct val="110000"/>
              </a:lnSpc>
              <a:spcBef>
                <a:spcPts val="0"/>
              </a:spcBef>
              <a:buClr>
                <a:srgbClr val="3333CC"/>
              </a:buClr>
            </a:pPr>
            <a:r>
              <a:rPr lang="en-US" altLang="ko-KR" sz="1400" dirty="0">
                <a:solidFill>
                  <a:srgbClr val="3333CC"/>
                </a:solidFill>
              </a:rPr>
              <a:t>Class 8 (Apr 24) </a:t>
            </a:r>
            <a:r>
              <a:rPr lang="en-US" altLang="ko-KR" sz="1400" dirty="0" smtClean="0">
                <a:solidFill>
                  <a:srgbClr val="3333CC"/>
                </a:solidFill>
              </a:rPr>
              <a:t>Global Value Chains  </a:t>
            </a:r>
            <a:endParaRPr lang="en-US" altLang="ko-KR" sz="1400" dirty="0">
              <a:solidFill>
                <a:srgbClr val="FF0000"/>
              </a:solidFill>
            </a:endParaRPr>
          </a:p>
          <a:p>
            <a:pPr marL="719138" indent="-274638">
              <a:lnSpc>
                <a:spcPct val="100000"/>
              </a:lnSpc>
              <a:spcBef>
                <a:spcPts val="0"/>
              </a:spcBef>
              <a:buFont typeface="Times New Roman"/>
              <a:buChar char="•"/>
            </a:pPr>
            <a:r>
              <a:rPr lang="en-US" altLang="ko-KR" sz="1400" dirty="0">
                <a:latin typeface="Arial" panose="020B0604020202020204" pitchFamily="34" charset="0"/>
                <a:cs typeface="Arial" panose="020B0604020202020204" pitchFamily="34" charset="0"/>
              </a:rPr>
              <a:t>Yin, </a:t>
            </a:r>
            <a:r>
              <a:rPr lang="en-US" altLang="ko-K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W. 2017. </a:t>
            </a:r>
            <a:r>
              <a:rPr lang="en-US" altLang="ko-KR" sz="1400" dirty="0">
                <a:latin typeface="Arial" panose="020B0604020202020204" pitchFamily="34" charset="0"/>
                <a:cs typeface="Arial" panose="020B0604020202020204" pitchFamily="34" charset="0"/>
              </a:rPr>
              <a:t>Global </a:t>
            </a:r>
            <a:r>
              <a:rPr lang="en-US" altLang="ko-K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Value Chain</a:t>
            </a:r>
            <a:r>
              <a:rPr lang="en-US" altLang="ko-KR" sz="1400" dirty="0">
                <a:latin typeface="Arial" panose="020B0604020202020204" pitchFamily="34" charset="0"/>
                <a:cs typeface="Arial" panose="020B0604020202020204" pitchFamily="34" charset="0"/>
              </a:rPr>
              <a:t>: Theoretical </a:t>
            </a:r>
            <a:r>
              <a:rPr lang="en-US" altLang="ko-K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Integration</a:t>
            </a:r>
            <a:r>
              <a:rPr lang="en-US" altLang="ko-KR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ko-K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Extension</a:t>
            </a:r>
            <a:r>
              <a:rPr lang="en-US" altLang="ko-KR" sz="1400" dirty="0"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r>
              <a:rPr lang="en-US" altLang="ko-K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Empirical Analysis (Chapter 2, pp. 8-45), </a:t>
            </a:r>
            <a:r>
              <a:rPr lang="en-US" altLang="ko-KR" sz="1400" dirty="0">
                <a:latin typeface="Arial" panose="020B0604020202020204" pitchFamily="34" charset="0"/>
                <a:cs typeface="Arial" panose="020B0604020202020204" pitchFamily="34" charset="0"/>
              </a:rPr>
              <a:t>Unpublished Ph.D. dissertation. Seoul National University</a:t>
            </a:r>
            <a:r>
              <a:rPr lang="en-US" altLang="ko-K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19138" indent="-274638">
              <a:lnSpc>
                <a:spcPct val="100000"/>
              </a:lnSpc>
              <a:spcBef>
                <a:spcPts val="0"/>
              </a:spcBef>
              <a:buFont typeface="Times New Roman"/>
              <a:buChar char="•"/>
            </a:pPr>
            <a:r>
              <a:rPr lang="en-US" altLang="ko-K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Moon, H. C. and Yin, W. 2017</a:t>
            </a:r>
            <a:r>
              <a:rPr lang="en-US" altLang="ko-KR" sz="1400" dirty="0">
                <a:latin typeface="Arial" panose="020B0604020202020204" pitchFamily="34" charset="0"/>
                <a:cs typeface="Arial" panose="020B0604020202020204" pitchFamily="34" charset="0"/>
              </a:rPr>
              <a:t>. MNCs' Externalization Decision and the Effectiveness of FDI Policy: Evidence from Korean and Chinese Filmmakers' </a:t>
            </a:r>
            <a:r>
              <a:rPr lang="en-US" altLang="ko-K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Co-productions. </a:t>
            </a:r>
            <a:r>
              <a:rPr lang="en-US" altLang="ko-KR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Working Paper.</a:t>
            </a:r>
            <a:endParaRPr lang="en-US" altLang="ko-K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9138" indent="-274638">
              <a:lnSpc>
                <a:spcPct val="100000"/>
              </a:lnSpc>
              <a:spcBef>
                <a:spcPts val="0"/>
              </a:spcBef>
              <a:buFont typeface="Times New Roman"/>
              <a:buChar char="•"/>
            </a:pPr>
            <a:endParaRPr lang="en-US" altLang="ko-KR" sz="1400" dirty="0"/>
          </a:p>
        </p:txBody>
      </p:sp>
      <p:sp>
        <p:nvSpPr>
          <p:cNvPr id="154" name="Shape 154"/>
          <p:cNvSpPr txBox="1">
            <a:spLocks noGrp="1"/>
          </p:cNvSpPr>
          <p:nvPr>
            <p:ph type="sldNum" idx="12"/>
          </p:nvPr>
        </p:nvSpPr>
        <p:spPr>
          <a:xfrm>
            <a:off x="6966639" y="6452044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lang="en-US"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>
          <a:xfrm>
            <a:off x="87561" y="94310"/>
            <a:ext cx="8670661" cy="46257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Class Schedule (3)</a:t>
            </a:r>
          </a:p>
        </p:txBody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215154" y="865073"/>
            <a:ext cx="8808885" cy="55648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719138" marR="0" lvl="0" indent="-274638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endParaRPr sz="1400" b="0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indent="-228600">
              <a:lnSpc>
                <a:spcPct val="110000"/>
              </a:lnSpc>
              <a:spcBef>
                <a:spcPts val="0"/>
              </a:spcBef>
              <a:buClr>
                <a:srgbClr val="3333CC"/>
              </a:buClr>
            </a:pPr>
            <a:r>
              <a:rPr lang="en-US" sz="1400" b="0" i="0" u="none" strike="noStrike" cap="none" dirty="0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Class </a:t>
            </a:r>
            <a:r>
              <a:rPr lang="en-US" sz="1400" dirty="0" smtClean="0">
                <a:solidFill>
                  <a:srgbClr val="3333CC"/>
                </a:solidFill>
              </a:rPr>
              <a:t>9 </a:t>
            </a:r>
            <a:r>
              <a:rPr lang="en-US" sz="1400" b="0" i="0" u="none" strike="noStrike" cap="none" dirty="0" smtClean="0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(May </a:t>
            </a:r>
            <a:r>
              <a:rPr lang="en-US" sz="1400" dirty="0">
                <a:solidFill>
                  <a:srgbClr val="3333CC"/>
                </a:solidFill>
              </a:rPr>
              <a:t>1</a:t>
            </a:r>
            <a:r>
              <a:rPr lang="en-US" sz="1400" b="0" i="0" u="none" strike="noStrike" cap="none" dirty="0" smtClean="0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) </a:t>
            </a:r>
            <a:r>
              <a:rPr lang="en-US" sz="1400" b="0" i="0" u="none" strike="noStrike" cap="none" dirty="0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FDI and Cluster: From Local to Global </a:t>
            </a:r>
            <a:r>
              <a:rPr lang="en-US" sz="1400" b="0" i="0" u="none" strike="noStrike" cap="none" dirty="0" smtClean="0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Link</a:t>
            </a:r>
            <a:endParaRPr lang="en-US" sz="1400"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19138" marR="0" lvl="0" indent="-274638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Textbook. Chapter 6 (Extension of the scope of clusters from regional to global)</a:t>
            </a:r>
          </a:p>
          <a:p>
            <a:pPr marL="719138" marR="0" lvl="0" indent="-274638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1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Moon 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H. C. and Jung, J. S. 2010. Northeast Asian Cluster through Business and Cultural Cooperation. </a:t>
            </a:r>
            <a:r>
              <a:rPr lang="en-US" sz="14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Journal of Korea Trade,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14(2): 29-53</a:t>
            </a:r>
            <a:r>
              <a:rPr lang="en-US" sz="1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228600" marR="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1400" b="0" i="0" u="none" strike="noStrike" cap="none" dirty="0">
              <a:solidFill>
                <a:srgbClr val="3333CC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indent="-228600">
              <a:lnSpc>
                <a:spcPct val="110000"/>
              </a:lnSpc>
              <a:spcBef>
                <a:spcPts val="0"/>
              </a:spcBef>
              <a:buClr>
                <a:srgbClr val="3333CC"/>
              </a:buClr>
            </a:pPr>
            <a:r>
              <a:rPr lang="en-US" sz="1400" b="0" i="0" u="none" strike="noStrike" cap="none" dirty="0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Class </a:t>
            </a:r>
            <a:r>
              <a:rPr lang="en-US" sz="1400" b="0" i="0" u="none" strike="noStrike" cap="none" dirty="0" smtClean="0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10 </a:t>
            </a:r>
            <a:r>
              <a:rPr lang="en-US" sz="1400" b="0" i="0" u="none" strike="noStrike" cap="none" dirty="0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(May </a:t>
            </a:r>
            <a:r>
              <a:rPr lang="en-US" sz="1400" dirty="0">
                <a:solidFill>
                  <a:srgbClr val="3333CC"/>
                </a:solidFill>
              </a:rPr>
              <a:t>8</a:t>
            </a:r>
            <a:r>
              <a:rPr lang="en-US" sz="1400" b="0" i="0" u="none" strike="noStrike" cap="none" dirty="0" smtClean="0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) </a:t>
            </a:r>
            <a:r>
              <a:rPr lang="en-US" sz="1400" b="0" i="0" u="none" strike="noStrike" cap="none" dirty="0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Assessing the Investment Attractiveness: From Theory to </a:t>
            </a:r>
            <a:r>
              <a:rPr lang="en-US" sz="1400" b="0" i="0" u="none" strike="noStrike" cap="none" dirty="0" smtClean="0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Practice</a:t>
            </a:r>
            <a:endParaRPr lang="en-US" sz="1400"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19138" marR="0" lvl="0" indent="-274638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Textbook. Chapter 7 (Devising a comprehensive model for assessing the locational FDI attractiveness )</a:t>
            </a:r>
          </a:p>
          <a:p>
            <a:pPr marL="719138" marR="0" lvl="0" indent="-274638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1400" b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Moon, H. C. 2005. Economic Cooperation between Vietnam and Korea through Foreign Direct Investment. </a:t>
            </a:r>
            <a:r>
              <a:rPr lang="en-US" sz="1400" b="0" i="1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Southeast Asian Review</a:t>
            </a:r>
            <a:r>
              <a:rPr lang="en-US" sz="1400" b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15(2): 341-363.</a:t>
            </a:r>
            <a:endParaRPr lang="en-US" sz="1400" b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600" algn="l" rtl="0">
              <a:lnSpc>
                <a:spcPct val="11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endParaRPr lang="en-US" sz="1400" b="0" i="0" u="none" strike="noStrike" cap="none" dirty="0" smtClean="0">
              <a:solidFill>
                <a:srgbClr val="3333C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Clr>
                <a:srgbClr val="3333CC"/>
              </a:buClr>
            </a:pPr>
            <a:r>
              <a:rPr lang="en-US" altLang="ko-KR" sz="1400" dirty="0">
                <a:solidFill>
                  <a:srgbClr val="3333CC"/>
                </a:solidFill>
              </a:rPr>
              <a:t>Class 11 (May 15) Entry Mode Choices: From Market Failure to Three Considerations</a:t>
            </a:r>
            <a:endParaRPr lang="en-US" altLang="ko-KR" sz="1400" dirty="0">
              <a:solidFill>
                <a:srgbClr val="FF0000"/>
              </a:solidFill>
            </a:endParaRPr>
          </a:p>
          <a:p>
            <a:pPr marL="719138" lvl="0" indent="-274638">
              <a:lnSpc>
                <a:spcPct val="100000"/>
              </a:lnSpc>
              <a:spcBef>
                <a:spcPts val="0"/>
              </a:spcBef>
              <a:buFont typeface="Times New Roman"/>
              <a:buChar char="•"/>
            </a:pPr>
            <a:r>
              <a:rPr lang="en-US" altLang="ko-KR" sz="1400" dirty="0"/>
              <a:t>Textbook. Chapter 8 (Introducing a more comprehensive framework for the variables of entry mode choices)</a:t>
            </a:r>
          </a:p>
          <a:p>
            <a:pPr marL="719138" lvl="0" indent="-274638">
              <a:lnSpc>
                <a:spcPct val="100000"/>
              </a:lnSpc>
              <a:spcBef>
                <a:spcPts val="0"/>
              </a:spcBef>
              <a:buFont typeface="Times New Roman"/>
              <a:buChar char="•"/>
            </a:pPr>
            <a:r>
              <a:rPr lang="en-US" altLang="ko-KR" sz="1400" dirty="0"/>
              <a:t>Moon, H. C. and Kwon, D. B. 2010. Entry Mode Choice between Wholly-Owned Subsidiary and Joint Venture: A Case Study of the Automotive Industry in India, </a:t>
            </a:r>
            <a:r>
              <a:rPr lang="en-US" altLang="ko-KR" sz="1400" i="1" dirty="0"/>
              <a:t>International Journal of </a:t>
            </a:r>
            <a:r>
              <a:rPr lang="en-US" altLang="ko-KR" sz="1400" i="1" dirty="0" err="1">
                <a:solidFill>
                  <a:schemeClr val="tx1"/>
                </a:solidFill>
              </a:rPr>
              <a:t>Performability</a:t>
            </a:r>
            <a:r>
              <a:rPr lang="en-US" altLang="ko-KR" sz="1400" i="1" dirty="0">
                <a:solidFill>
                  <a:schemeClr val="tx1"/>
                </a:solidFill>
              </a:rPr>
              <a:t> Engineering</a:t>
            </a:r>
            <a:r>
              <a:rPr lang="en-US" altLang="ko-KR" sz="1400" dirty="0">
                <a:solidFill>
                  <a:schemeClr val="tx1"/>
                </a:solidFill>
              </a:rPr>
              <a:t>, 6(6): 605-614.</a:t>
            </a:r>
          </a:p>
          <a:p>
            <a:pPr lvl="0" indent="-228600">
              <a:lnSpc>
                <a:spcPct val="100000"/>
              </a:lnSpc>
              <a:spcBef>
                <a:spcPts val="0"/>
              </a:spcBef>
              <a:buNone/>
            </a:pPr>
            <a:endParaRPr lang="en-US" altLang="ko-KR" sz="1400" dirty="0">
              <a:solidFill>
                <a:srgbClr val="3333CC"/>
              </a:solidFill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</a:pPr>
            <a:r>
              <a:rPr lang="en-US" altLang="ko-KR" sz="1400" dirty="0">
                <a:solidFill>
                  <a:srgbClr val="3333CC"/>
                </a:solidFill>
              </a:rPr>
              <a:t>Class 12 (May 22) National Holiday (No Class)</a:t>
            </a:r>
          </a:p>
          <a:p>
            <a:pPr lvl="0" indent="-228600">
              <a:lnSpc>
                <a:spcPct val="100000"/>
              </a:lnSpc>
              <a:spcBef>
                <a:spcPts val="0"/>
              </a:spcBef>
              <a:buNone/>
            </a:pPr>
            <a:endParaRPr lang="en-US" altLang="ko-KR" sz="1400" dirty="0">
              <a:solidFill>
                <a:srgbClr val="3333CC"/>
              </a:solidFill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Clr>
                <a:srgbClr val="3333CC"/>
              </a:buClr>
            </a:pPr>
            <a:r>
              <a:rPr lang="en-US" altLang="ko-KR" sz="1400" dirty="0">
                <a:solidFill>
                  <a:srgbClr val="3333CC"/>
                </a:solidFill>
              </a:rPr>
              <a:t>Class 13 (May 29) Global Citizenship: From Responsibility to Opportunity</a:t>
            </a:r>
            <a:endParaRPr lang="en-US" altLang="ko-KR" sz="1400" dirty="0">
              <a:solidFill>
                <a:srgbClr val="FF0000"/>
              </a:solidFill>
            </a:endParaRPr>
          </a:p>
          <a:p>
            <a:pPr marL="719138" lvl="0" indent="-274638">
              <a:lnSpc>
                <a:spcPct val="100000"/>
              </a:lnSpc>
              <a:spcBef>
                <a:spcPts val="0"/>
              </a:spcBef>
              <a:buFont typeface="Times New Roman"/>
              <a:buChar char="•"/>
            </a:pPr>
            <a:r>
              <a:rPr lang="en-US" altLang="ko-KR" sz="1400" dirty="0"/>
              <a:t>Textbook. Chapter 9 (Multinationals’ co-creating values with host and home countries)</a:t>
            </a:r>
          </a:p>
          <a:p>
            <a:pPr marL="719138" lvl="0" indent="-274638">
              <a:lnSpc>
                <a:spcPct val="100000"/>
              </a:lnSpc>
              <a:spcBef>
                <a:spcPts val="0"/>
              </a:spcBef>
              <a:buFont typeface="Times New Roman"/>
              <a:buChar char="•"/>
            </a:pPr>
            <a:r>
              <a:rPr lang="en-US" altLang="ko-KR" sz="1400" dirty="0"/>
              <a:t>Moon, H. C. and Lee, Y. W. 2014. Corporate Social Responsibility: Peter Drucker, Michael Porter and Beyond.</a:t>
            </a:r>
            <a:r>
              <a:rPr lang="en-US" altLang="ko-KR" sz="1400" i="1" dirty="0"/>
              <a:t> Journal of Creativity and Innovation, </a:t>
            </a:r>
            <a:r>
              <a:rPr lang="en-US" altLang="ko-KR" sz="1400" dirty="0"/>
              <a:t>7(2): 45-74.</a:t>
            </a:r>
          </a:p>
          <a:p>
            <a:pPr marL="228600" marR="0" lvl="0" indent="-228600" algn="l" rtl="0">
              <a:lnSpc>
                <a:spcPct val="11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1400" b="0" i="0" u="none" strike="noStrike" cap="none" dirty="0">
              <a:solidFill>
                <a:srgbClr val="3333C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Shape 162"/>
          <p:cNvSpPr txBox="1">
            <a:spLocks noGrp="1"/>
          </p:cNvSpPr>
          <p:nvPr>
            <p:ph type="sldNum" idx="12"/>
          </p:nvPr>
        </p:nvSpPr>
        <p:spPr>
          <a:xfrm>
            <a:off x="6966639" y="6452044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lang="en-US"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Office 테마">
  <a:themeElements>
    <a:clrScheme name="Office 테마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1739</TotalTime>
  <Words>1401</Words>
  <Application>Microsoft Office PowerPoint</Application>
  <PresentationFormat>화면 슬라이드 쇼(4:3)</PresentationFormat>
  <Paragraphs>138</Paragraphs>
  <Slides>10</Slides>
  <Notes>10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5" baseType="lpstr">
      <vt:lpstr>맑은 고딕</vt:lpstr>
      <vt:lpstr>Arial</vt:lpstr>
      <vt:lpstr>Calibri</vt:lpstr>
      <vt:lpstr>Times New Roman</vt:lpstr>
      <vt:lpstr>3_Office 테마</vt:lpstr>
      <vt:lpstr>Foreign Direct Investment</vt:lpstr>
      <vt:lpstr>Course Description</vt:lpstr>
      <vt:lpstr>Grading Policy (1) </vt:lpstr>
      <vt:lpstr>Weekly Summary Style and Guideline</vt:lpstr>
      <vt:lpstr>Grading Policy (2) </vt:lpstr>
      <vt:lpstr>Course Materials</vt:lpstr>
      <vt:lpstr>Class Schedule (1)</vt:lpstr>
      <vt:lpstr>Class Schedule (2)</vt:lpstr>
      <vt:lpstr>Class Schedule (3)</vt:lpstr>
      <vt:lpstr>Class Schedule (4)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Foreign Direct Investment</dc:title>
  <dc:creator>user</dc:creator>
  <cp:lastModifiedBy>Wenyan</cp:lastModifiedBy>
  <cp:revision>81</cp:revision>
  <dcterms:modified xsi:type="dcterms:W3CDTF">2018-02-11T14:33:13Z</dcterms:modified>
</cp:coreProperties>
</file>