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4" autoAdjust="0"/>
  </p:normalViewPr>
  <p:slideViewPr>
    <p:cSldViewPr>
      <p:cViewPr varScale="1">
        <p:scale>
          <a:sx n="64" d="100"/>
          <a:sy n="64" d="100"/>
        </p:scale>
        <p:origin x="126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19" tIns="92019" rIns="92019" bIns="92019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017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034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515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4068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0085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6103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2120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8137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0441" y="1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19" tIns="92019" rIns="92019" bIns="92019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017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034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515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4068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0085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6103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2120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8137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19" tIns="92019" rIns="92019" bIns="92019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19" tIns="92019" rIns="92019" bIns="92019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60172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20344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80515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40687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300859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61031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21203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81374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 smtClean="0">
                <a:solidFill>
                  <a:schemeClr val="dk1"/>
                </a:solidFill>
              </a:rPr>
              <a:pPr algn="r">
                <a:buSzPct val="25000"/>
              </a:pPr>
              <a:t>‹#›</a:t>
            </a:fld>
            <a:endParaRPr lang="en-US" sz="120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2209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7925" cy="3741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912333" y="4740652"/>
            <a:ext cx="5013024" cy="4491647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263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10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65" name="Shape 165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6" name="Shape 166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35195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2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47893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3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7925" cy="3741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912333" y="4740652"/>
            <a:ext cx="5013024" cy="4491647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2782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4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118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5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7925" cy="3741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12333" y="4740652"/>
            <a:ext cx="5013024" cy="4491647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89490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6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925513" y="749300"/>
            <a:ext cx="4987925" cy="37417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912333" y="4740652"/>
            <a:ext cx="5013024" cy="4491647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93616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7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63592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8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539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3850441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US" sz="1200">
                <a:solidFill>
                  <a:schemeClr val="dk1"/>
                </a:solidFill>
              </a:rPr>
              <a:pPr algn="r">
                <a:buSzPct val="25000"/>
              </a:pPr>
              <a:t>9</a:t>
            </a:fld>
            <a:endParaRPr lang="en-US" sz="1200">
              <a:solidFill>
                <a:schemeClr val="dk1"/>
              </a:solidFill>
            </a:endParaRPr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79769" y="4777194"/>
            <a:ext cx="5438139" cy="3908613"/>
          </a:xfrm>
          <a:prstGeom prst="rect">
            <a:avLst/>
          </a:prstGeom>
          <a:noFill/>
          <a:ln>
            <a:noFill/>
          </a:ln>
        </p:spPr>
        <p:txBody>
          <a:bodyPr lIns="92095" tIns="46047" rIns="92095" bIns="46047" anchor="t" anchorCtr="0">
            <a:noAutofit/>
          </a:bodyPr>
          <a:lstStyle/>
          <a:p>
            <a:pPr>
              <a:buSzPct val="25000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37842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제목 슬라이드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915157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제목 및 세로 텍스트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세로 제목 및 텍스트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제목 및 표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제목만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179388" y="76201"/>
            <a:ext cx="8208962" cy="5667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79388" y="1125537"/>
            <a:ext cx="8785225" cy="55435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8507588" y="6500633"/>
            <a:ext cx="614363" cy="3190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제목 및 내용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762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85800" marR="0" lvl="1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6" name="Shape 26"/>
          <p:cNvCxnSpPr/>
          <p:nvPr/>
        </p:nvCxnSpPr>
        <p:spPr>
          <a:xfrm>
            <a:off x="0" y="644337"/>
            <a:ext cx="9144000" cy="0"/>
          </a:xfrm>
          <a:prstGeom prst="straightConnector1">
            <a:avLst/>
          </a:prstGeom>
          <a:noFill/>
          <a:ln w="28575" cap="flat" cmpd="sng">
            <a:solidFill>
              <a:schemeClr val="accent5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구역 머리글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콘텐츠 2개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비교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2582331" y="6483355"/>
            <a:ext cx="4049182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D0CEC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제목만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캡션 있는 콘텐츠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캡션 있는 그림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>
            <a:extLst>
              <a:ext uri="{FF2B5EF4-FFF2-40B4-BE49-F238E27FC236}">
                <a16:creationId xmlns:a16="http://schemas.microsoft.com/office/drawing/2014/main" id="{651C6B35-6BBC-4760-87C3-9B9402FC880C}"/>
              </a:ext>
            </a:extLst>
          </p:cNvPr>
          <p:cNvSpPr txBox="1">
            <a:spLocks noChangeArrowheads="1"/>
          </p:cNvSpPr>
          <p:nvPr/>
        </p:nvSpPr>
        <p:spPr>
          <a:xfrm>
            <a:off x="907256" y="620688"/>
            <a:ext cx="7329488" cy="1575048"/>
          </a:xfrm>
          <a:prstGeom prst="rect">
            <a:avLst/>
          </a:prstGeom>
          <a:solidFill>
            <a:srgbClr val="17406D"/>
          </a:solidFill>
          <a:ln w="9525" cap="flat" cmpd="sng" algn="ctr">
            <a:solidFill>
              <a:srgbClr val="0F6F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ctr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eaLnBrk="1" hangingPunct="1"/>
            <a:r>
              <a:rPr lang="en-US" altLang="ko-KR" b="1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Foreign Direct Investment</a:t>
            </a:r>
            <a:br>
              <a:rPr kumimoji="1" lang="en-US" altLang="ko-KR" sz="3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</a:br>
            <a:r>
              <a:rPr lang="en-US" altLang="ko-KR" sz="2400" b="1" kern="0" dirty="0">
                <a:solidFill>
                  <a:sysClr val="window" lastClr="FFFFFF"/>
                </a:solidFill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Fall </a:t>
            </a:r>
            <a:r>
              <a:rPr kumimoji="1" lang="en-US" altLang="ko-KR" sz="24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Arial" panose="020B0604020202020204" pitchFamily="34" charset="0"/>
                <a:ea typeface="굴림"/>
                <a:cs typeface="Arial" panose="020B0604020202020204" pitchFamily="34" charset="0"/>
              </a:rPr>
              <a:t>2020</a:t>
            </a:r>
            <a:endParaRPr kumimoji="1" lang="en-US" altLang="ko-KR" sz="18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 pitchFamily="34" charset="0"/>
              <a:ea typeface="굴림"/>
              <a:cs typeface="Arial" panose="020B0604020202020204" pitchFamily="34" charset="0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80FE60B9-AB32-4EB9-BD85-EC2C54B8589F}"/>
              </a:ext>
            </a:extLst>
          </p:cNvPr>
          <p:cNvSpPr txBox="1">
            <a:spLocks noChangeArrowheads="1"/>
          </p:cNvSpPr>
          <p:nvPr/>
        </p:nvSpPr>
        <p:spPr>
          <a:xfrm>
            <a:off x="1295400" y="2996952"/>
            <a:ext cx="65532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3429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6858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0287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3716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7145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Wenyan Yin (Ph.D.)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(wenyanyin2012@gmail.com)</a:t>
            </a: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Adjunct Professor, Seoul Business School, </a:t>
            </a:r>
            <a:r>
              <a:rPr kumimoji="0"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endParaRPr kumimoji="0" lang="en-US" altLang="ko-K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kumimoji="0"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Lecturer, Graduate School of International Studies, SNU</a:t>
            </a:r>
            <a:r>
              <a:rPr kumimoji="0" lang="ko-KR" alt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kumimoji="0"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직사각형 1">
            <a:extLst>
              <a:ext uri="{FF2B5EF4-FFF2-40B4-BE49-F238E27FC236}">
                <a16:creationId xmlns:a16="http://schemas.microsoft.com/office/drawing/2014/main" id="{A3DD366B-71F9-4B77-B1C1-2F81B8155A0A}"/>
              </a:ext>
            </a:extLst>
          </p:cNvPr>
          <p:cNvSpPr/>
          <p:nvPr/>
        </p:nvSpPr>
        <p:spPr>
          <a:xfrm>
            <a:off x="2555776" y="5094312"/>
            <a:ext cx="47525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 Time: </a:t>
            </a:r>
            <a:r>
              <a:rPr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Thur. 2:00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– 4:50 pm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Classroom: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Zoom Online Class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Office Hours: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by</a:t>
            </a:r>
            <a:r>
              <a:rPr kumimoji="0" lang="en-US" altLang="ko-KR" sz="1800" b="1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 </a:t>
            </a:r>
            <a:r>
              <a:rPr kumimoji="0" lang="en-US" altLang="ko-KR" sz="1800" dirty="0">
                <a:solidFill>
                  <a:prstClr val="black"/>
                </a:solidFill>
                <a:latin typeface="Arial" panose="020B0604020202020204" pitchFamily="34" charset="0"/>
                <a:ea typeface="Arial Unicode MS" panose="020B0604020202020204"/>
                <a:cs typeface="Arial" panose="020B0604020202020204" pitchFamily="34" charset="0"/>
              </a:rPr>
              <a:t>appointment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(4)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670661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6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14 (</a:t>
            </a:r>
            <a:r>
              <a:rPr lang="en-US" altLang="ko-KR" sz="1600" dirty="0">
                <a:solidFill>
                  <a:srgbClr val="3333CC"/>
                </a:solidFill>
              </a:rPr>
              <a:t>December 3</a:t>
            </a:r>
            <a:r>
              <a:rPr lang="en-US" sz="16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Class Wrap-up and Special Lecture</a:t>
            </a:r>
          </a:p>
          <a:p>
            <a:pPr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Review and catch-up</a:t>
            </a:r>
          </a:p>
          <a:p>
            <a:pPr lvl="1" indent="-228600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Special lecture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6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15 (</a:t>
            </a:r>
            <a:r>
              <a:rPr lang="en-US" altLang="ko-KR" sz="1600" dirty="0">
                <a:solidFill>
                  <a:srgbClr val="3333CC"/>
                </a:solidFill>
              </a:rPr>
              <a:t>December</a:t>
            </a:r>
            <a:r>
              <a:rPr lang="en-US" sz="16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10) Final Exam</a:t>
            </a:r>
          </a:p>
          <a:p>
            <a:pPr lvl="1" indent="-228600">
              <a:lnSpc>
                <a:spcPct val="100000"/>
              </a:lnSpc>
              <a:spcBef>
                <a:spcPts val="0"/>
              </a:spcBef>
            </a:pPr>
            <a:r>
              <a:rPr lang="en-US" altLang="ko-KR" sz="1600" dirty="0"/>
              <a:t>Final Exam (Open book/note)	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6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Shape 170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Description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23528" y="908720"/>
            <a:ext cx="8434694" cy="52843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0" indent="0" algn="just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dk1"/>
                </a:solidFill>
                <a:sym typeface="Arial"/>
              </a:rPr>
              <a:t>Understanding globalization has become crucial in almost every aspect of business. In the past, international trade was the main tool for globalization. However, in today’s business environment, foreign direct investment </a:t>
            </a:r>
            <a:r>
              <a:rPr lang="en-US" sz="1600" b="0" i="0" u="none" strike="noStrike" cap="none" dirty="0">
                <a:solidFill>
                  <a:srgbClr val="FF0000"/>
                </a:solidFill>
                <a:sym typeface="Arial"/>
              </a:rPr>
              <a:t>(FDI) 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is often more </a:t>
            </a:r>
            <a:r>
              <a:rPr lang="en-US" sz="1600" b="0" i="0" u="none" strike="noStrike" cap="none" dirty="0">
                <a:solidFill>
                  <a:srgbClr val="FF0000"/>
                </a:solidFill>
                <a:sym typeface="Arial"/>
              </a:rPr>
              <a:t>useful for firms and countries to achieve certain strategic goals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. This course will help students understand the </a:t>
            </a:r>
            <a:r>
              <a:rPr lang="en-US" sz="1600" b="0" i="0" u="none" strike="noStrike" cap="none" dirty="0">
                <a:solidFill>
                  <a:srgbClr val="FF0000"/>
                </a:solidFill>
                <a:sym typeface="Arial"/>
              </a:rPr>
              <a:t>key issues of FDI and different patterns of </a:t>
            </a:r>
            <a:r>
              <a:rPr lang="en-US" altLang="ko-KR" sz="1600" b="0" i="0" u="none" strike="noStrike" cap="none" dirty="0">
                <a:solidFill>
                  <a:srgbClr val="FF0000"/>
                </a:solidFill>
                <a:sym typeface="Arial"/>
              </a:rPr>
              <a:t>overseas</a:t>
            </a:r>
            <a:r>
              <a:rPr lang="ko-KR" altLang="en-US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>
                <a:solidFill>
                  <a:srgbClr val="FF0000"/>
                </a:solidFill>
              </a:rPr>
              <a:t>investment</a:t>
            </a:r>
            <a:r>
              <a:rPr lang="ko-KR" altLang="en-US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>
                <a:solidFill>
                  <a:srgbClr val="FF0000"/>
                </a:solidFill>
              </a:rPr>
              <a:t>by</a:t>
            </a:r>
            <a:r>
              <a:rPr lang="en-US" sz="1600" b="0" i="0" u="none" strike="noStrike" cap="none" dirty="0">
                <a:solidFill>
                  <a:srgbClr val="FF0000"/>
                </a:solidFill>
                <a:sym typeface="Arial"/>
              </a:rPr>
              <a:t> MNCs from developed and emerging economies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. Based on the </a:t>
            </a:r>
            <a:r>
              <a:rPr lang="en-US" sz="1600" dirty="0">
                <a:solidFill>
                  <a:schemeClr val="tx1"/>
                </a:solidFill>
              </a:rPr>
              <a:t>comprehensive knowledge on FDI, the course will </a:t>
            </a:r>
            <a:r>
              <a:rPr lang="en-US" altLang="ko-KR" sz="1600" dirty="0">
                <a:solidFill>
                  <a:schemeClr val="tx1"/>
                </a:solidFill>
              </a:rPr>
              <a:t>also deal with 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competitiveness-building strategies for firms, regions, and nations, in the changing global business environment (e.g., global value chain, sharing economy). 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This course is divided into two parts. </a:t>
            </a:r>
          </a:p>
          <a:p>
            <a:pPr marL="2286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Part 1 deals with the theoretical foundations of FDI studies, from both conventional and unconventional perspectives (Classes 2 through 6). </a:t>
            </a:r>
          </a:p>
          <a:p>
            <a:pPr marL="228600" marR="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Part 2 deals with FDI practices and extended issues on how firms and governments can cooperate to create and sustain competitive advantages of firms and nations (Classes 7 through 13).</a:t>
            </a:r>
          </a:p>
          <a:p>
            <a:pPr marL="0" lvl="0" indent="0" algn="just">
              <a:lnSpc>
                <a:spcPct val="100000"/>
              </a:lnSpc>
              <a:spcBef>
                <a:spcPts val="1800"/>
              </a:spcBef>
              <a:buSzPct val="25000"/>
              <a:buNone/>
            </a:pP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This is an advanced course to provide students with various perspectives and in-depth understanding on the paradigm shif</a:t>
            </a:r>
            <a:r>
              <a:rPr lang="en-US" sz="1600" dirty="0">
                <a:solidFill>
                  <a:schemeClr val="tx1"/>
                </a:solidFill>
              </a:rPr>
              <a:t>t of competition 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and </a:t>
            </a:r>
            <a:r>
              <a:rPr lang="en-US" sz="1600" dirty="0">
                <a:solidFill>
                  <a:schemeClr val="tx1"/>
                </a:solidFill>
              </a:rPr>
              <a:t>MNCs’ 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relevant global business strategies. </a:t>
            </a:r>
            <a:r>
              <a:rPr lang="en-US" sz="1600" dirty="0">
                <a:solidFill>
                  <a:schemeClr val="tx1"/>
                </a:solidFill>
              </a:rPr>
              <a:t>Both theories and practices will be rigorously analyzed </a:t>
            </a:r>
            <a:r>
              <a:rPr lang="en-US" sz="1600" b="0" i="0" u="none" strike="noStrike" cap="none" dirty="0">
                <a:solidFill>
                  <a:schemeClr val="tx1"/>
                </a:solidFill>
                <a:sym typeface="Arial"/>
              </a:rPr>
              <a:t>to help students build analytical skills, conduct rigorous research, and make professional presentations.</a:t>
            </a:r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(1) 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112">
            <a:extLst>
              <a:ext uri="{FF2B5EF4-FFF2-40B4-BE49-F238E27FC236}">
                <a16:creationId xmlns:a16="http://schemas.microsoft.com/office/drawing/2014/main" id="{95C7D723-40E0-4297-A0F6-7D758373C04D}"/>
              </a:ext>
            </a:extLst>
          </p:cNvPr>
          <p:cNvSpPr txBox="1">
            <a:spLocks/>
          </p:cNvSpPr>
          <p:nvPr/>
        </p:nvSpPr>
        <p:spPr>
          <a:xfrm>
            <a:off x="395536" y="908720"/>
            <a:ext cx="8352928" cy="556418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rtlCol="0" anchor="t" anchorCtr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Arial Unicode MS" panose="020B0604020202020204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indent="-228600" latinLnBrk="0">
              <a:lnSpc>
                <a:spcPct val="120000"/>
              </a:lnSpc>
              <a:spcBef>
                <a:spcPts val="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Grading [total 100%]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Professionalism: Attitude, attendance, and participation: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of readings for each class: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Group presentations: 25% 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Final exam: 25%</a:t>
            </a:r>
          </a:p>
          <a:p>
            <a:pPr marL="685800" lvl="1" indent="-228600" latinLnBrk="0">
              <a:lnSpc>
                <a:spcPct val="120000"/>
              </a:lnSpc>
              <a:spcBef>
                <a:spcPts val="0"/>
              </a:spcBef>
              <a:buClr>
                <a:schemeClr val="dk2"/>
              </a:buClr>
              <a:buSzPct val="100000"/>
              <a:buFont typeface="Times New Roman"/>
              <a:buChar char="-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Professionalism (25%)</a:t>
            </a: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should attend all classes. Those who miss more than two classes may not receive a grade. Tardiness and class disturbances may be reflected in the grade. </a:t>
            </a:r>
            <a:endParaRPr lang="en-US" sz="15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730250" indent="-28575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also required to know the Honor Code and apply it to all work and behavior in the class.</a:t>
            </a:r>
          </a:p>
          <a:p>
            <a:pPr marL="673100" indent="-228600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Char char="•"/>
            </a:pPr>
            <a:endParaRPr lang="en-US" sz="10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600"/>
              </a:spcBef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500" b="1" dirty="0">
                <a:solidFill>
                  <a:srgbClr val="2E2ECB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Weekly summary (25%)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Students are required to submit a one-page summary based on assigned each class readings (Classes 3-13). Summaries should be submitted via email to </a:t>
            </a:r>
            <a:r>
              <a:rPr lang="en-US" sz="1500" u="sng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wenyanyin2012@gmail.com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at least 24 hours before class (by 2:00 pm on Wednesday). </a:t>
            </a:r>
          </a:p>
          <a:p>
            <a:pPr marL="641350" indent="-285750" latinLnBrk="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weekly summary should (</a:t>
            </a:r>
            <a:r>
              <a:rPr lang="en-US" sz="1500" dirty="0" err="1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US" sz="1500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discuss the most interesting points in the readings, and (ii) provide constructive criticism. The one-page summary should be approximately 400 to 500 words in length. </a:t>
            </a: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631825" indent="-276225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5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Weekly Summary Style and Guideline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215154" y="1844824"/>
            <a:ext cx="8670661" cy="4585123"/>
          </a:xfrm>
          <a:prstGeom prst="rect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Your full name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800" dirty="0"/>
              <a:t>Class number: Section name 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SzPct val="25000"/>
              <a:buNone/>
            </a:pPr>
            <a:r>
              <a:rPr lang="en-US" sz="1800" dirty="0"/>
              <a:t>(e.g., Class 3: International Business Strategy: From Trade to FDI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Summary of the article(s)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Uniqueness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 points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8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Constructive evaluation</a:t>
            </a:r>
          </a:p>
          <a:p>
            <a:pPr marL="685800" marR="0" lvl="1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Possible extension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/>
          <p:nvPr/>
        </p:nvSpPr>
        <p:spPr>
          <a:xfrm>
            <a:off x="215154" y="926432"/>
            <a:ext cx="8670661" cy="5583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lvl="0" indent="-285750"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dirty="0">
                <a:solidFill>
                  <a:schemeClr val="dk1"/>
                </a:solidFill>
              </a:rPr>
              <a:t>Please title both of your email and file name as:</a:t>
            </a:r>
          </a:p>
          <a:p>
            <a:pPr marR="0" lvl="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-US" sz="1600" b="0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en-US" sz="1600" b="1" i="0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FDI Weekly Summary Class #_Your Full Name</a:t>
            </a:r>
            <a:endParaRPr lang="en-US" sz="1600" b="0" i="0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Grading Policy (2) 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130">
            <a:extLst>
              <a:ext uri="{FF2B5EF4-FFF2-40B4-BE49-F238E27FC236}">
                <a16:creationId xmlns:a16="http://schemas.microsoft.com/office/drawing/2014/main" id="{ED109E71-8CE1-487B-A8F7-F90C0204B844}"/>
              </a:ext>
            </a:extLst>
          </p:cNvPr>
          <p:cNvSpPr txBox="1">
            <a:spLocks/>
          </p:cNvSpPr>
          <p:nvPr/>
        </p:nvSpPr>
        <p:spPr>
          <a:xfrm>
            <a:off x="323528" y="980728"/>
            <a:ext cx="8280920" cy="568863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342900" indent="-3429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v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2pPr>
            <a:lvl3pPr marL="11430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3pPr>
            <a:lvl4pPr marL="16002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4pPr>
            <a:lvl5pPr marL="2057400" indent="-228600" algn="l" rtl="0" eaLnBrk="0" fontAlgn="base" latinLnBrk="1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5pPr>
            <a:lvl6pPr marL="25146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 latinLnBrk="1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228600" indent="-228600" latinLnBrk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Group presentations (25%)</a:t>
            </a:r>
          </a:p>
          <a:p>
            <a:pPr marL="730250" indent="-285750" latinLnBrk="0">
              <a:lnSpc>
                <a:spcPct val="120000"/>
              </a:lnSpc>
              <a:spcBef>
                <a:spcPts val="600"/>
              </a:spcBef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In the first session of each class, each group will give class presentations of important points from the class readings with related information and research.</a:t>
            </a:r>
          </a:p>
          <a:p>
            <a:pPr marL="730250" indent="-285750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The group should submit the presentation PPT file at least 24 hours before the class of its presentation, thereby no later than </a:t>
            </a:r>
            <a:r>
              <a:rPr lang="en-US" altLang="ko-KR" sz="1600" u="sng" dirty="0">
                <a:solidFill>
                  <a:schemeClr val="dk1"/>
                </a:solidFill>
                <a:cs typeface="Arial" panose="020B0604020202020204" pitchFamily="34" charset="0"/>
              </a:rPr>
              <a:t>Wednesday</a:t>
            </a:r>
            <a:r>
              <a:rPr lang="en-US" altLang="ko-KR" sz="1600" u="sng" kern="0" dirty="0">
                <a:cs typeface="Arial" panose="020B0604020202020204" pitchFamily="34" charset="0"/>
                <a:sym typeface="Arial"/>
              </a:rPr>
              <a:t> 2:00 pm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before the group’s presentation. </a:t>
            </a:r>
            <a:endParaRPr lang="en-US" sz="1600" u="sng" kern="0" dirty="0">
              <a:cs typeface="Arial" panose="020B0604020202020204" pitchFamily="34" charset="0"/>
              <a:sym typeface="Arial"/>
            </a:endParaRPr>
          </a:p>
          <a:p>
            <a:pPr marL="228600" indent="-228600" latinLnBrk="0">
              <a:lnSpc>
                <a:spcPct val="120000"/>
              </a:lnSpc>
              <a:spcBef>
                <a:spcPts val="18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</a:pPr>
            <a:r>
              <a:rPr lang="en-US" sz="1800" b="1" kern="0" dirty="0">
                <a:solidFill>
                  <a:srgbClr val="2E2ECB"/>
                </a:solidFill>
                <a:cs typeface="Arial" panose="020B0604020202020204" pitchFamily="34" charset="0"/>
                <a:sym typeface="Arial"/>
              </a:rPr>
              <a:t>Final exam (25%): Short essay-type, take-home exam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Students will take the exam via email from 2:00 pm to 5:00 pm on December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 10</a:t>
            </a:r>
            <a:r>
              <a:rPr lang="en-US" altLang="ko-KR" sz="1600" kern="0" baseline="30000" dirty="0">
                <a:cs typeface="Arial" panose="020B0604020202020204" pitchFamily="34" charset="0"/>
                <a:sym typeface="Arial"/>
              </a:rPr>
              <a:t>th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 (Class 15)</a:t>
            </a:r>
            <a:r>
              <a:rPr lang="en-US" sz="1600" kern="0" dirty="0">
                <a:cs typeface="Arial" panose="020B0604020202020204" pitchFamily="34" charset="0"/>
                <a:sym typeface="Arial"/>
              </a:rPr>
              <a:t>.</a:t>
            </a:r>
          </a:p>
          <a:p>
            <a:pPr marL="641350" indent="-28575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Tx/>
              <a:buChar char="-"/>
            </a:pPr>
            <a:r>
              <a:rPr lang="en-US" sz="1600" kern="0" dirty="0">
                <a:cs typeface="Arial" panose="020B0604020202020204" pitchFamily="34" charset="0"/>
                <a:sym typeface="Arial"/>
              </a:rPr>
              <a:t>Further instructions will be given prior to the </a:t>
            </a:r>
            <a:r>
              <a:rPr lang="en-US" altLang="ko-KR" sz="1600" kern="0" dirty="0">
                <a:cs typeface="Arial" panose="020B0604020202020204" pitchFamily="34" charset="0"/>
                <a:sym typeface="Arial"/>
              </a:rPr>
              <a:t>final exam.</a:t>
            </a:r>
            <a:endParaRPr lang="en-US" sz="1600" kern="0" dirty="0">
              <a:cs typeface="Arial" panose="020B0604020202020204" pitchFamily="34" charset="0"/>
              <a:sym typeface="Arial"/>
            </a:endParaRPr>
          </a:p>
          <a:p>
            <a:pPr marL="355600" indent="0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 panose="05000000000000000000" pitchFamily="2" charset="2"/>
              <a:buNone/>
            </a:pPr>
            <a:endParaRPr lang="en-US" sz="1600" kern="0" dirty="0">
              <a:cs typeface="Arial" panose="020B0604020202020204" pitchFamily="34" charset="0"/>
              <a:sym typeface="Arial"/>
            </a:endParaRPr>
          </a:p>
          <a:p>
            <a:pPr marL="631825" indent="-276225" algn="just" latinLnBrk="0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  <a:p>
            <a:pPr marL="631825" indent="-276225" algn="just" latinLnBrk="0">
              <a:lnSpc>
                <a:spcPct val="12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Times New Roman"/>
              <a:buNone/>
            </a:pPr>
            <a:endParaRPr lang="en-US" sz="1600" i="1" kern="0" dirty="0">
              <a:solidFill>
                <a:schemeClr val="dk1"/>
              </a:solidFill>
              <a:cs typeface="Arial" panose="020B0604020202020204" pitchFamily="34" charset="0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Materials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311410" y="865073"/>
            <a:ext cx="8543070" cy="55648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1" indent="-342900" algn="just"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Required Readings</a:t>
            </a: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22313" marR="0" lvl="1" indent="-354013" algn="just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Hwy-Chang. 2016. Foreign Direct Investment: A Global Perspective. Singapore: World Scientific. </a:t>
            </a:r>
          </a:p>
          <a:p>
            <a:pPr marL="722313" lvl="1" indent="-354013" algn="just">
              <a:lnSpc>
                <a:spcPct val="100000"/>
              </a:lnSpc>
              <a:buFont typeface="Times New Roman"/>
              <a:buChar char="•"/>
            </a:pPr>
            <a:r>
              <a:rPr lang="en-US" sz="1800" dirty="0"/>
              <a:t>Other assigned readings will be uploaded on the </a:t>
            </a:r>
            <a:r>
              <a:rPr lang="en-US" sz="1800" dirty="0" err="1"/>
              <a:t>eTL</a:t>
            </a:r>
            <a:r>
              <a:rPr lang="en-US" sz="1800" dirty="0"/>
              <a:t> website.</a:t>
            </a:r>
          </a:p>
          <a:p>
            <a:pPr marL="342900" marR="0" lvl="1" indent="-3429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1" indent="-3429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should read the materials before class, so class meetings can be used for discussion rather than by straight lecture. </a:t>
            </a:r>
          </a:p>
          <a:p>
            <a:pPr marL="342900" lvl="1" indent="-342900" algn="just">
              <a:lnSpc>
                <a:spcPct val="100000"/>
              </a:lnSpc>
              <a:spcBef>
                <a:spcPts val="1200"/>
              </a:spcBef>
            </a:pPr>
            <a:r>
              <a:rPr lang="en-US" altLang="ko-KR" sz="1800" dirty="0">
                <a:latin typeface="Arial" panose="020B0604020202020204" pitchFamily="34" charset="0"/>
                <a:cs typeface="Arial" panose="020B0604020202020204" pitchFamily="34" charset="0"/>
              </a:rPr>
              <a:t>It is also recommended that students regularly read good business and economic publications such as WSJ, NYT, Economist, and other articles. </a:t>
            </a:r>
          </a:p>
          <a:p>
            <a:pPr marL="342900" marR="0" lvl="1" indent="-3429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endParaRPr lang="en-US"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22288" marR="0" lvl="1" indent="-65087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600" algn="l" rtl="0">
              <a:lnSpc>
                <a:spcPct val="10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800" b="0" i="0" u="none" strike="noStrike" cap="none" dirty="0">
              <a:solidFill>
                <a:srgbClr val="00808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Shape 138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(1)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300466" y="836712"/>
            <a:ext cx="8543068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CC"/>
              </a:buClr>
              <a:buSzPct val="100000"/>
              <a:buFont typeface="Arial"/>
              <a:buChar char="•"/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 (September 3): Introduction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Course guideline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Important issues of FDI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2 (</a:t>
            </a:r>
            <a:r>
              <a:rPr lang="en-US" altLang="ko-KR" sz="1500" dirty="0">
                <a:solidFill>
                  <a:srgbClr val="3333CC"/>
                </a:solidFill>
              </a:rPr>
              <a:t>September 10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International Players: From Western Multinationals to Global Firms</a:t>
            </a:r>
            <a:endParaRPr lang="en-US" sz="15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Textbook, Chapter 1 (Changing nature of firms and business landscapes)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/>
              <a:t>Friedman, T. L. 2012. Made in the World. </a:t>
            </a:r>
            <a:r>
              <a:rPr lang="en-US" altLang="ko-KR" sz="1500" i="1" dirty="0"/>
              <a:t>New York Times</a:t>
            </a:r>
            <a:r>
              <a:rPr lang="en-US" altLang="ko-KR" sz="1500" dirty="0"/>
              <a:t>, January 28</a:t>
            </a:r>
            <a:r>
              <a:rPr lang="en-US" altLang="ko-KR" sz="1500" baseline="30000" dirty="0"/>
              <a:t>th</a:t>
            </a:r>
            <a:r>
              <a:rPr lang="en-US" altLang="ko-KR" sz="1500" dirty="0"/>
              <a:t>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/>
              <a:t>Economist. 2017. Ford Motors Courts Donald Trump by Scrapping a Planned Plant in Mexico. January 5</a:t>
            </a:r>
            <a:r>
              <a:rPr lang="en-US" altLang="ko-KR" sz="1500" baseline="30000" dirty="0"/>
              <a:t>th</a:t>
            </a:r>
            <a:r>
              <a:rPr lang="en-US" altLang="ko-KR" sz="1500" dirty="0"/>
              <a:t>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/>
              <a:t>One page c.v. with photo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ko-KR" sz="1500" dirty="0">
                <a:solidFill>
                  <a:srgbClr val="FF0000"/>
                </a:solidFill>
              </a:rPr>
              <a:t>Groups will be formed for class presentations.</a:t>
            </a:r>
          </a:p>
          <a:p>
            <a:pPr marL="2286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</a:t>
            </a:r>
            <a:r>
              <a:rPr lang="en-US" sz="1500" dirty="0">
                <a:solidFill>
                  <a:srgbClr val="3333CC"/>
                </a:solidFill>
              </a:rPr>
              <a:t>3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altLang="ko-KR" sz="1500" dirty="0">
                <a:solidFill>
                  <a:srgbClr val="3333CC"/>
                </a:solidFill>
              </a:rPr>
              <a:t>September 17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International Business Strategy: From Trade to FDI</a:t>
            </a:r>
            <a:endParaRPr lang="en-US" sz="15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Textbook, Chapter 2 (FDI and competitiveness building for firms and nations)</a:t>
            </a:r>
          </a:p>
          <a:p>
            <a:pPr marL="719138" marR="0" lvl="0" indent="-2746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C., Rugman, A. M., and </a:t>
            </a:r>
            <a:r>
              <a:rPr lang="en-US" sz="15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Verbeke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A. 1998. A Generalized Double Diamond Approach to the International Competitiveness of Korea and Singapore. </a:t>
            </a:r>
            <a:r>
              <a:rPr lang="en-US" sz="15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Business Review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7(2): 135-150.</a:t>
            </a:r>
            <a:endParaRPr lang="en-US"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500" dirty="0">
                <a:solidFill>
                  <a:srgbClr val="3333CC"/>
                </a:solidFill>
              </a:rPr>
              <a:t>Class 4 (September 24) The Western Perspective on FDI: From Market Failure to OLI Paradigm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Textbook. Chapter 3 (Conventional FDI theory mainly for explaining the FDI from developed firms)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Moon, H. C. 2004. The Evolution of Theories of Foreign Direct Investment. </a:t>
            </a:r>
            <a:r>
              <a:rPr lang="en-US" altLang="ko-KR" sz="1500" i="1" dirty="0"/>
              <a:t>Review of Business History, </a:t>
            </a:r>
            <a:r>
              <a:rPr lang="en-US" altLang="ko-KR" sz="1500" dirty="0"/>
              <a:t>33: 105-126.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endParaRPr lang="en-US" sz="1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(2)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236669" y="836712"/>
            <a:ext cx="8670661" cy="50405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5 (October 1) National Holiday (No Class)</a:t>
            </a: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endParaRPr lang="en-US"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6 (</a:t>
            </a:r>
            <a:r>
              <a:rPr lang="en-US" altLang="ko-KR" sz="1400" dirty="0">
                <a:solidFill>
                  <a:srgbClr val="3333CC"/>
                </a:solidFill>
              </a:rPr>
              <a:t>October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8) The Global Perspective on FDI: From OLI Paradigm to Imbalance Theory</a:t>
            </a:r>
            <a:endParaRPr lang="en-US" sz="14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4 (Unconventional FDI theory for better explaining the unconventional FDI from developing firms)</a:t>
            </a: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 and Roehl, T. W. 2001. Unconventional Foreign Direct Investment and the Imbalance Theory. </a:t>
            </a:r>
            <a:r>
              <a:rPr lang="en-US" sz="1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International Business Review</a:t>
            </a:r>
            <a:r>
              <a:rPr lang="en-US" sz="1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 10(2): 197-215.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7 (</a:t>
            </a:r>
            <a:r>
              <a:rPr lang="en-US" altLang="ko-KR" sz="1400" dirty="0">
                <a:solidFill>
                  <a:srgbClr val="3333CC"/>
                </a:solidFill>
              </a:rPr>
              <a:t>October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15)</a:t>
            </a:r>
            <a:r>
              <a:rPr lang="en-US" altLang="ko-KR" sz="1400" dirty="0">
                <a:solidFill>
                  <a:srgbClr val="3333CC"/>
                </a:solidFill>
              </a:rPr>
              <a:t> Patterns of Chinese Outward Foreign Direct Investment </a:t>
            </a:r>
          </a:p>
          <a:p>
            <a:pPr marL="719138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Yin, W. 2015. Motivations of Chinese Outward Foreign Direct Investment: An Organizing Framework and Empirical Investigation. </a:t>
            </a:r>
            <a:r>
              <a:rPr lang="en-US" altLang="ko-KR" sz="1400" i="1" dirty="0"/>
              <a:t>Journal of International Business and Economy</a:t>
            </a:r>
            <a:r>
              <a:rPr lang="en-US" altLang="ko-KR" sz="1400" dirty="0"/>
              <a:t>, 16(1): 82-106.</a:t>
            </a:r>
          </a:p>
          <a:p>
            <a:pPr marL="719138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The Economist Intelligence Unit. 2017. China Going Global Investment Index 2017, pp. 1-23.</a:t>
            </a:r>
          </a:p>
          <a:p>
            <a:pPr marL="719138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endParaRPr sz="14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8 (</a:t>
            </a:r>
            <a:r>
              <a:rPr lang="en-US" altLang="ko-KR" sz="1400" dirty="0">
                <a:solidFill>
                  <a:srgbClr val="3333CC"/>
                </a:solidFill>
              </a:rPr>
              <a:t>October</a:t>
            </a:r>
            <a:r>
              <a:rPr lang="en-US" sz="14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22)</a:t>
            </a:r>
            <a:r>
              <a:rPr lang="en-US" sz="1400" dirty="0"/>
              <a:t> </a:t>
            </a:r>
            <a:r>
              <a:rPr lang="en-US" altLang="ko-KR" sz="1400" dirty="0">
                <a:solidFill>
                  <a:srgbClr val="3333CC"/>
                </a:solidFill>
              </a:rPr>
              <a:t>FDI Impacts on Country: From Negative to Positive Perspective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Textbook. Chapter 5 (FDI impacts on both home and host countries)</a:t>
            </a:r>
          </a:p>
          <a:p>
            <a:pPr marL="719138" lvl="0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Moon, H. C. and Bark, T. H. 2001. Asian Economic Crisis, FDI and Stabilized Economic Growth. </a:t>
            </a:r>
            <a:r>
              <a:rPr lang="en-US" altLang="ko-KR" sz="1400" i="1" dirty="0"/>
              <a:t>Journal of International Business and Economy</a:t>
            </a:r>
            <a:r>
              <a:rPr lang="en-US" altLang="ko-KR" sz="1400" dirty="0"/>
              <a:t>, 2(1): 39-55.</a:t>
            </a:r>
          </a:p>
          <a:p>
            <a:pPr marL="719138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endParaRPr lang="en-US" altLang="ko-KR" sz="1400" dirty="0"/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400" dirty="0">
                <a:solidFill>
                  <a:srgbClr val="3333CC"/>
                </a:solidFill>
              </a:rPr>
              <a:t>Class 9 (October 29) Recent Trends of FDI and Global Value Chains</a:t>
            </a:r>
            <a:endParaRPr lang="en-US" altLang="ko-KR" sz="14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UNCTAD. 2020. World Investment Report 2020 (Chapter 1). New York and Geneva, UNCTAD. </a:t>
            </a:r>
          </a:p>
          <a:p>
            <a:pPr marL="719138" lvl="0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400" dirty="0"/>
              <a:t>UNCTAD. 2013. World Investment Report 2013 </a:t>
            </a:r>
            <a:r>
              <a:rPr lang="en-US" altLang="ko-KR" sz="1400" i="1" dirty="0"/>
              <a:t>(Chapter IV): Global Value Chains: Investment and Trade for Development</a:t>
            </a:r>
            <a:r>
              <a:rPr lang="en-US" altLang="ko-KR" sz="1400" dirty="0"/>
              <a:t>. New York and Geneva, UNCTAD. (Introduction and Part A, pp.122-140)</a:t>
            </a:r>
          </a:p>
          <a:p>
            <a:pPr marL="719138" indent="-274638">
              <a:lnSpc>
                <a:spcPct val="110000"/>
              </a:lnSpc>
              <a:spcBef>
                <a:spcPts val="0"/>
              </a:spcBef>
              <a:buFont typeface="Times New Roman"/>
              <a:buChar char="•"/>
            </a:pPr>
            <a:endParaRPr lang="en-US" altLang="ko-KR" sz="1400" dirty="0"/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87561" y="94310"/>
            <a:ext cx="8670661" cy="4625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Class Schedule (3)</a:t>
            </a:r>
          </a:p>
        </p:txBody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215154" y="865073"/>
            <a:ext cx="8808885" cy="556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endParaRPr lang="en-US"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10</a:t>
            </a:r>
            <a:r>
              <a:rPr lang="en-US" sz="1500" dirty="0">
                <a:solidFill>
                  <a:srgbClr val="3333CC"/>
                </a:solidFill>
              </a:rPr>
              <a:t> 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(November </a:t>
            </a:r>
            <a:r>
              <a:rPr lang="en-US" sz="1500" dirty="0">
                <a:solidFill>
                  <a:srgbClr val="3333CC"/>
                </a:solidFill>
              </a:rPr>
              <a:t>5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FDI and Cluster: From Local to Global Link</a:t>
            </a:r>
            <a:endParaRPr lang="en-US" sz="15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6 (Extension of the scope of clusters from regional to global)</a:t>
            </a: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 H. C. and Jung, J. S. 2010. Northeast Asian Cluster through Business and Cultural Cooperation. </a:t>
            </a:r>
            <a:r>
              <a:rPr lang="en-US" sz="15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Journal of Korea Trade,</a:t>
            </a: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14(2): 29-53.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indent="-228600">
              <a:lnSpc>
                <a:spcPct val="11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Class 11 (</a:t>
            </a:r>
            <a:r>
              <a:rPr lang="en-US" altLang="ko-KR" sz="1500" dirty="0">
                <a:solidFill>
                  <a:srgbClr val="3333CC"/>
                </a:solidFill>
              </a:rPr>
              <a:t>November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500" dirty="0">
                <a:solidFill>
                  <a:srgbClr val="3333CC"/>
                </a:solidFill>
              </a:rPr>
              <a:t>12</a:t>
            </a:r>
            <a:r>
              <a:rPr lang="en-US" sz="1500" b="0" i="0" u="none" strike="noStrike" cap="none" dirty="0">
                <a:solidFill>
                  <a:srgbClr val="3333CC"/>
                </a:solidFill>
                <a:latin typeface="Arial"/>
                <a:ea typeface="Arial"/>
                <a:cs typeface="Arial"/>
                <a:sym typeface="Arial"/>
              </a:rPr>
              <a:t>) Assessing the Investment Attractiveness: From Theory to Practice</a:t>
            </a:r>
            <a:endParaRPr lang="en-US" sz="1500" b="0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Textbook. Chapter 7 (Devising a comprehensive model for assessing the locational FDI attractiveness )</a:t>
            </a:r>
          </a:p>
          <a:p>
            <a:pPr marL="719138" marR="0" lvl="0" indent="-274638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</a:pPr>
            <a:r>
              <a:rPr lang="en-US" sz="1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Moon, H. C. 2005. Economic Cooperation between Vietnam and Korea through Foreign Direct Investment. </a:t>
            </a:r>
            <a:r>
              <a:rPr lang="en-US" sz="15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Southeast Asian Review</a:t>
            </a:r>
            <a:r>
              <a:rPr lang="en-US" sz="1500" b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15(2): 341-363.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lang="en-US"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500" dirty="0">
                <a:solidFill>
                  <a:srgbClr val="3333CC"/>
                </a:solidFill>
              </a:rPr>
              <a:t>Class 12 (November 19) Entry Mode Choices: From Market Failure to Three Considerations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Textbook. Chapter 8 (Introducing a more comprehensive framework for the variables of entry mode choices)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Moon, H. C. and Kwon, D. B. 2010. Entry Mode Choice between Wholly-Owned Subsidiary and Joint Venture: A Case Study of the Automotive Industry in India, </a:t>
            </a:r>
            <a:r>
              <a:rPr lang="en-US" altLang="ko-KR" sz="1500" i="1" dirty="0"/>
              <a:t>International Journal of </a:t>
            </a:r>
            <a:r>
              <a:rPr lang="en-US" altLang="ko-KR" sz="1500" i="1" dirty="0" err="1">
                <a:solidFill>
                  <a:schemeClr val="tx1"/>
                </a:solidFill>
              </a:rPr>
              <a:t>Performability</a:t>
            </a:r>
            <a:r>
              <a:rPr lang="en-US" altLang="ko-KR" sz="1500" i="1" dirty="0">
                <a:solidFill>
                  <a:schemeClr val="tx1"/>
                </a:solidFill>
              </a:rPr>
              <a:t> Engineering</a:t>
            </a:r>
            <a:r>
              <a:rPr lang="en-US" altLang="ko-KR" sz="1500" dirty="0">
                <a:solidFill>
                  <a:schemeClr val="tx1"/>
                </a:solidFill>
              </a:rPr>
              <a:t>, 6(6): 605-614.</a:t>
            </a:r>
          </a:p>
          <a:p>
            <a:pPr lvl="0" indent="-228600">
              <a:lnSpc>
                <a:spcPct val="100000"/>
              </a:lnSpc>
              <a:spcBef>
                <a:spcPts val="0"/>
              </a:spcBef>
              <a:buNone/>
            </a:pPr>
            <a:endParaRPr lang="en-US" altLang="ko-KR" sz="1500" dirty="0">
              <a:solidFill>
                <a:srgbClr val="3333CC"/>
              </a:solidFill>
            </a:endParaRP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Clr>
                <a:srgbClr val="3333CC"/>
              </a:buClr>
            </a:pPr>
            <a:r>
              <a:rPr lang="en-US" altLang="ko-KR" sz="1500" dirty="0">
                <a:solidFill>
                  <a:srgbClr val="3333CC"/>
                </a:solidFill>
              </a:rPr>
              <a:t>Class 13 (November 26) Global Citizenship: From Responsibility to Opportunity</a:t>
            </a:r>
            <a:endParaRPr lang="en-US" altLang="ko-KR" sz="1500" dirty="0">
              <a:solidFill>
                <a:srgbClr val="FF0000"/>
              </a:solidFill>
            </a:endParaRP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Textbook. Chapter 9 (Multinationals’ co-creating values with host and home countries)</a:t>
            </a:r>
          </a:p>
          <a:p>
            <a:pPr marL="719138" lvl="0" indent="-274638">
              <a:lnSpc>
                <a:spcPct val="100000"/>
              </a:lnSpc>
              <a:spcBef>
                <a:spcPts val="0"/>
              </a:spcBef>
              <a:buFont typeface="Times New Roman"/>
              <a:buChar char="•"/>
            </a:pPr>
            <a:r>
              <a:rPr lang="en-US" altLang="ko-KR" sz="1500" dirty="0"/>
              <a:t>Moon, H. C. and Lee, Y. W. 2014. Corporate Social Responsibility: Peter Drucker, Michael Porter and Beyond.</a:t>
            </a:r>
            <a:r>
              <a:rPr lang="en-US" altLang="ko-KR" sz="1500" i="1" dirty="0"/>
              <a:t> Journal of Creativity and Innovation, </a:t>
            </a:r>
            <a:r>
              <a:rPr lang="en-US" altLang="ko-KR" sz="1500" dirty="0"/>
              <a:t>7(2): 45-74.</a:t>
            </a:r>
          </a:p>
          <a:p>
            <a:pPr marL="228600" marR="0" lvl="0" indent="-228600" algn="l" rtl="0">
              <a:lnSpc>
                <a:spcPct val="11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500" b="0" i="0" u="none" strike="noStrike" cap="none" dirty="0">
              <a:solidFill>
                <a:srgbClr val="3333C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6966639" y="6452044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en-US" sz="1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3_Office 테마">
  <a:themeElements>
    <a:clrScheme name="Office 테마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2246</TotalTime>
  <Words>1577</Words>
  <Application>Microsoft Office PowerPoint</Application>
  <PresentationFormat>화면 슬라이드 쇼(4:3)</PresentationFormat>
  <Paragraphs>142</Paragraphs>
  <Slides>10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Arial Unicode MS</vt:lpstr>
      <vt:lpstr>굴림</vt:lpstr>
      <vt:lpstr>맑은 고딕</vt:lpstr>
      <vt:lpstr>Arial</vt:lpstr>
      <vt:lpstr>Calibri</vt:lpstr>
      <vt:lpstr>Times New Roman</vt:lpstr>
      <vt:lpstr>Wingdings</vt:lpstr>
      <vt:lpstr>3_Office 테마</vt:lpstr>
      <vt:lpstr>PowerPoint 프레젠테이션</vt:lpstr>
      <vt:lpstr>Course Description</vt:lpstr>
      <vt:lpstr>Grading Policy (1) </vt:lpstr>
      <vt:lpstr>Weekly Summary Style and Guideline</vt:lpstr>
      <vt:lpstr>Grading Policy (2) </vt:lpstr>
      <vt:lpstr>Course Materials</vt:lpstr>
      <vt:lpstr>Class Schedule (1)</vt:lpstr>
      <vt:lpstr>Class Schedule (2)</vt:lpstr>
      <vt:lpstr>Class Schedule (3)</vt:lpstr>
      <vt:lpstr>Class Schedule (4)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Direct Investment</dc:title>
  <dc:creator>user</dc:creator>
  <cp:lastModifiedBy>user</cp:lastModifiedBy>
  <cp:revision>137</cp:revision>
  <cp:lastPrinted>2018-03-06T02:45:42Z</cp:lastPrinted>
  <dcterms:modified xsi:type="dcterms:W3CDTF">2020-08-04T14:40:30Z</dcterms:modified>
</cp:coreProperties>
</file>