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Lst>
  <p:notesMasterIdLst>
    <p:notesMasterId r:id="rId9"/>
  </p:notesMasterIdLst>
  <p:handoutMasterIdLst>
    <p:handoutMasterId r:id="rId10"/>
  </p:handoutMasterIdLst>
  <p:sldIdLst>
    <p:sldId id="602" r:id="rId2"/>
    <p:sldId id="603" r:id="rId3"/>
    <p:sldId id="604" r:id="rId4"/>
    <p:sldId id="605" r:id="rId5"/>
    <p:sldId id="606" r:id="rId6"/>
    <p:sldId id="608" r:id="rId7"/>
    <p:sldId id="609" r:id="rId8"/>
  </p:sldIdLst>
  <p:sldSz cx="9144000" cy="6858000" type="letter"/>
  <p:notesSz cx="6781800" cy="9926638"/>
  <p:defaultTextStyle>
    <a:defPPr>
      <a:defRPr lang="en-US"/>
    </a:defPPr>
    <a:lvl1pPr algn="l" rtl="0" eaLnBrk="0" fontAlgn="base" hangingPunct="0">
      <a:spcBef>
        <a:spcPct val="0"/>
      </a:spcBef>
      <a:spcAft>
        <a:spcPct val="0"/>
      </a:spcAft>
      <a:defRPr sz="2400" kern="1200">
        <a:solidFill>
          <a:schemeClr val="tx1"/>
        </a:solidFill>
        <a:latin typeface="Tahoma" pitchFamily="34" charset="0"/>
        <a:ea typeface="굴림" pitchFamily="50" charset="-127"/>
        <a:cs typeface="+mn-cs"/>
      </a:defRPr>
    </a:lvl1pPr>
    <a:lvl2pPr marL="457200" algn="l" rtl="0" eaLnBrk="0" fontAlgn="base" hangingPunct="0">
      <a:spcBef>
        <a:spcPct val="0"/>
      </a:spcBef>
      <a:spcAft>
        <a:spcPct val="0"/>
      </a:spcAft>
      <a:defRPr sz="2400" kern="1200">
        <a:solidFill>
          <a:schemeClr val="tx1"/>
        </a:solidFill>
        <a:latin typeface="Tahoma" pitchFamily="34" charset="0"/>
        <a:ea typeface="굴림" pitchFamily="50" charset="-127"/>
        <a:cs typeface="+mn-cs"/>
      </a:defRPr>
    </a:lvl2pPr>
    <a:lvl3pPr marL="914400" algn="l" rtl="0" eaLnBrk="0" fontAlgn="base" hangingPunct="0">
      <a:spcBef>
        <a:spcPct val="0"/>
      </a:spcBef>
      <a:spcAft>
        <a:spcPct val="0"/>
      </a:spcAft>
      <a:defRPr sz="2400" kern="1200">
        <a:solidFill>
          <a:schemeClr val="tx1"/>
        </a:solidFill>
        <a:latin typeface="Tahoma" pitchFamily="34" charset="0"/>
        <a:ea typeface="굴림" pitchFamily="50" charset="-127"/>
        <a:cs typeface="+mn-cs"/>
      </a:defRPr>
    </a:lvl3pPr>
    <a:lvl4pPr marL="1371600" algn="l" rtl="0" eaLnBrk="0" fontAlgn="base" hangingPunct="0">
      <a:spcBef>
        <a:spcPct val="0"/>
      </a:spcBef>
      <a:spcAft>
        <a:spcPct val="0"/>
      </a:spcAft>
      <a:defRPr sz="2400" kern="1200">
        <a:solidFill>
          <a:schemeClr val="tx1"/>
        </a:solidFill>
        <a:latin typeface="Tahoma" pitchFamily="34" charset="0"/>
        <a:ea typeface="굴림" pitchFamily="50" charset="-127"/>
        <a:cs typeface="+mn-cs"/>
      </a:defRPr>
    </a:lvl4pPr>
    <a:lvl5pPr marL="1828800" algn="l" rtl="0" eaLnBrk="0" fontAlgn="base" hangingPunct="0">
      <a:spcBef>
        <a:spcPct val="0"/>
      </a:spcBef>
      <a:spcAft>
        <a:spcPct val="0"/>
      </a:spcAft>
      <a:defRPr sz="2400" kern="1200">
        <a:solidFill>
          <a:schemeClr val="tx1"/>
        </a:solidFill>
        <a:latin typeface="Tahoma" pitchFamily="34" charset="0"/>
        <a:ea typeface="굴림" pitchFamily="50" charset="-127"/>
        <a:cs typeface="+mn-cs"/>
      </a:defRPr>
    </a:lvl5pPr>
    <a:lvl6pPr marL="2286000" algn="l" defTabSz="914400" rtl="0" eaLnBrk="1" latinLnBrk="1" hangingPunct="1">
      <a:defRPr sz="2400" kern="1200">
        <a:solidFill>
          <a:schemeClr val="tx1"/>
        </a:solidFill>
        <a:latin typeface="Tahoma" pitchFamily="34" charset="0"/>
        <a:ea typeface="굴림" pitchFamily="50" charset="-127"/>
        <a:cs typeface="+mn-cs"/>
      </a:defRPr>
    </a:lvl6pPr>
    <a:lvl7pPr marL="2743200" algn="l" defTabSz="914400" rtl="0" eaLnBrk="1" latinLnBrk="1" hangingPunct="1">
      <a:defRPr sz="2400" kern="1200">
        <a:solidFill>
          <a:schemeClr val="tx1"/>
        </a:solidFill>
        <a:latin typeface="Tahoma" pitchFamily="34" charset="0"/>
        <a:ea typeface="굴림" pitchFamily="50" charset="-127"/>
        <a:cs typeface="+mn-cs"/>
      </a:defRPr>
    </a:lvl7pPr>
    <a:lvl8pPr marL="3200400" algn="l" defTabSz="914400" rtl="0" eaLnBrk="1" latinLnBrk="1" hangingPunct="1">
      <a:defRPr sz="2400" kern="1200">
        <a:solidFill>
          <a:schemeClr val="tx1"/>
        </a:solidFill>
        <a:latin typeface="Tahoma" pitchFamily="34" charset="0"/>
        <a:ea typeface="굴림" pitchFamily="50" charset="-127"/>
        <a:cs typeface="+mn-cs"/>
      </a:defRPr>
    </a:lvl8pPr>
    <a:lvl9pPr marL="3657600" algn="l" defTabSz="914400" rtl="0" eaLnBrk="1" latinLnBrk="1" hangingPunct="1">
      <a:defRPr sz="2400" kern="1200">
        <a:solidFill>
          <a:schemeClr val="tx1"/>
        </a:solidFill>
        <a:latin typeface="Tahoma" pitchFamily="34" charset="0"/>
        <a:ea typeface="굴림" pitchFamily="50" charset="-127"/>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127">
          <p15:clr>
            <a:srgbClr val="A4A3A4"/>
          </p15:clr>
        </p15:guide>
        <p15:guide id="2" pos="21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CC"/>
    <a:srgbClr val="008080"/>
    <a:srgbClr val="007456"/>
    <a:srgbClr val="FFFF99"/>
    <a:srgbClr val="FF0000"/>
    <a:srgbClr val="969696"/>
    <a:srgbClr val="00805E"/>
    <a:srgbClr val="CDFF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54" autoAdjust="0"/>
    <p:restoredTop sz="94673" autoAdjust="0"/>
  </p:normalViewPr>
  <p:slideViewPr>
    <p:cSldViewPr showGuides="1">
      <p:cViewPr>
        <p:scale>
          <a:sx n="92" d="100"/>
          <a:sy n="92" d="100"/>
        </p:scale>
        <p:origin x="-1190" y="-24"/>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60" d="100"/>
          <a:sy n="60" d="100"/>
        </p:scale>
        <p:origin x="-1734" y="-96"/>
      </p:cViewPr>
      <p:guideLst>
        <p:guide orient="horz" pos="3127"/>
        <p:guide pos="21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_rels/viewProps.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6310313" y="9499600"/>
            <a:ext cx="401637" cy="307975"/>
          </a:xfrm>
          <a:prstGeom prst="rect">
            <a:avLst/>
          </a:prstGeom>
          <a:noFill/>
          <a:ln w="12700">
            <a:noFill/>
            <a:miter lim="800000"/>
            <a:headEnd/>
            <a:tailEnd/>
          </a:ln>
          <a:effectLst/>
        </p:spPr>
        <p:txBody>
          <a:bodyPr wrap="none" lIns="90484" tIns="44449" rIns="90484" bIns="44449" anchor="ctr">
            <a:spAutoFit/>
          </a:bodyPr>
          <a:lstStyle/>
          <a:p>
            <a:pPr algn="r">
              <a:defRPr/>
            </a:pPr>
            <a:fld id="{33094770-B2E4-4B9C-B882-AC9A14C28F5B}" type="slidenum">
              <a:rPr lang="en-US" altLang="ko-KR" sz="1400">
                <a:latin typeface="Arial" charset="0"/>
                <a:ea typeface="굴림" charset="-127"/>
              </a:rPr>
              <a:pPr algn="r">
                <a:defRPr/>
              </a:pPr>
              <a:t>‹#›</a:t>
            </a:fld>
            <a:endParaRPr lang="en-US" altLang="ko-KR" sz="1400" dirty="0">
              <a:latin typeface="Arial" charset="0"/>
              <a:ea typeface="굴림" charset="-127"/>
            </a:endParaRPr>
          </a:p>
        </p:txBody>
      </p:sp>
    </p:spTree>
    <p:extLst>
      <p:ext uri="{BB962C8B-B14F-4D97-AF65-F5344CB8AC3E}">
        <p14:creationId xmlns:p14="http://schemas.microsoft.com/office/powerpoint/2010/main" val="29388804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9010" name="Rectangle 2"/>
          <p:cNvSpPr>
            <a:spLocks noGrp="1" noChangeArrowheads="1"/>
          </p:cNvSpPr>
          <p:nvPr>
            <p:ph type="hdr" sz="quarter"/>
          </p:nvPr>
        </p:nvSpPr>
        <p:spPr bwMode="auto">
          <a:xfrm>
            <a:off x="0" y="0"/>
            <a:ext cx="2938463" cy="496888"/>
          </a:xfrm>
          <a:prstGeom prst="rect">
            <a:avLst/>
          </a:prstGeom>
          <a:noFill/>
          <a:ln w="12700">
            <a:noFill/>
            <a:miter lim="800000"/>
            <a:headEnd/>
            <a:tailEnd/>
          </a:ln>
          <a:effectLst/>
        </p:spPr>
        <p:txBody>
          <a:bodyPr vert="horz" wrap="none" lIns="91436" tIns="45718" rIns="91436" bIns="45718" numCol="1" anchor="t" anchorCtr="0" compatLnSpc="1">
            <a:prstTxWarp prst="textNoShape">
              <a:avLst/>
            </a:prstTxWarp>
          </a:bodyPr>
          <a:lstStyle>
            <a:lvl1pPr>
              <a:defRPr sz="1200">
                <a:ea typeface="굴림" charset="-127"/>
              </a:defRPr>
            </a:lvl1pPr>
          </a:lstStyle>
          <a:p>
            <a:pPr>
              <a:defRPr/>
            </a:pPr>
            <a:endParaRPr lang="en-US" altLang="ko-KR"/>
          </a:p>
        </p:txBody>
      </p:sp>
      <p:sp>
        <p:nvSpPr>
          <p:cNvPr id="299011" name="Rectangle 3"/>
          <p:cNvSpPr>
            <a:spLocks noGrp="1" noChangeArrowheads="1"/>
          </p:cNvSpPr>
          <p:nvPr>
            <p:ph type="dt" idx="1"/>
          </p:nvPr>
        </p:nvSpPr>
        <p:spPr bwMode="auto">
          <a:xfrm>
            <a:off x="3843338" y="0"/>
            <a:ext cx="2938462" cy="496888"/>
          </a:xfrm>
          <a:prstGeom prst="rect">
            <a:avLst/>
          </a:prstGeom>
          <a:noFill/>
          <a:ln w="12700">
            <a:noFill/>
            <a:miter lim="800000"/>
            <a:headEnd/>
            <a:tailEnd/>
          </a:ln>
          <a:effectLst/>
        </p:spPr>
        <p:txBody>
          <a:bodyPr vert="horz" wrap="none" lIns="91436" tIns="45718" rIns="91436" bIns="45718" numCol="1" anchor="t" anchorCtr="0" compatLnSpc="1">
            <a:prstTxWarp prst="textNoShape">
              <a:avLst/>
            </a:prstTxWarp>
          </a:bodyPr>
          <a:lstStyle>
            <a:lvl1pPr algn="r">
              <a:defRPr sz="1200">
                <a:ea typeface="굴림" charset="-127"/>
              </a:defRPr>
            </a:lvl1pPr>
          </a:lstStyle>
          <a:p>
            <a:pPr>
              <a:defRPr/>
            </a:pPr>
            <a:endParaRPr lang="en-US" altLang="ko-KR"/>
          </a:p>
        </p:txBody>
      </p:sp>
      <p:sp>
        <p:nvSpPr>
          <p:cNvPr id="14340" name="Rectangle 4"/>
          <p:cNvSpPr>
            <a:spLocks noGrp="1" noRot="1" noChangeAspect="1" noChangeArrowheads="1" noTextEdit="1"/>
          </p:cNvSpPr>
          <p:nvPr>
            <p:ph type="sldImg" idx="2"/>
          </p:nvPr>
        </p:nvSpPr>
        <p:spPr bwMode="auto">
          <a:xfrm>
            <a:off x="909638" y="744538"/>
            <a:ext cx="4962525" cy="3722687"/>
          </a:xfrm>
          <a:prstGeom prst="rect">
            <a:avLst/>
          </a:prstGeom>
          <a:noFill/>
          <a:ln w="9525">
            <a:solidFill>
              <a:srgbClr val="000000"/>
            </a:solidFill>
            <a:miter lim="800000"/>
            <a:headEnd/>
            <a:tailEnd/>
          </a:ln>
        </p:spPr>
      </p:sp>
      <p:sp>
        <p:nvSpPr>
          <p:cNvPr id="299013" name="Rectangle 5"/>
          <p:cNvSpPr>
            <a:spLocks noGrp="1" noChangeArrowheads="1"/>
          </p:cNvSpPr>
          <p:nvPr>
            <p:ph type="body" sz="quarter" idx="3"/>
          </p:nvPr>
        </p:nvSpPr>
        <p:spPr bwMode="auto">
          <a:xfrm>
            <a:off x="903288" y="4714875"/>
            <a:ext cx="4975225" cy="4467225"/>
          </a:xfrm>
          <a:prstGeom prst="rect">
            <a:avLst/>
          </a:prstGeom>
          <a:noFill/>
          <a:ln w="12700">
            <a:noFill/>
            <a:miter lim="800000"/>
            <a:headEnd/>
            <a:tailEnd/>
          </a:ln>
          <a:effectLst/>
        </p:spPr>
        <p:txBody>
          <a:bodyPr vert="horz" wrap="none" lIns="91436" tIns="45718" rIns="91436" bIns="45718" numCol="1" anchor="t" anchorCtr="0" compatLnSpc="1">
            <a:prstTxWarp prst="textNoShape">
              <a:avLst/>
            </a:prstTxWarp>
          </a:bodyPr>
          <a:lstStyle/>
          <a:p>
            <a:pPr lvl="0"/>
            <a:r>
              <a:rPr lang="ko-KR" altLang="en-US" noProof="0" smtClean="0"/>
              <a:t>마스터 문자열 유형을 편집하려면 누르십시오.</a:t>
            </a:r>
          </a:p>
          <a:p>
            <a:pPr lvl="1"/>
            <a:r>
              <a:rPr lang="ko-KR" altLang="en-US" noProof="0" smtClean="0"/>
              <a:t>둘째 수준</a:t>
            </a:r>
          </a:p>
          <a:p>
            <a:pPr lvl="2"/>
            <a:r>
              <a:rPr lang="ko-KR" altLang="en-US" noProof="0" smtClean="0"/>
              <a:t>세째 수준</a:t>
            </a:r>
          </a:p>
          <a:p>
            <a:pPr lvl="3"/>
            <a:r>
              <a:rPr lang="ko-KR" altLang="en-US" noProof="0" smtClean="0"/>
              <a:t>네째 수준</a:t>
            </a:r>
          </a:p>
          <a:p>
            <a:pPr lvl="4"/>
            <a:r>
              <a:rPr lang="ko-KR" altLang="en-US" noProof="0" smtClean="0"/>
              <a:t>다섯째 수준</a:t>
            </a:r>
          </a:p>
        </p:txBody>
      </p:sp>
      <p:sp>
        <p:nvSpPr>
          <p:cNvPr id="299014" name="Rectangle 6"/>
          <p:cNvSpPr>
            <a:spLocks noGrp="1" noChangeArrowheads="1"/>
          </p:cNvSpPr>
          <p:nvPr>
            <p:ph type="ftr" sz="quarter" idx="4"/>
          </p:nvPr>
        </p:nvSpPr>
        <p:spPr bwMode="auto">
          <a:xfrm>
            <a:off x="0" y="9429750"/>
            <a:ext cx="2938463" cy="496888"/>
          </a:xfrm>
          <a:prstGeom prst="rect">
            <a:avLst/>
          </a:prstGeom>
          <a:noFill/>
          <a:ln w="12700">
            <a:noFill/>
            <a:miter lim="800000"/>
            <a:headEnd/>
            <a:tailEnd/>
          </a:ln>
          <a:effectLst/>
        </p:spPr>
        <p:txBody>
          <a:bodyPr vert="horz" wrap="none" lIns="91436" tIns="45718" rIns="91436" bIns="45718" numCol="1" anchor="b" anchorCtr="0" compatLnSpc="1">
            <a:prstTxWarp prst="textNoShape">
              <a:avLst/>
            </a:prstTxWarp>
          </a:bodyPr>
          <a:lstStyle>
            <a:lvl1pPr>
              <a:defRPr sz="1200">
                <a:ea typeface="굴림" charset="-127"/>
              </a:defRPr>
            </a:lvl1pPr>
          </a:lstStyle>
          <a:p>
            <a:pPr>
              <a:defRPr/>
            </a:pPr>
            <a:endParaRPr lang="en-US" altLang="ko-KR"/>
          </a:p>
        </p:txBody>
      </p:sp>
      <p:sp>
        <p:nvSpPr>
          <p:cNvPr id="299015" name="Rectangle 7"/>
          <p:cNvSpPr>
            <a:spLocks noGrp="1" noChangeArrowheads="1"/>
          </p:cNvSpPr>
          <p:nvPr>
            <p:ph type="sldNum" sz="quarter" idx="5"/>
          </p:nvPr>
        </p:nvSpPr>
        <p:spPr bwMode="auto">
          <a:xfrm>
            <a:off x="3843338" y="9429750"/>
            <a:ext cx="2938462" cy="496888"/>
          </a:xfrm>
          <a:prstGeom prst="rect">
            <a:avLst/>
          </a:prstGeom>
          <a:noFill/>
          <a:ln w="12700">
            <a:noFill/>
            <a:miter lim="800000"/>
            <a:headEnd/>
            <a:tailEnd/>
          </a:ln>
          <a:effectLst/>
        </p:spPr>
        <p:txBody>
          <a:bodyPr vert="horz" wrap="none" lIns="91436" tIns="45718" rIns="91436" bIns="45718" numCol="1" anchor="b" anchorCtr="0" compatLnSpc="1">
            <a:prstTxWarp prst="textNoShape">
              <a:avLst/>
            </a:prstTxWarp>
          </a:bodyPr>
          <a:lstStyle>
            <a:lvl1pPr algn="r">
              <a:defRPr sz="1200">
                <a:ea typeface="굴림" charset="-127"/>
              </a:defRPr>
            </a:lvl1pPr>
          </a:lstStyle>
          <a:p>
            <a:pPr>
              <a:defRPr/>
            </a:pPr>
            <a:fld id="{F6C52E86-FBE9-43C2-ADFA-88CC39A0E539}" type="slidenum">
              <a:rPr lang="en-US" altLang="ko-KR"/>
              <a:pPr>
                <a:defRPr/>
              </a:pPr>
              <a:t>‹#›</a:t>
            </a:fld>
            <a:endParaRPr lang="en-US" altLang="ko-KR"/>
          </a:p>
        </p:txBody>
      </p:sp>
    </p:spTree>
    <p:extLst>
      <p:ext uri="{BB962C8B-B14F-4D97-AF65-F5344CB8AC3E}">
        <p14:creationId xmlns:p14="http://schemas.microsoft.com/office/powerpoint/2010/main" val="31362355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굴림" charset="-127"/>
        <a:cs typeface="+mn-cs"/>
      </a:defRPr>
    </a:lvl1pPr>
    <a:lvl2pPr marL="457200" algn="l" rtl="0" eaLnBrk="0" fontAlgn="base" hangingPunct="0">
      <a:spcBef>
        <a:spcPct val="30000"/>
      </a:spcBef>
      <a:spcAft>
        <a:spcPct val="0"/>
      </a:spcAft>
      <a:defRPr sz="1200" kern="1200">
        <a:solidFill>
          <a:schemeClr val="tx1"/>
        </a:solidFill>
        <a:latin typeface="Arial" charset="0"/>
        <a:ea typeface="굴림" charset="-127"/>
        <a:cs typeface="+mn-cs"/>
      </a:defRPr>
    </a:lvl2pPr>
    <a:lvl3pPr marL="914400" algn="l" rtl="0" eaLnBrk="0" fontAlgn="base" hangingPunct="0">
      <a:spcBef>
        <a:spcPct val="30000"/>
      </a:spcBef>
      <a:spcAft>
        <a:spcPct val="0"/>
      </a:spcAft>
      <a:defRPr sz="1200" kern="1200">
        <a:solidFill>
          <a:schemeClr val="tx1"/>
        </a:solidFill>
        <a:latin typeface="Arial" charset="0"/>
        <a:ea typeface="굴림" charset="-127"/>
        <a:cs typeface="+mn-cs"/>
      </a:defRPr>
    </a:lvl3pPr>
    <a:lvl4pPr marL="1371600" algn="l" rtl="0" eaLnBrk="0" fontAlgn="base" hangingPunct="0">
      <a:spcBef>
        <a:spcPct val="30000"/>
      </a:spcBef>
      <a:spcAft>
        <a:spcPct val="0"/>
      </a:spcAft>
      <a:defRPr sz="1200" kern="1200">
        <a:solidFill>
          <a:schemeClr val="tx1"/>
        </a:solidFill>
        <a:latin typeface="Arial" charset="0"/>
        <a:ea typeface="굴림" charset="-127"/>
        <a:cs typeface="+mn-cs"/>
      </a:defRPr>
    </a:lvl4pPr>
    <a:lvl5pPr marL="1828800" algn="l" rtl="0" eaLnBrk="0" fontAlgn="base" hangingPunct="0">
      <a:spcBef>
        <a:spcPct val="30000"/>
      </a:spcBef>
      <a:spcAft>
        <a:spcPct val="0"/>
      </a:spcAft>
      <a:defRPr sz="1200" kern="1200">
        <a:solidFill>
          <a:schemeClr val="tx1"/>
        </a:solidFill>
        <a:latin typeface="Arial" charset="0"/>
        <a:ea typeface="굴림" charset="-127"/>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D83BCAAC-DF74-4768-9E02-CC154F694ADF}" type="slidenum">
              <a:rPr lang="en-US" altLang="ko-KR" smtClean="0">
                <a:ea typeface="굴림" pitchFamily="50" charset="-127"/>
              </a:rPr>
              <a:pPr/>
              <a:t>1</a:t>
            </a:fld>
            <a:endParaRPr lang="en-US" altLang="ko-KR" smtClean="0">
              <a:ea typeface="굴림" pitchFamily="50" charset="-127"/>
            </a:endParaRPr>
          </a:p>
        </p:txBody>
      </p:sp>
      <p:sp>
        <p:nvSpPr>
          <p:cNvPr id="15363" name="Rectangle 2"/>
          <p:cNvSpPr>
            <a:spLocks noGrp="1" noRot="1" noChangeAspect="1" noChangeArrowheads="1" noTextEdit="1"/>
          </p:cNvSpPr>
          <p:nvPr>
            <p:ph type="sldImg"/>
          </p:nvPr>
        </p:nvSpPr>
        <p:spPr>
          <a:xfrm>
            <a:off x="909638" y="744538"/>
            <a:ext cx="4964112" cy="3722687"/>
          </a:xfrm>
          <a:ln/>
        </p:spPr>
      </p:sp>
      <p:sp>
        <p:nvSpPr>
          <p:cNvPr id="15364" name="Rectangle 3"/>
          <p:cNvSpPr>
            <a:spLocks noGrp="1" noChangeArrowheads="1"/>
          </p:cNvSpPr>
          <p:nvPr>
            <p:ph type="body" idx="1"/>
          </p:nvPr>
        </p:nvSpPr>
        <p:spPr>
          <a:xfrm>
            <a:off x="904875" y="4714875"/>
            <a:ext cx="4972050" cy="4467225"/>
          </a:xfrm>
          <a:noFill/>
          <a:ln w="9525"/>
        </p:spPr>
        <p:txBody>
          <a:bodyPr/>
          <a:lstStyle/>
          <a:p>
            <a:endParaRPr lang="ko-KR" altLang="en-US" smtClean="0">
              <a:ea typeface="굴림" pitchFamily="50" charset="-127"/>
            </a:endParaRPr>
          </a:p>
        </p:txBody>
      </p:sp>
    </p:spTree>
    <p:extLst>
      <p:ext uri="{BB962C8B-B14F-4D97-AF65-F5344CB8AC3E}">
        <p14:creationId xmlns:p14="http://schemas.microsoft.com/office/powerpoint/2010/main" val="7560883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B4D8F455-BCEC-476C-84C6-945C8BCBF150}" type="slidenum">
              <a:rPr lang="en-US" altLang="ko-KR" smtClean="0">
                <a:ea typeface="굴림" pitchFamily="50" charset="-127"/>
              </a:rPr>
              <a:pPr/>
              <a:t>2</a:t>
            </a:fld>
            <a:endParaRPr lang="en-US" altLang="ko-KR" smtClean="0">
              <a:ea typeface="굴림" pitchFamily="50" charset="-127"/>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w="9525"/>
        </p:spPr>
        <p:txBody>
          <a:bodyPr/>
          <a:lstStyle/>
          <a:p>
            <a:endParaRPr lang="ko-KR" altLang="en-US" smtClean="0">
              <a:ea typeface="굴림" pitchFamily="50" charset="-127"/>
            </a:endParaRPr>
          </a:p>
        </p:txBody>
      </p:sp>
    </p:spTree>
    <p:extLst>
      <p:ext uri="{BB962C8B-B14F-4D97-AF65-F5344CB8AC3E}">
        <p14:creationId xmlns:p14="http://schemas.microsoft.com/office/powerpoint/2010/main" val="39253866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C8C9A14A-C59A-44FC-9FBF-A1B830395DFE}" type="slidenum">
              <a:rPr lang="en-US" altLang="ko-KR" smtClean="0">
                <a:ea typeface="굴림" pitchFamily="50" charset="-127"/>
              </a:rPr>
              <a:pPr/>
              <a:t>3</a:t>
            </a:fld>
            <a:endParaRPr lang="en-US" altLang="ko-KR" smtClean="0">
              <a:ea typeface="굴림" pitchFamily="50" charset="-127"/>
            </a:endParaRPr>
          </a:p>
        </p:txBody>
      </p:sp>
      <p:sp>
        <p:nvSpPr>
          <p:cNvPr id="17411" name="Rectangle 2"/>
          <p:cNvSpPr>
            <a:spLocks noGrp="1" noRot="1" noChangeAspect="1" noChangeArrowheads="1" noTextEdit="1"/>
          </p:cNvSpPr>
          <p:nvPr>
            <p:ph type="sldImg"/>
          </p:nvPr>
        </p:nvSpPr>
        <p:spPr>
          <a:xfrm>
            <a:off x="909638" y="744538"/>
            <a:ext cx="4964112" cy="3722687"/>
          </a:xfrm>
          <a:ln/>
        </p:spPr>
      </p:sp>
      <p:sp>
        <p:nvSpPr>
          <p:cNvPr id="17412" name="Rectangle 3"/>
          <p:cNvSpPr>
            <a:spLocks noGrp="1" noChangeArrowheads="1"/>
          </p:cNvSpPr>
          <p:nvPr>
            <p:ph type="body" idx="1"/>
          </p:nvPr>
        </p:nvSpPr>
        <p:spPr>
          <a:xfrm>
            <a:off x="904875" y="4714875"/>
            <a:ext cx="4972050" cy="4467225"/>
          </a:xfrm>
          <a:noFill/>
          <a:ln w="9525"/>
        </p:spPr>
        <p:txBody>
          <a:bodyPr/>
          <a:lstStyle/>
          <a:p>
            <a:endParaRPr lang="ko-KR" altLang="en-US" smtClean="0">
              <a:ea typeface="굴림" pitchFamily="50" charset="-127"/>
            </a:endParaRPr>
          </a:p>
        </p:txBody>
      </p:sp>
    </p:spTree>
    <p:extLst>
      <p:ext uri="{BB962C8B-B14F-4D97-AF65-F5344CB8AC3E}">
        <p14:creationId xmlns:p14="http://schemas.microsoft.com/office/powerpoint/2010/main" val="30923809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5314A049-C152-4FC8-A56E-F35DAB1873C1}" type="slidenum">
              <a:rPr lang="en-US" altLang="ko-KR" smtClean="0">
                <a:ea typeface="굴림" pitchFamily="50" charset="-127"/>
              </a:rPr>
              <a:pPr/>
              <a:t>4</a:t>
            </a:fld>
            <a:endParaRPr lang="en-US" altLang="ko-KR" smtClean="0">
              <a:ea typeface="굴림" pitchFamily="50" charset="-127"/>
            </a:endParaRPr>
          </a:p>
        </p:txBody>
      </p:sp>
      <p:sp>
        <p:nvSpPr>
          <p:cNvPr id="18435" name="Rectangle 2"/>
          <p:cNvSpPr>
            <a:spLocks noGrp="1" noRot="1" noChangeAspect="1" noChangeArrowheads="1" noTextEdit="1"/>
          </p:cNvSpPr>
          <p:nvPr>
            <p:ph type="sldImg"/>
          </p:nvPr>
        </p:nvSpPr>
        <p:spPr>
          <a:xfrm>
            <a:off x="909638" y="744538"/>
            <a:ext cx="4964112" cy="3722687"/>
          </a:xfrm>
          <a:ln/>
        </p:spPr>
      </p:sp>
      <p:sp>
        <p:nvSpPr>
          <p:cNvPr id="18436" name="Rectangle 3"/>
          <p:cNvSpPr>
            <a:spLocks noGrp="1" noChangeArrowheads="1"/>
          </p:cNvSpPr>
          <p:nvPr>
            <p:ph type="body" idx="1"/>
          </p:nvPr>
        </p:nvSpPr>
        <p:spPr>
          <a:xfrm>
            <a:off x="904875" y="4714875"/>
            <a:ext cx="4972050" cy="4467225"/>
          </a:xfrm>
          <a:noFill/>
          <a:ln w="9525"/>
        </p:spPr>
        <p:txBody>
          <a:bodyPr/>
          <a:lstStyle/>
          <a:p>
            <a:endParaRPr lang="ko-KR" altLang="en-US" smtClean="0">
              <a:ea typeface="굴림" pitchFamily="50" charset="-127"/>
            </a:endParaRPr>
          </a:p>
        </p:txBody>
      </p:sp>
    </p:spTree>
    <p:extLst>
      <p:ext uri="{BB962C8B-B14F-4D97-AF65-F5344CB8AC3E}">
        <p14:creationId xmlns:p14="http://schemas.microsoft.com/office/powerpoint/2010/main" val="873154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67AB9BA2-75BD-4F93-8CF2-8D77191684F3}" type="slidenum">
              <a:rPr lang="en-US" altLang="ko-KR" smtClean="0">
                <a:ea typeface="굴림" pitchFamily="50" charset="-127"/>
              </a:rPr>
              <a:pPr/>
              <a:t>5</a:t>
            </a:fld>
            <a:endParaRPr lang="en-US" altLang="ko-KR" smtClean="0">
              <a:ea typeface="굴림" pitchFamily="50" charset="-127"/>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w="9525"/>
        </p:spPr>
        <p:txBody>
          <a:bodyPr/>
          <a:lstStyle/>
          <a:p>
            <a:endParaRPr lang="ko-KR" altLang="en-US" smtClean="0">
              <a:ea typeface="굴림" pitchFamily="50" charset="-127"/>
            </a:endParaRPr>
          </a:p>
        </p:txBody>
      </p:sp>
    </p:spTree>
    <p:extLst>
      <p:ext uri="{BB962C8B-B14F-4D97-AF65-F5344CB8AC3E}">
        <p14:creationId xmlns:p14="http://schemas.microsoft.com/office/powerpoint/2010/main" val="5746440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28A4BA66-5CEC-4B7F-B6C0-FDCFCCD3F7EB}" type="slidenum">
              <a:rPr lang="en-US" altLang="ko-KR" smtClean="0">
                <a:ea typeface="굴림" pitchFamily="50" charset="-127"/>
              </a:rPr>
              <a:pPr/>
              <a:t>6</a:t>
            </a:fld>
            <a:endParaRPr lang="en-US" altLang="ko-KR" smtClean="0">
              <a:ea typeface="굴림" pitchFamily="50" charset="-127"/>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w="9525"/>
        </p:spPr>
        <p:txBody>
          <a:bodyPr/>
          <a:lstStyle/>
          <a:p>
            <a:endParaRPr lang="ko-KR" altLang="en-US" smtClean="0">
              <a:ea typeface="굴림" pitchFamily="50" charset="-127"/>
            </a:endParaRPr>
          </a:p>
        </p:txBody>
      </p:sp>
    </p:spTree>
    <p:extLst>
      <p:ext uri="{BB962C8B-B14F-4D97-AF65-F5344CB8AC3E}">
        <p14:creationId xmlns:p14="http://schemas.microsoft.com/office/powerpoint/2010/main" val="1287625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7766D156-358A-407C-880B-F4726F1C088F}" type="slidenum">
              <a:rPr lang="en-US" altLang="ko-KR" smtClean="0">
                <a:ea typeface="굴림" pitchFamily="50" charset="-127"/>
              </a:rPr>
              <a:pPr/>
              <a:t>7</a:t>
            </a:fld>
            <a:endParaRPr lang="en-US" altLang="ko-KR" smtClean="0">
              <a:ea typeface="굴림" pitchFamily="50" charset="-127"/>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w="9525"/>
        </p:spPr>
        <p:txBody>
          <a:bodyPr/>
          <a:lstStyle/>
          <a:p>
            <a:endParaRPr lang="ko-KR" altLang="en-US" smtClean="0">
              <a:ea typeface="굴림" pitchFamily="50" charset="-127"/>
            </a:endParaRPr>
          </a:p>
        </p:txBody>
      </p:sp>
    </p:spTree>
    <p:extLst>
      <p:ext uri="{BB962C8B-B14F-4D97-AF65-F5344CB8AC3E}">
        <p14:creationId xmlns:p14="http://schemas.microsoft.com/office/powerpoint/2010/main" val="24321575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ko-KR" altLang="ko-KR"/>
          </a:p>
        </p:txBody>
      </p:sp>
      <p:sp>
        <p:nvSpPr>
          <p:cNvPr id="5" name="Rectangle 5"/>
          <p:cNvSpPr>
            <a:spLocks noGrp="1" noChangeArrowheads="1"/>
          </p:cNvSpPr>
          <p:nvPr>
            <p:ph type="ftr" sz="quarter" idx="11"/>
          </p:nvPr>
        </p:nvSpPr>
        <p:spPr>
          <a:ln/>
        </p:spPr>
        <p:txBody>
          <a:bodyPr/>
          <a:lstStyle>
            <a:lvl1pPr>
              <a:defRPr/>
            </a:lvl1pPr>
          </a:lstStyle>
          <a:p>
            <a:pPr>
              <a:defRPr/>
            </a:pPr>
            <a:endParaRPr lang="ko-KR" altLang="ko-KR"/>
          </a:p>
        </p:txBody>
      </p:sp>
      <p:sp>
        <p:nvSpPr>
          <p:cNvPr id="6" name="Rectangle 6"/>
          <p:cNvSpPr>
            <a:spLocks noGrp="1" noChangeArrowheads="1"/>
          </p:cNvSpPr>
          <p:nvPr>
            <p:ph type="sldNum" sz="quarter" idx="12"/>
          </p:nvPr>
        </p:nvSpPr>
        <p:spPr>
          <a:ln/>
        </p:spPr>
        <p:txBody>
          <a:bodyPr/>
          <a:lstStyle>
            <a:lvl1pPr>
              <a:defRPr/>
            </a:lvl1pPr>
          </a:lstStyle>
          <a:p>
            <a:pPr>
              <a:defRPr/>
            </a:pPr>
            <a:fld id="{0AABA923-6417-44A5-9644-A658C26D7D1A}"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ko-KR" altLang="ko-KR"/>
          </a:p>
        </p:txBody>
      </p:sp>
      <p:sp>
        <p:nvSpPr>
          <p:cNvPr id="5" name="Rectangle 5"/>
          <p:cNvSpPr>
            <a:spLocks noGrp="1" noChangeArrowheads="1"/>
          </p:cNvSpPr>
          <p:nvPr>
            <p:ph type="ftr" sz="quarter" idx="11"/>
          </p:nvPr>
        </p:nvSpPr>
        <p:spPr>
          <a:ln/>
        </p:spPr>
        <p:txBody>
          <a:bodyPr/>
          <a:lstStyle>
            <a:lvl1pPr>
              <a:defRPr/>
            </a:lvl1pPr>
          </a:lstStyle>
          <a:p>
            <a:pPr>
              <a:defRPr/>
            </a:pPr>
            <a:endParaRPr lang="ko-KR" altLang="ko-KR"/>
          </a:p>
        </p:txBody>
      </p:sp>
      <p:sp>
        <p:nvSpPr>
          <p:cNvPr id="6" name="Rectangle 6"/>
          <p:cNvSpPr>
            <a:spLocks noGrp="1" noChangeArrowheads="1"/>
          </p:cNvSpPr>
          <p:nvPr>
            <p:ph type="sldNum" sz="quarter" idx="12"/>
          </p:nvPr>
        </p:nvSpPr>
        <p:spPr>
          <a:ln/>
        </p:spPr>
        <p:txBody>
          <a:bodyPr/>
          <a:lstStyle>
            <a:lvl1pPr>
              <a:defRPr/>
            </a:lvl1pPr>
          </a:lstStyle>
          <a:p>
            <a:pPr>
              <a:defRPr/>
            </a:pPr>
            <a:fld id="{C01C4297-B281-42C8-8572-9B6FCF2C0188}"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09600"/>
            <a:ext cx="1943100" cy="54864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09600"/>
            <a:ext cx="5676900" cy="54864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ko-KR" altLang="ko-KR"/>
          </a:p>
        </p:txBody>
      </p:sp>
      <p:sp>
        <p:nvSpPr>
          <p:cNvPr id="5" name="Rectangle 5"/>
          <p:cNvSpPr>
            <a:spLocks noGrp="1" noChangeArrowheads="1"/>
          </p:cNvSpPr>
          <p:nvPr>
            <p:ph type="ftr" sz="quarter" idx="11"/>
          </p:nvPr>
        </p:nvSpPr>
        <p:spPr>
          <a:ln/>
        </p:spPr>
        <p:txBody>
          <a:bodyPr/>
          <a:lstStyle>
            <a:lvl1pPr>
              <a:defRPr/>
            </a:lvl1pPr>
          </a:lstStyle>
          <a:p>
            <a:pPr>
              <a:defRPr/>
            </a:pPr>
            <a:endParaRPr lang="ko-KR" altLang="ko-KR"/>
          </a:p>
        </p:txBody>
      </p:sp>
      <p:sp>
        <p:nvSpPr>
          <p:cNvPr id="6" name="Rectangle 6"/>
          <p:cNvSpPr>
            <a:spLocks noGrp="1" noChangeArrowheads="1"/>
          </p:cNvSpPr>
          <p:nvPr>
            <p:ph type="sldNum" sz="quarter" idx="12"/>
          </p:nvPr>
        </p:nvSpPr>
        <p:spPr>
          <a:ln/>
        </p:spPr>
        <p:txBody>
          <a:bodyPr/>
          <a:lstStyle>
            <a:lvl1pPr>
              <a:defRPr/>
            </a:lvl1pPr>
          </a:lstStyle>
          <a:p>
            <a:pPr>
              <a:defRPr/>
            </a:pPr>
            <a:fld id="{726DF627-F6BE-4827-ADCF-A801A6427343}"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ko-KR" altLang="ko-KR"/>
          </a:p>
        </p:txBody>
      </p:sp>
      <p:sp>
        <p:nvSpPr>
          <p:cNvPr id="5" name="Rectangle 5"/>
          <p:cNvSpPr>
            <a:spLocks noGrp="1" noChangeArrowheads="1"/>
          </p:cNvSpPr>
          <p:nvPr>
            <p:ph type="ftr" sz="quarter" idx="11"/>
          </p:nvPr>
        </p:nvSpPr>
        <p:spPr>
          <a:ln/>
        </p:spPr>
        <p:txBody>
          <a:bodyPr/>
          <a:lstStyle>
            <a:lvl1pPr>
              <a:defRPr/>
            </a:lvl1pPr>
          </a:lstStyle>
          <a:p>
            <a:pPr>
              <a:defRPr/>
            </a:pPr>
            <a:endParaRPr lang="ko-KR" altLang="ko-KR"/>
          </a:p>
        </p:txBody>
      </p:sp>
      <p:sp>
        <p:nvSpPr>
          <p:cNvPr id="6" name="Rectangle 6"/>
          <p:cNvSpPr>
            <a:spLocks noGrp="1" noChangeArrowheads="1"/>
          </p:cNvSpPr>
          <p:nvPr>
            <p:ph type="sldNum" sz="quarter" idx="12"/>
          </p:nvPr>
        </p:nvSpPr>
        <p:spPr>
          <a:ln/>
        </p:spPr>
        <p:txBody>
          <a:bodyPr/>
          <a:lstStyle>
            <a:lvl1pPr>
              <a:defRPr/>
            </a:lvl1pPr>
          </a:lstStyle>
          <a:p>
            <a:pPr>
              <a:defRPr/>
            </a:pPr>
            <a:fld id="{39B07174-0F9E-421D-BC49-F196082EB857}"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endParaRPr lang="ko-KR" altLang="ko-KR"/>
          </a:p>
        </p:txBody>
      </p:sp>
      <p:sp>
        <p:nvSpPr>
          <p:cNvPr id="5" name="Rectangle 5"/>
          <p:cNvSpPr>
            <a:spLocks noGrp="1" noChangeArrowheads="1"/>
          </p:cNvSpPr>
          <p:nvPr>
            <p:ph type="ftr" sz="quarter" idx="11"/>
          </p:nvPr>
        </p:nvSpPr>
        <p:spPr>
          <a:ln/>
        </p:spPr>
        <p:txBody>
          <a:bodyPr/>
          <a:lstStyle>
            <a:lvl1pPr>
              <a:defRPr/>
            </a:lvl1pPr>
          </a:lstStyle>
          <a:p>
            <a:pPr>
              <a:defRPr/>
            </a:pPr>
            <a:endParaRPr lang="ko-KR" altLang="ko-KR"/>
          </a:p>
        </p:txBody>
      </p:sp>
      <p:sp>
        <p:nvSpPr>
          <p:cNvPr id="6" name="Rectangle 6"/>
          <p:cNvSpPr>
            <a:spLocks noGrp="1" noChangeArrowheads="1"/>
          </p:cNvSpPr>
          <p:nvPr>
            <p:ph type="sldNum" sz="quarter" idx="12"/>
          </p:nvPr>
        </p:nvSpPr>
        <p:spPr>
          <a:ln/>
        </p:spPr>
        <p:txBody>
          <a:bodyPr/>
          <a:lstStyle>
            <a:lvl1pPr>
              <a:defRPr/>
            </a:lvl1pPr>
          </a:lstStyle>
          <a:p>
            <a:pPr>
              <a:defRPr/>
            </a:pPr>
            <a:fld id="{5D318DE4-CCEC-4CD8-84CA-EB6BA488D940}"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ko-KR" altLang="ko-KR"/>
          </a:p>
        </p:txBody>
      </p:sp>
      <p:sp>
        <p:nvSpPr>
          <p:cNvPr id="6" name="Rectangle 5"/>
          <p:cNvSpPr>
            <a:spLocks noGrp="1" noChangeArrowheads="1"/>
          </p:cNvSpPr>
          <p:nvPr>
            <p:ph type="ftr" sz="quarter" idx="11"/>
          </p:nvPr>
        </p:nvSpPr>
        <p:spPr>
          <a:ln/>
        </p:spPr>
        <p:txBody>
          <a:bodyPr/>
          <a:lstStyle>
            <a:lvl1pPr>
              <a:defRPr/>
            </a:lvl1pPr>
          </a:lstStyle>
          <a:p>
            <a:pPr>
              <a:defRPr/>
            </a:pPr>
            <a:endParaRPr lang="ko-KR" altLang="ko-KR"/>
          </a:p>
        </p:txBody>
      </p:sp>
      <p:sp>
        <p:nvSpPr>
          <p:cNvPr id="7" name="Rectangle 6"/>
          <p:cNvSpPr>
            <a:spLocks noGrp="1" noChangeArrowheads="1"/>
          </p:cNvSpPr>
          <p:nvPr>
            <p:ph type="sldNum" sz="quarter" idx="12"/>
          </p:nvPr>
        </p:nvSpPr>
        <p:spPr>
          <a:ln/>
        </p:spPr>
        <p:txBody>
          <a:bodyPr/>
          <a:lstStyle>
            <a:lvl1pPr>
              <a:defRPr/>
            </a:lvl1pPr>
          </a:lstStyle>
          <a:p>
            <a:pPr>
              <a:defRPr/>
            </a:pPr>
            <a:fld id="{2EDA35BA-AD4D-40A6-81B7-0DDABFDF7CF4}"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ko-KR" altLang="ko-KR"/>
          </a:p>
        </p:txBody>
      </p:sp>
      <p:sp>
        <p:nvSpPr>
          <p:cNvPr id="8" name="Rectangle 5"/>
          <p:cNvSpPr>
            <a:spLocks noGrp="1" noChangeArrowheads="1"/>
          </p:cNvSpPr>
          <p:nvPr>
            <p:ph type="ftr" sz="quarter" idx="11"/>
          </p:nvPr>
        </p:nvSpPr>
        <p:spPr>
          <a:ln/>
        </p:spPr>
        <p:txBody>
          <a:bodyPr/>
          <a:lstStyle>
            <a:lvl1pPr>
              <a:defRPr/>
            </a:lvl1pPr>
          </a:lstStyle>
          <a:p>
            <a:pPr>
              <a:defRPr/>
            </a:pPr>
            <a:endParaRPr lang="ko-KR" altLang="ko-KR"/>
          </a:p>
        </p:txBody>
      </p:sp>
      <p:sp>
        <p:nvSpPr>
          <p:cNvPr id="9" name="Rectangle 6"/>
          <p:cNvSpPr>
            <a:spLocks noGrp="1" noChangeArrowheads="1"/>
          </p:cNvSpPr>
          <p:nvPr>
            <p:ph type="sldNum" sz="quarter" idx="12"/>
          </p:nvPr>
        </p:nvSpPr>
        <p:spPr>
          <a:ln/>
        </p:spPr>
        <p:txBody>
          <a:bodyPr/>
          <a:lstStyle>
            <a:lvl1pPr>
              <a:defRPr/>
            </a:lvl1pPr>
          </a:lstStyle>
          <a:p>
            <a:pPr>
              <a:defRPr/>
            </a:pPr>
            <a:fld id="{48DBFEFD-8EAC-42F0-B52B-973DE36E8D96}"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ko-KR" altLang="ko-KR"/>
          </a:p>
        </p:txBody>
      </p:sp>
      <p:sp>
        <p:nvSpPr>
          <p:cNvPr id="4" name="Rectangle 5"/>
          <p:cNvSpPr>
            <a:spLocks noGrp="1" noChangeArrowheads="1"/>
          </p:cNvSpPr>
          <p:nvPr>
            <p:ph type="ftr" sz="quarter" idx="11"/>
          </p:nvPr>
        </p:nvSpPr>
        <p:spPr>
          <a:ln/>
        </p:spPr>
        <p:txBody>
          <a:bodyPr/>
          <a:lstStyle>
            <a:lvl1pPr>
              <a:defRPr/>
            </a:lvl1pPr>
          </a:lstStyle>
          <a:p>
            <a:pPr>
              <a:defRPr/>
            </a:pPr>
            <a:endParaRPr lang="ko-KR" altLang="ko-KR"/>
          </a:p>
        </p:txBody>
      </p:sp>
      <p:sp>
        <p:nvSpPr>
          <p:cNvPr id="5" name="Rectangle 6"/>
          <p:cNvSpPr>
            <a:spLocks noGrp="1" noChangeArrowheads="1"/>
          </p:cNvSpPr>
          <p:nvPr>
            <p:ph type="sldNum" sz="quarter" idx="12"/>
          </p:nvPr>
        </p:nvSpPr>
        <p:spPr>
          <a:ln/>
        </p:spPr>
        <p:txBody>
          <a:bodyPr/>
          <a:lstStyle>
            <a:lvl1pPr>
              <a:defRPr/>
            </a:lvl1pPr>
          </a:lstStyle>
          <a:p>
            <a:pPr>
              <a:defRPr/>
            </a:pPr>
            <a:fld id="{5DD3BAD0-2FAD-40FF-BD4F-93DDC82E91C1}"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ko-KR" altLang="ko-KR"/>
          </a:p>
        </p:txBody>
      </p:sp>
      <p:sp>
        <p:nvSpPr>
          <p:cNvPr id="3" name="Rectangle 5"/>
          <p:cNvSpPr>
            <a:spLocks noGrp="1" noChangeArrowheads="1"/>
          </p:cNvSpPr>
          <p:nvPr>
            <p:ph type="ftr" sz="quarter" idx="11"/>
          </p:nvPr>
        </p:nvSpPr>
        <p:spPr>
          <a:ln/>
        </p:spPr>
        <p:txBody>
          <a:bodyPr/>
          <a:lstStyle>
            <a:lvl1pPr>
              <a:defRPr/>
            </a:lvl1pPr>
          </a:lstStyle>
          <a:p>
            <a:pPr>
              <a:defRPr/>
            </a:pPr>
            <a:endParaRPr lang="ko-KR" altLang="ko-KR"/>
          </a:p>
        </p:txBody>
      </p:sp>
      <p:sp>
        <p:nvSpPr>
          <p:cNvPr id="4" name="Rectangle 6"/>
          <p:cNvSpPr>
            <a:spLocks noGrp="1" noChangeArrowheads="1"/>
          </p:cNvSpPr>
          <p:nvPr>
            <p:ph type="sldNum" sz="quarter" idx="12"/>
          </p:nvPr>
        </p:nvSpPr>
        <p:spPr>
          <a:ln/>
        </p:spPr>
        <p:txBody>
          <a:bodyPr/>
          <a:lstStyle>
            <a:lvl1pPr>
              <a:defRPr/>
            </a:lvl1pPr>
          </a:lstStyle>
          <a:p>
            <a:pPr>
              <a:defRPr/>
            </a:pPr>
            <a:fld id="{E3852F6F-1B6E-4BBA-A042-69E44A11144F}" type="slidenum">
              <a:rPr lang="en-US" altLang="ko-KR"/>
              <a:pPr>
                <a:defRP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endParaRPr lang="ko-KR" altLang="ko-KR"/>
          </a:p>
        </p:txBody>
      </p:sp>
      <p:sp>
        <p:nvSpPr>
          <p:cNvPr id="6" name="Rectangle 5"/>
          <p:cNvSpPr>
            <a:spLocks noGrp="1" noChangeArrowheads="1"/>
          </p:cNvSpPr>
          <p:nvPr>
            <p:ph type="ftr" sz="quarter" idx="11"/>
          </p:nvPr>
        </p:nvSpPr>
        <p:spPr>
          <a:ln/>
        </p:spPr>
        <p:txBody>
          <a:bodyPr/>
          <a:lstStyle>
            <a:lvl1pPr>
              <a:defRPr/>
            </a:lvl1pPr>
          </a:lstStyle>
          <a:p>
            <a:pPr>
              <a:defRPr/>
            </a:pPr>
            <a:endParaRPr lang="ko-KR" altLang="ko-KR"/>
          </a:p>
        </p:txBody>
      </p:sp>
      <p:sp>
        <p:nvSpPr>
          <p:cNvPr id="7" name="Rectangle 6"/>
          <p:cNvSpPr>
            <a:spLocks noGrp="1" noChangeArrowheads="1"/>
          </p:cNvSpPr>
          <p:nvPr>
            <p:ph type="sldNum" sz="quarter" idx="12"/>
          </p:nvPr>
        </p:nvSpPr>
        <p:spPr>
          <a:ln/>
        </p:spPr>
        <p:txBody>
          <a:bodyPr/>
          <a:lstStyle>
            <a:lvl1pPr>
              <a:defRPr/>
            </a:lvl1pPr>
          </a:lstStyle>
          <a:p>
            <a:pPr>
              <a:defRPr/>
            </a:pPr>
            <a:fld id="{79A57501-A2D0-4396-887C-D51CBA69EC46}"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endParaRPr lang="ko-KR" altLang="ko-KR"/>
          </a:p>
        </p:txBody>
      </p:sp>
      <p:sp>
        <p:nvSpPr>
          <p:cNvPr id="6" name="Rectangle 5"/>
          <p:cNvSpPr>
            <a:spLocks noGrp="1" noChangeArrowheads="1"/>
          </p:cNvSpPr>
          <p:nvPr>
            <p:ph type="ftr" sz="quarter" idx="11"/>
          </p:nvPr>
        </p:nvSpPr>
        <p:spPr>
          <a:ln/>
        </p:spPr>
        <p:txBody>
          <a:bodyPr/>
          <a:lstStyle>
            <a:lvl1pPr>
              <a:defRPr/>
            </a:lvl1pPr>
          </a:lstStyle>
          <a:p>
            <a:pPr>
              <a:defRPr/>
            </a:pPr>
            <a:endParaRPr lang="ko-KR" altLang="ko-KR"/>
          </a:p>
        </p:txBody>
      </p:sp>
      <p:sp>
        <p:nvSpPr>
          <p:cNvPr id="7" name="Rectangle 6"/>
          <p:cNvSpPr>
            <a:spLocks noGrp="1" noChangeArrowheads="1"/>
          </p:cNvSpPr>
          <p:nvPr>
            <p:ph type="sldNum" sz="quarter" idx="12"/>
          </p:nvPr>
        </p:nvSpPr>
        <p:spPr>
          <a:ln/>
        </p:spPr>
        <p:txBody>
          <a:bodyPr/>
          <a:lstStyle>
            <a:lvl1pPr>
              <a:defRPr/>
            </a:lvl1pPr>
          </a:lstStyle>
          <a:p>
            <a:pPr>
              <a:defRPr/>
            </a:pPr>
            <a:fld id="{2ACFD414-21B7-4ABE-8ECA-067D098E652A}"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94916"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ea typeface="굴림" charset="-127"/>
              </a:defRPr>
            </a:lvl1pPr>
          </a:lstStyle>
          <a:p>
            <a:pPr>
              <a:defRPr/>
            </a:pPr>
            <a:endParaRPr lang="ko-KR" altLang="ko-KR"/>
          </a:p>
        </p:txBody>
      </p:sp>
      <p:sp>
        <p:nvSpPr>
          <p:cNvPr id="29491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ea typeface="굴림" charset="-127"/>
              </a:defRPr>
            </a:lvl1pPr>
          </a:lstStyle>
          <a:p>
            <a:pPr>
              <a:defRPr/>
            </a:pPr>
            <a:endParaRPr lang="ko-KR" altLang="ko-KR"/>
          </a:p>
        </p:txBody>
      </p:sp>
      <p:sp>
        <p:nvSpPr>
          <p:cNvPr id="294918"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ea typeface="굴림" charset="-127"/>
              </a:defRPr>
            </a:lvl1pPr>
          </a:lstStyle>
          <a:p>
            <a:pPr>
              <a:defRPr/>
            </a:pPr>
            <a:fld id="{61620170-702B-4A96-B8D7-D09B3DE895AE}" type="slidenum">
              <a:rPr lang="en-US" altLang="ko-KR"/>
              <a:pPr>
                <a:defRPr/>
              </a:pPr>
              <a:t>‹#›</a:t>
            </a:fld>
            <a:endParaRPr lang="en-US" altLang="ko-KR"/>
          </a:p>
        </p:txBody>
      </p:sp>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ea typeface="굴림" charset="-127"/>
        </a:defRPr>
      </a:lvl2pPr>
      <a:lvl3pPr algn="ctr" rtl="0" eaLnBrk="0" fontAlgn="base" hangingPunct="0">
        <a:spcBef>
          <a:spcPct val="0"/>
        </a:spcBef>
        <a:spcAft>
          <a:spcPct val="0"/>
        </a:spcAft>
        <a:defRPr sz="4400">
          <a:solidFill>
            <a:schemeClr val="tx2"/>
          </a:solidFill>
          <a:latin typeface="Times New Roman" pitchFamily="18" charset="0"/>
          <a:ea typeface="굴림" charset="-127"/>
        </a:defRPr>
      </a:lvl3pPr>
      <a:lvl4pPr algn="ctr" rtl="0" eaLnBrk="0" fontAlgn="base" hangingPunct="0">
        <a:spcBef>
          <a:spcPct val="0"/>
        </a:spcBef>
        <a:spcAft>
          <a:spcPct val="0"/>
        </a:spcAft>
        <a:defRPr sz="4400">
          <a:solidFill>
            <a:schemeClr val="tx2"/>
          </a:solidFill>
          <a:latin typeface="Times New Roman" pitchFamily="18" charset="0"/>
          <a:ea typeface="굴림" charset="-127"/>
        </a:defRPr>
      </a:lvl4pPr>
      <a:lvl5pPr algn="ctr" rtl="0" eaLnBrk="0" fontAlgn="base" hangingPunct="0">
        <a:spcBef>
          <a:spcPct val="0"/>
        </a:spcBef>
        <a:spcAft>
          <a:spcPct val="0"/>
        </a:spcAft>
        <a:defRPr sz="4400">
          <a:solidFill>
            <a:schemeClr val="tx2"/>
          </a:solidFill>
          <a:latin typeface="Times New Roman" pitchFamily="18" charset="0"/>
          <a:ea typeface="굴림" charset="-127"/>
        </a:defRPr>
      </a:lvl5pPr>
      <a:lvl6pPr marL="457200" algn="ctr" rtl="0" eaLnBrk="0" fontAlgn="base" hangingPunct="0">
        <a:spcBef>
          <a:spcPct val="0"/>
        </a:spcBef>
        <a:spcAft>
          <a:spcPct val="0"/>
        </a:spcAft>
        <a:defRPr sz="4400">
          <a:solidFill>
            <a:schemeClr val="tx2"/>
          </a:solidFill>
          <a:latin typeface="Times New Roman" pitchFamily="18" charset="0"/>
          <a:ea typeface="굴림" charset="-127"/>
        </a:defRPr>
      </a:lvl6pPr>
      <a:lvl7pPr marL="914400" algn="ctr" rtl="0" eaLnBrk="0" fontAlgn="base" hangingPunct="0">
        <a:spcBef>
          <a:spcPct val="0"/>
        </a:spcBef>
        <a:spcAft>
          <a:spcPct val="0"/>
        </a:spcAft>
        <a:defRPr sz="4400">
          <a:solidFill>
            <a:schemeClr val="tx2"/>
          </a:solidFill>
          <a:latin typeface="Times New Roman" pitchFamily="18" charset="0"/>
          <a:ea typeface="굴림" charset="-127"/>
        </a:defRPr>
      </a:lvl7pPr>
      <a:lvl8pPr marL="1371600" algn="ctr" rtl="0" eaLnBrk="0" fontAlgn="base" hangingPunct="0">
        <a:spcBef>
          <a:spcPct val="0"/>
        </a:spcBef>
        <a:spcAft>
          <a:spcPct val="0"/>
        </a:spcAft>
        <a:defRPr sz="4400">
          <a:solidFill>
            <a:schemeClr val="tx2"/>
          </a:solidFill>
          <a:latin typeface="Times New Roman" pitchFamily="18" charset="0"/>
          <a:ea typeface="굴림" charset="-127"/>
        </a:defRPr>
      </a:lvl8pPr>
      <a:lvl9pPr marL="1828800" algn="ctr" rtl="0" eaLnBrk="0" fontAlgn="base" hangingPunct="0">
        <a:spcBef>
          <a:spcPct val="0"/>
        </a:spcBef>
        <a:spcAft>
          <a:spcPct val="0"/>
        </a:spcAft>
        <a:defRPr sz="4400">
          <a:solidFill>
            <a:schemeClr val="tx2"/>
          </a:solidFill>
          <a:latin typeface="Times New Roman" pitchFamily="18" charset="0"/>
          <a:ea typeface="굴림" charset="-127"/>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eaLnBrk="0" fontAlgn="base" hangingPunct="0">
        <a:spcBef>
          <a:spcPct val="20000"/>
        </a:spcBef>
        <a:spcAft>
          <a:spcPct val="0"/>
        </a:spcAft>
        <a:buChar char="»"/>
        <a:defRPr sz="2000">
          <a:solidFill>
            <a:schemeClr val="tx1"/>
          </a:solidFill>
          <a:latin typeface="+mn-lt"/>
          <a:ea typeface="+mn-ea"/>
        </a:defRPr>
      </a:lvl6pPr>
      <a:lvl7pPr marL="2971800" indent="-228600" algn="l" rtl="0" eaLnBrk="0" fontAlgn="base" hangingPunct="0">
        <a:spcBef>
          <a:spcPct val="20000"/>
        </a:spcBef>
        <a:spcAft>
          <a:spcPct val="0"/>
        </a:spcAft>
        <a:buChar char="»"/>
        <a:defRPr sz="2000">
          <a:solidFill>
            <a:schemeClr val="tx1"/>
          </a:solidFill>
          <a:latin typeface="+mn-lt"/>
          <a:ea typeface="+mn-ea"/>
        </a:defRPr>
      </a:lvl7pPr>
      <a:lvl8pPr marL="3429000" indent="-228600" algn="l" rtl="0" eaLnBrk="0" fontAlgn="base" hangingPunct="0">
        <a:spcBef>
          <a:spcPct val="20000"/>
        </a:spcBef>
        <a:spcAft>
          <a:spcPct val="0"/>
        </a:spcAft>
        <a:buChar char="»"/>
        <a:defRPr sz="2000">
          <a:solidFill>
            <a:schemeClr val="tx1"/>
          </a:solidFill>
          <a:latin typeface="+mn-lt"/>
          <a:ea typeface="+mn-ea"/>
        </a:defRPr>
      </a:lvl8pPr>
      <a:lvl9pPr marL="3886200" indent="-228600" algn="l" rtl="0" eaLnBrk="0" fontAlgn="base" hangingPunct="0">
        <a:spcBef>
          <a:spcPct val="20000"/>
        </a:spcBef>
        <a:spcAft>
          <a:spcPct val="0"/>
        </a:spcAft>
        <a:buChar char="»"/>
        <a:defRPr sz="2000">
          <a:solidFill>
            <a:schemeClr val="tx1"/>
          </a:solidFill>
          <a:latin typeface="+mn-lt"/>
          <a:ea typeface="+mn-ea"/>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pPr>
              <a:defRPr/>
            </a:pPr>
            <a:fld id="{17AF085C-F619-4477-A9B9-698F6A3D19CD}" type="slidenum">
              <a:rPr lang="en-US" altLang="ko-KR"/>
              <a:pPr>
                <a:defRPr/>
              </a:pPr>
              <a:t>1</a:t>
            </a:fld>
            <a:endParaRPr lang="en-US" altLang="ko-KR"/>
          </a:p>
        </p:txBody>
      </p:sp>
      <p:sp>
        <p:nvSpPr>
          <p:cNvPr id="2051" name="Rectangle 2"/>
          <p:cNvSpPr>
            <a:spLocks noGrp="1" noChangeArrowheads="1"/>
          </p:cNvSpPr>
          <p:nvPr>
            <p:ph type="ctrTitle"/>
          </p:nvPr>
        </p:nvSpPr>
        <p:spPr>
          <a:xfrm>
            <a:off x="755650" y="981075"/>
            <a:ext cx="7772400" cy="1143000"/>
          </a:xfrm>
        </p:spPr>
        <p:txBody>
          <a:bodyPr/>
          <a:lstStyle/>
          <a:p>
            <a:r>
              <a:rPr lang="en-US" altLang="ko-KR" sz="4000" b="1" dirty="0" smtClean="0">
                <a:solidFill>
                  <a:srgbClr val="008080"/>
                </a:solidFill>
              </a:rPr>
              <a:t>Foreign Direct Investment</a:t>
            </a:r>
            <a:r>
              <a:rPr lang="en-US" altLang="ko-KR" sz="3200" b="1" dirty="0" smtClean="0">
                <a:solidFill>
                  <a:srgbClr val="008080"/>
                </a:solidFill>
              </a:rPr>
              <a:t/>
            </a:r>
            <a:br>
              <a:rPr lang="en-US" altLang="ko-KR" sz="3200" b="1" dirty="0" smtClean="0">
                <a:solidFill>
                  <a:srgbClr val="008080"/>
                </a:solidFill>
              </a:rPr>
            </a:br>
            <a:r>
              <a:rPr lang="en-US" altLang="ko-KR" sz="2400" dirty="0" smtClean="0">
                <a:solidFill>
                  <a:srgbClr val="008080"/>
                </a:solidFill>
              </a:rPr>
              <a:t>Spring 2016</a:t>
            </a:r>
            <a:endParaRPr lang="en-US" altLang="ko-KR" sz="4800" dirty="0" smtClean="0">
              <a:solidFill>
                <a:srgbClr val="008080"/>
              </a:solidFill>
            </a:endParaRPr>
          </a:p>
        </p:txBody>
      </p:sp>
      <p:sp>
        <p:nvSpPr>
          <p:cNvPr id="2052" name="Rectangle 3"/>
          <p:cNvSpPr>
            <a:spLocks noGrp="1" noChangeArrowheads="1"/>
          </p:cNvSpPr>
          <p:nvPr>
            <p:ph type="subTitle" idx="1"/>
          </p:nvPr>
        </p:nvSpPr>
        <p:spPr>
          <a:xfrm>
            <a:off x="1476375" y="2492375"/>
            <a:ext cx="6400800" cy="3889375"/>
          </a:xfrm>
        </p:spPr>
        <p:txBody>
          <a:bodyPr/>
          <a:lstStyle/>
          <a:p>
            <a:pPr>
              <a:lnSpc>
                <a:spcPct val="90000"/>
              </a:lnSpc>
            </a:pPr>
            <a:r>
              <a:rPr lang="en-US" altLang="ko-KR" sz="2000" dirty="0" smtClean="0"/>
              <a:t>Hwy-Chang Moon</a:t>
            </a:r>
          </a:p>
          <a:p>
            <a:pPr>
              <a:lnSpc>
                <a:spcPct val="90000"/>
              </a:lnSpc>
            </a:pPr>
            <a:r>
              <a:rPr lang="en-US" altLang="ko-KR" sz="1600" dirty="0" smtClean="0"/>
              <a:t>Professor of International Business &amp; Strategy</a:t>
            </a:r>
          </a:p>
          <a:p>
            <a:pPr>
              <a:lnSpc>
                <a:spcPct val="90000"/>
              </a:lnSpc>
            </a:pPr>
            <a:r>
              <a:rPr lang="en-US" altLang="ko-KR" sz="1600" dirty="0" smtClean="0"/>
              <a:t>Graduate School of International Studies</a:t>
            </a:r>
          </a:p>
          <a:p>
            <a:pPr>
              <a:lnSpc>
                <a:spcPct val="90000"/>
              </a:lnSpc>
            </a:pPr>
            <a:r>
              <a:rPr lang="en-US" altLang="ko-KR" sz="1600" dirty="0" smtClean="0"/>
              <a:t>Seoul National University</a:t>
            </a:r>
          </a:p>
          <a:p>
            <a:pPr>
              <a:lnSpc>
                <a:spcPct val="90000"/>
              </a:lnSpc>
            </a:pPr>
            <a:r>
              <a:rPr lang="en-US" altLang="ko-KR" sz="1600" dirty="0" smtClean="0">
                <a:solidFill>
                  <a:srgbClr val="008080"/>
                </a:solidFill>
              </a:rPr>
              <a:t>cmoon@snu.ac.kr</a:t>
            </a:r>
          </a:p>
          <a:p>
            <a:pPr>
              <a:lnSpc>
                <a:spcPct val="90000"/>
              </a:lnSpc>
            </a:pPr>
            <a:r>
              <a:rPr lang="en-US" altLang="ko-KR" sz="1600" dirty="0" smtClean="0">
                <a:solidFill>
                  <a:srgbClr val="008080"/>
                </a:solidFill>
              </a:rPr>
              <a:t>Office:  </a:t>
            </a:r>
            <a:r>
              <a:rPr lang="en-US" altLang="ko-KR" sz="1600" dirty="0">
                <a:solidFill>
                  <a:srgbClr val="008080"/>
                </a:solidFill>
              </a:rPr>
              <a:t>B</a:t>
            </a:r>
            <a:r>
              <a:rPr lang="en-US" altLang="ko-KR" sz="1600" dirty="0" smtClean="0">
                <a:solidFill>
                  <a:srgbClr val="008080"/>
                </a:solidFill>
              </a:rPr>
              <a:t>ldg. 140-2, Rm 311</a:t>
            </a:r>
            <a:endParaRPr lang="en-US" altLang="ko-KR" sz="1800" dirty="0" smtClean="0">
              <a:solidFill>
                <a:srgbClr val="008080"/>
              </a:solidFill>
            </a:endParaRPr>
          </a:p>
          <a:p>
            <a:pPr>
              <a:lnSpc>
                <a:spcPct val="70000"/>
              </a:lnSpc>
            </a:pPr>
            <a:endParaRPr lang="en-US" altLang="ko-KR" sz="2000" dirty="0" smtClean="0">
              <a:solidFill>
                <a:srgbClr val="008080"/>
              </a:solidFill>
            </a:endParaRPr>
          </a:p>
          <a:p>
            <a:pPr>
              <a:lnSpc>
                <a:spcPct val="70000"/>
              </a:lnSpc>
            </a:pPr>
            <a:r>
              <a:rPr lang="en-US" altLang="ko-KR" sz="1600" dirty="0" smtClean="0">
                <a:solidFill>
                  <a:srgbClr val="CC3300"/>
                </a:solidFill>
              </a:rPr>
              <a:t>Class</a:t>
            </a:r>
            <a:endParaRPr lang="en-US" altLang="ko-KR" sz="1600" dirty="0" smtClean="0">
              <a:solidFill>
                <a:schemeClr val="accent2"/>
              </a:solidFill>
            </a:endParaRPr>
          </a:p>
          <a:p>
            <a:pPr>
              <a:lnSpc>
                <a:spcPct val="70000"/>
              </a:lnSpc>
            </a:pPr>
            <a:r>
              <a:rPr lang="en-US" altLang="ko-KR" sz="1600" dirty="0" smtClean="0">
                <a:solidFill>
                  <a:schemeClr val="accent2"/>
                </a:solidFill>
              </a:rPr>
              <a:t>Wed. 2:30 – 5:20 </a:t>
            </a:r>
            <a:r>
              <a:rPr lang="en-US" altLang="ko-KR" sz="1600" dirty="0" smtClean="0">
                <a:solidFill>
                  <a:srgbClr val="0066CC"/>
                </a:solidFill>
              </a:rPr>
              <a:t>(Bldg</a:t>
            </a:r>
            <a:r>
              <a:rPr lang="en-US" altLang="ko-KR" sz="1600" dirty="0">
                <a:solidFill>
                  <a:srgbClr val="0066CC"/>
                </a:solidFill>
              </a:rPr>
              <a:t>. </a:t>
            </a:r>
            <a:r>
              <a:rPr lang="en-US" altLang="ko-KR" sz="1600" dirty="0" smtClean="0">
                <a:solidFill>
                  <a:srgbClr val="0066CC"/>
                </a:solidFill>
              </a:rPr>
              <a:t>140, Rm. 103)</a:t>
            </a:r>
          </a:p>
          <a:p>
            <a:pPr>
              <a:lnSpc>
                <a:spcPct val="70000"/>
              </a:lnSpc>
            </a:pPr>
            <a:endParaRPr lang="en-US" altLang="ko-KR" sz="1600" dirty="0" smtClean="0">
              <a:solidFill>
                <a:schemeClr val="accent2"/>
              </a:solidFill>
            </a:endParaRPr>
          </a:p>
          <a:p>
            <a:pPr>
              <a:lnSpc>
                <a:spcPct val="70000"/>
              </a:lnSpc>
            </a:pPr>
            <a:r>
              <a:rPr lang="en-US" altLang="ko-KR" sz="1600" dirty="0" smtClean="0">
                <a:solidFill>
                  <a:srgbClr val="CC3300"/>
                </a:solidFill>
              </a:rPr>
              <a:t>Office Hours</a:t>
            </a:r>
            <a:endParaRPr lang="en-US" altLang="ko-KR" sz="1600" dirty="0" smtClean="0">
              <a:solidFill>
                <a:schemeClr val="accent2"/>
              </a:solidFill>
            </a:endParaRPr>
          </a:p>
          <a:p>
            <a:pPr>
              <a:lnSpc>
                <a:spcPct val="70000"/>
              </a:lnSpc>
            </a:pPr>
            <a:r>
              <a:rPr lang="en-US" altLang="ko-KR" sz="1600" dirty="0" smtClean="0">
                <a:solidFill>
                  <a:schemeClr val="accent2"/>
                </a:solidFill>
              </a:rPr>
              <a:t>Wed. &amp; Thur.: 1:25 - 2:25 pm or by appointment</a:t>
            </a:r>
          </a:p>
          <a:p>
            <a:pPr eaLnBrk="1" hangingPunct="1">
              <a:lnSpc>
                <a:spcPct val="70000"/>
              </a:lnSpc>
            </a:pPr>
            <a:endParaRPr lang="en-US" altLang="ko-KR" sz="1600" b="1" dirty="0" smtClean="0">
              <a:solidFill>
                <a:srgbClr val="CC3300"/>
              </a:solidFill>
              <a:latin typeface="Calibri" panose="020F0502020204030204" pitchFamily="34" charset="0"/>
              <a:cs typeface="Calibri" panose="020F0502020204030204" pitchFamily="34" charset="0"/>
            </a:endParaRPr>
          </a:p>
          <a:p>
            <a:pPr eaLnBrk="1" hangingPunct="1">
              <a:lnSpc>
                <a:spcPct val="70000"/>
              </a:lnSpc>
            </a:pPr>
            <a:r>
              <a:rPr lang="en-US" altLang="ko-KR" sz="1600" dirty="0" smtClean="0">
                <a:solidFill>
                  <a:srgbClr val="CC3300"/>
                </a:solidFill>
                <a:latin typeface="Calibri" panose="020F0502020204030204" pitchFamily="34" charset="0"/>
                <a:cs typeface="Calibri" panose="020F0502020204030204" pitchFamily="34" charset="0"/>
              </a:rPr>
              <a:t>Teaching </a:t>
            </a:r>
            <a:r>
              <a:rPr lang="en-US" altLang="ko-KR" sz="1600" dirty="0">
                <a:solidFill>
                  <a:srgbClr val="CC3300"/>
                </a:solidFill>
                <a:latin typeface="Calibri" panose="020F0502020204030204" pitchFamily="34" charset="0"/>
                <a:cs typeface="Calibri" panose="020F0502020204030204" pitchFamily="34" charset="0"/>
              </a:rPr>
              <a:t>Assistant</a:t>
            </a:r>
            <a:endParaRPr lang="en-US" altLang="ko-KR" sz="1600" dirty="0">
              <a:solidFill>
                <a:schemeClr val="accent2"/>
              </a:solidFill>
              <a:latin typeface="Calibri" panose="020F0502020204030204" pitchFamily="34" charset="0"/>
              <a:cs typeface="Calibri" panose="020F0502020204030204" pitchFamily="34" charset="0"/>
            </a:endParaRPr>
          </a:p>
          <a:p>
            <a:pPr eaLnBrk="1" hangingPunct="1">
              <a:lnSpc>
                <a:spcPct val="70000"/>
              </a:lnSpc>
            </a:pPr>
            <a:r>
              <a:rPr lang="en-US" altLang="ko-KR" sz="1600" dirty="0" err="1" smtClean="0">
                <a:solidFill>
                  <a:srgbClr val="0070C0"/>
                </a:solidFill>
                <a:latin typeface="Calibri" panose="020F0502020204030204" pitchFamily="34" charset="0"/>
                <a:cs typeface="Calibri" panose="020F0502020204030204" pitchFamily="34" charset="0"/>
              </a:rPr>
              <a:t>Wenyan</a:t>
            </a:r>
            <a:r>
              <a:rPr lang="en-US" altLang="ko-KR" sz="1600" dirty="0" smtClean="0">
                <a:solidFill>
                  <a:srgbClr val="0070C0"/>
                </a:solidFill>
                <a:latin typeface="Calibri" panose="020F0502020204030204" pitchFamily="34" charset="0"/>
                <a:cs typeface="Calibri" panose="020F0502020204030204" pitchFamily="34" charset="0"/>
              </a:rPr>
              <a:t> Yin (</a:t>
            </a:r>
            <a:r>
              <a:rPr lang="en-US" altLang="ko-KR" sz="1600" dirty="0" smtClean="0">
                <a:solidFill>
                  <a:srgbClr val="0070C0"/>
                </a:solidFill>
              </a:rPr>
              <a:t>wenyanyin2012@gmail.com)</a:t>
            </a:r>
            <a:endParaRPr lang="en-US" altLang="ko-KR" sz="1600" dirty="0">
              <a:solidFill>
                <a:srgbClr val="0070C0"/>
              </a:solidFill>
              <a:latin typeface="Calibri" panose="020F0502020204030204" pitchFamily="34" charset="0"/>
              <a:cs typeface="Calibri" panose="020F0502020204030204" pitchFamily="34" charset="0"/>
            </a:endParaRPr>
          </a:p>
          <a:p>
            <a:pPr>
              <a:lnSpc>
                <a:spcPct val="70000"/>
              </a:lnSpc>
            </a:pPr>
            <a:endParaRPr lang="en-US" altLang="ko-KR" sz="1600" dirty="0" smtClean="0">
              <a:solidFill>
                <a:schemeClr val="accent2"/>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pPr>
              <a:defRPr/>
            </a:pPr>
            <a:fld id="{63C07745-407E-49C4-8D4B-B0569AE62402}" type="slidenum">
              <a:rPr lang="en-US" altLang="ko-KR"/>
              <a:pPr>
                <a:defRPr/>
              </a:pPr>
              <a:t>2</a:t>
            </a:fld>
            <a:endParaRPr lang="en-US" altLang="ko-KR"/>
          </a:p>
        </p:txBody>
      </p:sp>
      <p:sp>
        <p:nvSpPr>
          <p:cNvPr id="3075" name="Rectangle 2"/>
          <p:cNvSpPr>
            <a:spLocks noGrp="1" noChangeArrowheads="1"/>
          </p:cNvSpPr>
          <p:nvPr>
            <p:ph type="title"/>
          </p:nvPr>
        </p:nvSpPr>
        <p:spPr>
          <a:xfrm>
            <a:off x="685800" y="332656"/>
            <a:ext cx="7772400" cy="1143000"/>
          </a:xfrm>
        </p:spPr>
        <p:txBody>
          <a:bodyPr/>
          <a:lstStyle/>
          <a:p>
            <a:r>
              <a:rPr lang="en-US" altLang="ko-KR" sz="3600" dirty="0" smtClean="0">
                <a:solidFill>
                  <a:srgbClr val="008080"/>
                </a:solidFill>
                <a:ea typeface="바탕체" pitchFamily="17" charset="-127"/>
              </a:rPr>
              <a:t>Course Description</a:t>
            </a:r>
            <a:endParaRPr lang="en-US" altLang="ko-KR" sz="3600" b="1" dirty="0" smtClean="0">
              <a:solidFill>
                <a:srgbClr val="008080"/>
              </a:solidFill>
              <a:ea typeface="바탕체" pitchFamily="17" charset="-127"/>
            </a:endParaRPr>
          </a:p>
        </p:txBody>
      </p:sp>
      <p:sp>
        <p:nvSpPr>
          <p:cNvPr id="3076" name="Rectangle 3"/>
          <p:cNvSpPr>
            <a:spLocks noGrp="1" noChangeArrowheads="1"/>
          </p:cNvSpPr>
          <p:nvPr>
            <p:ph type="body" idx="1"/>
          </p:nvPr>
        </p:nvSpPr>
        <p:spPr>
          <a:xfrm>
            <a:off x="616024" y="1844824"/>
            <a:ext cx="7772400" cy="3582714"/>
          </a:xfrm>
        </p:spPr>
        <p:txBody>
          <a:bodyPr lIns="0" tIns="0" rIns="0" bIns="0"/>
          <a:lstStyle/>
          <a:p>
            <a:pPr marL="0" indent="0" algn="just">
              <a:buFontTx/>
              <a:buNone/>
            </a:pPr>
            <a:r>
              <a:rPr lang="en-US" altLang="ko-KR" sz="2000" dirty="0" smtClean="0">
                <a:ea typeface="바탕체" pitchFamily="17" charset="-127"/>
              </a:rPr>
              <a:t>Understanding globalization has become crucial in almost every aspect of business. In the past, international trade was the main tool for globalization. However, in today’s business environment, foreign direct investment (FDI) is often more useful for firms and countries to achieve certain strategic goals. This course will help students understand the key issues of FDI and formulate related strategies. </a:t>
            </a:r>
            <a:r>
              <a:rPr lang="en-US" altLang="ko-KR" sz="2000" dirty="0"/>
              <a:t>This class deals </a:t>
            </a:r>
            <a:r>
              <a:rPr lang="en-US" altLang="ko-KR" sz="2000" dirty="0" smtClean="0"/>
              <a:t>with</a:t>
            </a:r>
            <a:r>
              <a:rPr lang="en-US" altLang="ko-KR" sz="2000" dirty="0"/>
              <a:t> the basics of </a:t>
            </a:r>
            <a:r>
              <a:rPr lang="en-US" altLang="ko-KR" sz="2000" dirty="0" smtClean="0"/>
              <a:t>FDI (e.g., the </a:t>
            </a:r>
            <a:r>
              <a:rPr lang="en-US" altLang="ko-KR" sz="2000" dirty="0"/>
              <a:t>strategic importance of FDI, impacts on national </a:t>
            </a:r>
            <a:r>
              <a:rPr lang="en-US" altLang="ko-KR" sz="2000" dirty="0" smtClean="0"/>
              <a:t>economies,</a:t>
            </a:r>
            <a:r>
              <a:rPr lang="en-US" altLang="ko-KR" sz="2000" dirty="0"/>
              <a:t> and related government </a:t>
            </a:r>
            <a:r>
              <a:rPr lang="en-US" altLang="ko-KR" sz="2000" dirty="0" smtClean="0"/>
              <a:t>policies), and the </a:t>
            </a:r>
            <a:r>
              <a:rPr lang="en-US" altLang="ko-KR" sz="2000" dirty="0"/>
              <a:t>in-depth analysis </a:t>
            </a:r>
            <a:r>
              <a:rPr lang="en-US" altLang="ko-KR" sz="2000" dirty="0" smtClean="0"/>
              <a:t>of FDI </a:t>
            </a:r>
            <a:r>
              <a:rPr lang="en-US" altLang="ko-KR" sz="2000" dirty="0"/>
              <a:t>theories and frameworks. More importantly, this class extends the conventional perspectives on other important topics, including foreign entry modes, clusters, and creating shared value on both the firm and country level.</a:t>
            </a:r>
            <a:endParaRPr lang="en-US" altLang="ko-KR" sz="2000" dirty="0" smtClean="0">
              <a:ea typeface="바탕체" pitchFamily="17" charset="-127"/>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슬라이드 번호 개체 틀 5"/>
          <p:cNvSpPr>
            <a:spLocks noGrp="1"/>
          </p:cNvSpPr>
          <p:nvPr>
            <p:ph type="sldNum" sz="quarter" idx="12"/>
          </p:nvPr>
        </p:nvSpPr>
        <p:spPr/>
        <p:txBody>
          <a:bodyPr/>
          <a:lstStyle/>
          <a:p>
            <a:pPr>
              <a:defRPr/>
            </a:pPr>
            <a:fld id="{51CABC9D-C9F9-46C7-875F-2AC6C5E919C9}" type="slidenum">
              <a:rPr lang="en-US" altLang="ko-KR"/>
              <a:pPr>
                <a:defRPr/>
              </a:pPr>
              <a:t>3</a:t>
            </a:fld>
            <a:endParaRPr lang="en-US" altLang="ko-KR"/>
          </a:p>
        </p:txBody>
      </p:sp>
      <p:sp>
        <p:nvSpPr>
          <p:cNvPr id="4099" name="Rectangle 2"/>
          <p:cNvSpPr>
            <a:spLocks noGrp="1" noChangeArrowheads="1"/>
          </p:cNvSpPr>
          <p:nvPr>
            <p:ph type="body" idx="1"/>
          </p:nvPr>
        </p:nvSpPr>
        <p:spPr>
          <a:xfrm>
            <a:off x="389136" y="685800"/>
            <a:ext cx="8215312" cy="5410200"/>
          </a:xfrm>
        </p:spPr>
        <p:txBody>
          <a:bodyPr lIns="0" tIns="0" rIns="0" bIns="0"/>
          <a:lstStyle/>
          <a:p>
            <a:r>
              <a:rPr lang="en-US" altLang="ko-KR" sz="2800" dirty="0" smtClean="0">
                <a:solidFill>
                  <a:srgbClr val="008080"/>
                </a:solidFill>
              </a:rPr>
              <a:t>Course Materials</a:t>
            </a:r>
          </a:p>
          <a:p>
            <a:pPr marL="623888" lvl="1" indent="-173038" algn="just">
              <a:buFont typeface="Times New Roman" panose="02020603050405020304" pitchFamily="18" charset="0"/>
              <a:buChar char="−"/>
            </a:pPr>
            <a:r>
              <a:rPr lang="en-US" altLang="ko-KR" sz="2000" dirty="0"/>
              <a:t>Textbook: Moon, </a:t>
            </a:r>
            <a:r>
              <a:rPr lang="en-US" altLang="ko-KR" sz="2000" dirty="0" smtClean="0"/>
              <a:t>Hwy-Chang. 2016. Foreign Direct Investment: A Global Perspective. Singapore: World Scientific. Other readings can also be downloaded via the SNU library proxy or will be distributed before classes.</a:t>
            </a:r>
          </a:p>
          <a:p>
            <a:pPr marL="623888" lvl="1" indent="-173038" algn="just">
              <a:buFont typeface="Times New Roman" panose="02020603050405020304" pitchFamily="18" charset="0"/>
              <a:buChar char="−"/>
            </a:pPr>
            <a:r>
              <a:rPr lang="en-US" altLang="ko-KR" sz="2000" dirty="0" smtClean="0"/>
              <a:t>There are reading materials assigned for each class. Students must read the materials before class, so class can be conducted with discussion rather than by straight lecture. </a:t>
            </a:r>
          </a:p>
          <a:p>
            <a:pPr marL="522288" lvl="1" indent="-65088">
              <a:lnSpc>
                <a:spcPct val="20000"/>
              </a:lnSpc>
              <a:buFontTx/>
              <a:buNone/>
            </a:pPr>
            <a:endParaRPr lang="en-US" altLang="ko-KR" sz="2400" dirty="0" smtClean="0"/>
          </a:p>
          <a:p>
            <a:r>
              <a:rPr lang="en-US" altLang="ko-KR" sz="2800" dirty="0" smtClean="0">
                <a:solidFill>
                  <a:srgbClr val="008080"/>
                </a:solidFill>
              </a:rPr>
              <a:t>Grading [total 100%]</a:t>
            </a:r>
          </a:p>
          <a:p>
            <a:pPr lvl="1" eaLnBrk="1" hangingPunct="1">
              <a:spcBef>
                <a:spcPts val="0"/>
              </a:spcBef>
              <a:buClr>
                <a:schemeClr val="tx2"/>
              </a:buClr>
            </a:pPr>
            <a:r>
              <a:rPr lang="en-US" altLang="ko-KR" sz="2000" dirty="0">
                <a:latin typeface="Times New Roman" panose="02020603050405020304" pitchFamily="18" charset="0"/>
                <a:cs typeface="Times New Roman" panose="02020603050405020304" pitchFamily="18" charset="0"/>
              </a:rPr>
              <a:t>Professional behavior: attitude, attendance, participation (20%) </a:t>
            </a:r>
          </a:p>
          <a:p>
            <a:pPr lvl="1" eaLnBrk="1" hangingPunct="1">
              <a:spcBef>
                <a:spcPts val="0"/>
              </a:spcBef>
              <a:buClr>
                <a:schemeClr val="tx2"/>
              </a:buClr>
            </a:pPr>
            <a:r>
              <a:rPr lang="en-US" altLang="ko-KR" sz="2000" dirty="0">
                <a:latin typeface="Times New Roman" panose="02020603050405020304" pitchFamily="18" charset="0"/>
                <a:cs typeface="Times New Roman" panose="02020603050405020304" pitchFamily="18" charset="0"/>
              </a:rPr>
              <a:t>One page summary of readings for each class (20%) </a:t>
            </a:r>
          </a:p>
          <a:p>
            <a:pPr lvl="1" eaLnBrk="1" hangingPunct="1">
              <a:spcBef>
                <a:spcPts val="0"/>
              </a:spcBef>
              <a:buClr>
                <a:schemeClr val="tx2"/>
              </a:buClr>
            </a:pPr>
            <a:r>
              <a:rPr lang="en-US" altLang="ko-KR" sz="2000" dirty="0">
                <a:latin typeface="Times New Roman" panose="02020603050405020304" pitchFamily="18" charset="0"/>
                <a:cs typeface="Times New Roman" panose="02020603050405020304" pitchFamily="18" charset="0"/>
              </a:rPr>
              <a:t>Presentations: Class presentation and project presentation (20%) </a:t>
            </a:r>
          </a:p>
          <a:p>
            <a:pPr lvl="1" eaLnBrk="1" hangingPunct="1">
              <a:spcBef>
                <a:spcPts val="0"/>
              </a:spcBef>
              <a:buClr>
                <a:schemeClr val="tx2"/>
              </a:buClr>
            </a:pPr>
            <a:r>
              <a:rPr lang="en-US" altLang="ko-KR" sz="2000" dirty="0">
                <a:latin typeface="Times New Roman" panose="02020603050405020304" pitchFamily="18" charset="0"/>
                <a:cs typeface="Times New Roman" panose="02020603050405020304" pitchFamily="18" charset="0"/>
              </a:rPr>
              <a:t>PPT reports: Class presentation and project presentation (20%) </a:t>
            </a:r>
            <a:endParaRPr lang="en-US" altLang="ko-KR" sz="2000" b="1" dirty="0">
              <a:solidFill>
                <a:srgbClr val="FF0000"/>
              </a:solidFill>
              <a:latin typeface="Times New Roman" panose="02020603050405020304" pitchFamily="18" charset="0"/>
              <a:cs typeface="Times New Roman" panose="02020603050405020304" pitchFamily="18" charset="0"/>
            </a:endParaRPr>
          </a:p>
          <a:p>
            <a:pPr lvl="1" eaLnBrk="1" hangingPunct="1">
              <a:spcBef>
                <a:spcPts val="0"/>
              </a:spcBef>
              <a:buClr>
                <a:schemeClr val="tx2"/>
              </a:buClr>
            </a:pPr>
            <a:r>
              <a:rPr lang="en-US" altLang="ko-KR" sz="2000" dirty="0">
                <a:latin typeface="Times New Roman" panose="02020603050405020304" pitchFamily="18" charset="0"/>
                <a:cs typeface="Times New Roman" panose="02020603050405020304" pitchFamily="18" charset="0"/>
              </a:rPr>
              <a:t>Final Exam (20%)</a:t>
            </a:r>
          </a:p>
          <a:p>
            <a:endParaRPr lang="en-US" altLang="ko-KR" sz="2800" dirty="0" smtClean="0">
              <a:solidFill>
                <a:srgbClr val="00808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슬라이드 번호 개체 틀 5"/>
          <p:cNvSpPr>
            <a:spLocks noGrp="1"/>
          </p:cNvSpPr>
          <p:nvPr>
            <p:ph type="sldNum" sz="quarter" idx="12"/>
          </p:nvPr>
        </p:nvSpPr>
        <p:spPr/>
        <p:txBody>
          <a:bodyPr/>
          <a:lstStyle/>
          <a:p>
            <a:pPr>
              <a:defRPr/>
            </a:pPr>
            <a:fld id="{FA90F738-2F76-4BEE-9E61-C443D717D7D6}" type="slidenum">
              <a:rPr lang="en-US" altLang="ko-KR"/>
              <a:pPr>
                <a:defRPr/>
              </a:pPr>
              <a:t>4</a:t>
            </a:fld>
            <a:endParaRPr lang="en-US" altLang="ko-KR"/>
          </a:p>
        </p:txBody>
      </p:sp>
      <p:sp>
        <p:nvSpPr>
          <p:cNvPr id="5123" name="Rectangle 2"/>
          <p:cNvSpPr>
            <a:spLocks noGrp="1" noChangeArrowheads="1"/>
          </p:cNvSpPr>
          <p:nvPr>
            <p:ph type="body" idx="1"/>
          </p:nvPr>
        </p:nvSpPr>
        <p:spPr>
          <a:xfrm>
            <a:off x="323528" y="764704"/>
            <a:ext cx="8175252" cy="5743575"/>
          </a:xfrm>
        </p:spPr>
        <p:txBody>
          <a:bodyPr/>
          <a:lstStyle/>
          <a:p>
            <a:pPr lvl="1" algn="just">
              <a:lnSpc>
                <a:spcPct val="80000"/>
              </a:lnSpc>
              <a:buFontTx/>
              <a:buNone/>
            </a:pPr>
            <a:endParaRPr lang="en-US" altLang="ko-KR" sz="1800" dirty="0" smtClean="0"/>
          </a:p>
          <a:p>
            <a:pPr algn="just">
              <a:lnSpc>
                <a:spcPct val="80000"/>
              </a:lnSpc>
            </a:pPr>
            <a:r>
              <a:rPr lang="en-US" altLang="ko-KR" sz="2800" dirty="0" smtClean="0">
                <a:solidFill>
                  <a:srgbClr val="008080"/>
                </a:solidFill>
              </a:rPr>
              <a:t>Assignments</a:t>
            </a:r>
          </a:p>
          <a:p>
            <a:pPr marL="450850" lvl="1" indent="6350" algn="just">
              <a:lnSpc>
                <a:spcPct val="80000"/>
              </a:lnSpc>
              <a:buFontTx/>
              <a:buNone/>
            </a:pPr>
            <a:r>
              <a:rPr lang="en-US" altLang="ko-KR" sz="2000" dirty="0" smtClean="0">
                <a:ea typeface="바탕체" pitchFamily="17" charset="-127"/>
              </a:rPr>
              <a:t>All assignments must be completed in either Microsoft Word or PowerPoint. No hand-written materials will be accepted. All assignments are due at the beginning of class on the due date. Any late submission, without a valid reason, will be penalized.</a:t>
            </a:r>
          </a:p>
          <a:p>
            <a:pPr lvl="1" algn="just">
              <a:lnSpc>
                <a:spcPct val="80000"/>
              </a:lnSpc>
              <a:buFontTx/>
              <a:buNone/>
            </a:pPr>
            <a:endParaRPr lang="en-US" altLang="ko-KR" sz="2000" dirty="0" smtClean="0">
              <a:ea typeface="바탕체" pitchFamily="17" charset="-127"/>
            </a:endParaRPr>
          </a:p>
          <a:p>
            <a:pPr algn="just">
              <a:lnSpc>
                <a:spcPct val="80000"/>
              </a:lnSpc>
            </a:pPr>
            <a:r>
              <a:rPr lang="en-US" altLang="ko-KR" sz="2800" dirty="0" smtClean="0">
                <a:solidFill>
                  <a:srgbClr val="008080"/>
                </a:solidFill>
              </a:rPr>
              <a:t>Attendance</a:t>
            </a:r>
          </a:p>
          <a:p>
            <a:pPr marL="450850" lvl="1" indent="6350" algn="just">
              <a:lnSpc>
                <a:spcPct val="80000"/>
              </a:lnSpc>
              <a:buFontTx/>
              <a:buNone/>
            </a:pPr>
            <a:r>
              <a:rPr lang="en-US" altLang="ko-KR" sz="2000" dirty="0" smtClean="0">
                <a:ea typeface="바탕체" pitchFamily="17" charset="-127"/>
              </a:rPr>
              <a:t>Students must attend all classes in order to receive full attendance credit, or will lose points for any absence. Students who miss more than two classes may not receive a grade. Latecomers and people distracting the class may be penalized.</a:t>
            </a:r>
            <a:endParaRPr lang="en-US" altLang="ko-KR" sz="20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pPr>
              <a:defRPr/>
            </a:pPr>
            <a:fld id="{B6080369-DBC7-4198-B81E-8DA231F9E8C4}" type="slidenum">
              <a:rPr lang="en-US" altLang="ko-KR"/>
              <a:pPr>
                <a:defRPr/>
              </a:pPr>
              <a:t>5</a:t>
            </a:fld>
            <a:endParaRPr lang="en-US" altLang="ko-KR"/>
          </a:p>
        </p:txBody>
      </p:sp>
      <p:sp>
        <p:nvSpPr>
          <p:cNvPr id="6147" name="Rectangle 2"/>
          <p:cNvSpPr>
            <a:spLocks noGrp="1" noChangeArrowheads="1"/>
          </p:cNvSpPr>
          <p:nvPr>
            <p:ph type="title"/>
          </p:nvPr>
        </p:nvSpPr>
        <p:spPr>
          <a:xfrm>
            <a:off x="685800" y="609600"/>
            <a:ext cx="7772400" cy="533400"/>
          </a:xfrm>
        </p:spPr>
        <p:txBody>
          <a:bodyPr/>
          <a:lstStyle/>
          <a:p>
            <a:r>
              <a:rPr lang="en-US" altLang="ko-KR" sz="3600" dirty="0" smtClean="0">
                <a:solidFill>
                  <a:srgbClr val="008080"/>
                </a:solidFill>
              </a:rPr>
              <a:t>Class Schedule</a:t>
            </a:r>
            <a:endParaRPr lang="en-US" altLang="ko-KR" sz="4800" dirty="0" smtClean="0">
              <a:solidFill>
                <a:srgbClr val="008080"/>
              </a:solidFill>
            </a:endParaRPr>
          </a:p>
        </p:txBody>
      </p:sp>
      <p:sp>
        <p:nvSpPr>
          <p:cNvPr id="6148" name="Rectangle 3"/>
          <p:cNvSpPr>
            <a:spLocks noGrp="1" noChangeArrowheads="1"/>
          </p:cNvSpPr>
          <p:nvPr>
            <p:ph type="body" idx="1"/>
          </p:nvPr>
        </p:nvSpPr>
        <p:spPr>
          <a:xfrm>
            <a:off x="251520" y="1340768"/>
            <a:ext cx="8712968" cy="4658817"/>
          </a:xfrm>
        </p:spPr>
        <p:txBody>
          <a:bodyPr/>
          <a:lstStyle/>
          <a:p>
            <a:pPr>
              <a:lnSpc>
                <a:spcPct val="70000"/>
              </a:lnSpc>
            </a:pPr>
            <a:r>
              <a:rPr lang="en-US" altLang="ko-KR" sz="1600" dirty="0" smtClean="0">
                <a:solidFill>
                  <a:srgbClr val="3333CC"/>
                </a:solidFill>
              </a:rPr>
              <a:t>Class 1 (3/2) Introduction</a:t>
            </a:r>
          </a:p>
          <a:p>
            <a:pPr lvl="1">
              <a:lnSpc>
                <a:spcPct val="70000"/>
              </a:lnSpc>
            </a:pPr>
            <a:r>
              <a:rPr lang="en-US" altLang="ko-KR" sz="1400" dirty="0" smtClean="0"/>
              <a:t>Preview of the course</a:t>
            </a:r>
          </a:p>
          <a:p>
            <a:pPr lvl="1">
              <a:lnSpc>
                <a:spcPct val="70000"/>
              </a:lnSpc>
            </a:pPr>
            <a:r>
              <a:rPr lang="en-US" altLang="ko-KR" sz="1400" dirty="0" smtClean="0"/>
              <a:t>Guidelines for course assignments</a:t>
            </a:r>
          </a:p>
          <a:p>
            <a:pPr lvl="1">
              <a:lnSpc>
                <a:spcPct val="70000"/>
              </a:lnSpc>
            </a:pPr>
            <a:r>
              <a:rPr lang="en-US" altLang="ko-KR" sz="1400" dirty="0"/>
              <a:t>Important issues of </a:t>
            </a:r>
            <a:r>
              <a:rPr lang="en-US" altLang="ko-KR" sz="1400" dirty="0" smtClean="0"/>
              <a:t>FDI</a:t>
            </a:r>
            <a:endParaRPr lang="en-US" altLang="ko-KR" sz="1600" dirty="0" smtClean="0">
              <a:solidFill>
                <a:srgbClr val="3333CC"/>
              </a:solidFill>
            </a:endParaRPr>
          </a:p>
          <a:p>
            <a:pPr>
              <a:lnSpc>
                <a:spcPct val="70000"/>
              </a:lnSpc>
            </a:pPr>
            <a:endParaRPr lang="en-US" altLang="ko-KR" sz="1600" dirty="0" smtClean="0">
              <a:solidFill>
                <a:srgbClr val="3333CC"/>
              </a:solidFill>
            </a:endParaRPr>
          </a:p>
          <a:p>
            <a:pPr>
              <a:lnSpc>
                <a:spcPct val="70000"/>
              </a:lnSpc>
            </a:pPr>
            <a:r>
              <a:rPr lang="en-US" altLang="ko-KR" sz="1600" dirty="0">
                <a:solidFill>
                  <a:srgbClr val="3333CC"/>
                </a:solidFill>
              </a:rPr>
              <a:t>Class 2 (</a:t>
            </a:r>
            <a:r>
              <a:rPr lang="en-US" altLang="ko-KR" sz="1600" dirty="0" smtClean="0">
                <a:solidFill>
                  <a:srgbClr val="3333CC"/>
                </a:solidFill>
              </a:rPr>
              <a:t>3/9) </a:t>
            </a:r>
            <a:r>
              <a:rPr lang="en-US" altLang="ko-KR" sz="1600" dirty="0">
                <a:solidFill>
                  <a:srgbClr val="3333CC"/>
                </a:solidFill>
              </a:rPr>
              <a:t>FDI as a Means of Global Strategy</a:t>
            </a:r>
          </a:p>
          <a:p>
            <a:pPr lvl="1">
              <a:lnSpc>
                <a:spcPct val="70000"/>
              </a:lnSpc>
            </a:pPr>
            <a:r>
              <a:rPr lang="en-US" altLang="ko-KR" sz="1400" dirty="0"/>
              <a:t>Friedman, 2011, Made in the world, </a:t>
            </a:r>
            <a:r>
              <a:rPr lang="en-US" altLang="ko-KR" sz="1400" i="1" dirty="0"/>
              <a:t>The New York Times</a:t>
            </a:r>
          </a:p>
          <a:p>
            <a:pPr lvl="1">
              <a:lnSpc>
                <a:spcPct val="70000"/>
              </a:lnSpc>
            </a:pPr>
            <a:r>
              <a:rPr lang="en-US" altLang="ko-KR" sz="1400" dirty="0"/>
              <a:t>Case study: Bata Shoes (Film: One Man's Multinational)</a:t>
            </a:r>
          </a:p>
          <a:p>
            <a:pPr lvl="1">
              <a:lnSpc>
                <a:spcPct val="70000"/>
              </a:lnSpc>
            </a:pPr>
            <a:r>
              <a:rPr lang="en-US" altLang="ko-KR" sz="1400" dirty="0"/>
              <a:t>One page c.v. with photo</a:t>
            </a:r>
          </a:p>
          <a:p>
            <a:pPr lvl="1">
              <a:lnSpc>
                <a:spcPct val="70000"/>
              </a:lnSpc>
            </a:pPr>
            <a:r>
              <a:rPr lang="en-US" altLang="ko-KR" sz="1400" dirty="0"/>
              <a:t>Five groups will be formed for </a:t>
            </a:r>
            <a:r>
              <a:rPr lang="en-US" altLang="ko-KR" sz="1400" dirty="0" smtClean="0"/>
              <a:t>group project </a:t>
            </a:r>
            <a:r>
              <a:rPr lang="en-US" altLang="ko-KR" sz="1400" dirty="0"/>
              <a:t>and presentation of class </a:t>
            </a:r>
            <a:r>
              <a:rPr lang="en-US" altLang="ko-KR" sz="1400" dirty="0" smtClean="0"/>
              <a:t>articles</a:t>
            </a:r>
            <a:endParaRPr lang="en-US" altLang="ko-KR" sz="1600" dirty="0">
              <a:solidFill>
                <a:srgbClr val="3333CC"/>
              </a:solidFill>
            </a:endParaRPr>
          </a:p>
          <a:p>
            <a:pPr>
              <a:lnSpc>
                <a:spcPct val="70000"/>
              </a:lnSpc>
            </a:pPr>
            <a:endParaRPr lang="en-US" altLang="ko-KR" sz="1600" dirty="0">
              <a:solidFill>
                <a:srgbClr val="3333CC"/>
              </a:solidFill>
            </a:endParaRPr>
          </a:p>
          <a:p>
            <a:pPr>
              <a:lnSpc>
                <a:spcPct val="70000"/>
              </a:lnSpc>
            </a:pPr>
            <a:r>
              <a:rPr lang="en-US" altLang="ko-KR" sz="1600" dirty="0" smtClean="0">
                <a:solidFill>
                  <a:srgbClr val="3333CC"/>
                </a:solidFill>
              </a:rPr>
              <a:t>Class 3 </a:t>
            </a:r>
            <a:r>
              <a:rPr lang="en-US" altLang="ko-KR" sz="1600" dirty="0">
                <a:solidFill>
                  <a:srgbClr val="3333CC"/>
                </a:solidFill>
              </a:rPr>
              <a:t>(3/16) </a:t>
            </a:r>
            <a:r>
              <a:rPr lang="en-US" altLang="ko-KR" sz="1600" dirty="0" smtClean="0">
                <a:solidFill>
                  <a:srgbClr val="3333CC"/>
                </a:solidFill>
              </a:rPr>
              <a:t>International Players: From Western Multinationals to Global Firms </a:t>
            </a:r>
            <a:r>
              <a:rPr lang="en-US" altLang="ko-KR" sz="1600" dirty="0">
                <a:solidFill>
                  <a:schemeClr val="hlink"/>
                </a:solidFill>
              </a:rPr>
              <a:t>[Group 1</a:t>
            </a:r>
            <a:r>
              <a:rPr lang="en-US" altLang="ko-KR" sz="1600" dirty="0" smtClean="0">
                <a:solidFill>
                  <a:schemeClr val="hlink"/>
                </a:solidFill>
              </a:rPr>
              <a:t>]</a:t>
            </a:r>
            <a:endParaRPr lang="en-US" altLang="ko-KR" sz="1600" dirty="0" smtClean="0">
              <a:solidFill>
                <a:srgbClr val="3333CC"/>
              </a:solidFill>
            </a:endParaRPr>
          </a:p>
          <a:p>
            <a:pPr lvl="1">
              <a:lnSpc>
                <a:spcPct val="70000"/>
              </a:lnSpc>
            </a:pPr>
            <a:r>
              <a:rPr lang="en-US" altLang="ko-KR" sz="1400" dirty="0" smtClean="0"/>
              <a:t>Textbook. Chapter 1</a:t>
            </a:r>
            <a:endParaRPr lang="en-US" altLang="ko-KR" sz="1400" i="1" dirty="0" smtClean="0"/>
          </a:p>
          <a:p>
            <a:pPr lvl="1">
              <a:lnSpc>
                <a:spcPct val="70000"/>
              </a:lnSpc>
            </a:pPr>
            <a:endParaRPr lang="en-US" altLang="ko-KR" sz="1400" dirty="0" smtClean="0"/>
          </a:p>
          <a:p>
            <a:pPr>
              <a:lnSpc>
                <a:spcPct val="70000"/>
              </a:lnSpc>
            </a:pPr>
            <a:r>
              <a:rPr lang="en-US" altLang="ko-KR" sz="1600" dirty="0" smtClean="0">
                <a:solidFill>
                  <a:srgbClr val="3333CC"/>
                </a:solidFill>
              </a:rPr>
              <a:t>Class 4 </a:t>
            </a:r>
            <a:r>
              <a:rPr lang="en-US" altLang="ko-KR" sz="1600" dirty="0">
                <a:solidFill>
                  <a:srgbClr val="3333CC"/>
                </a:solidFill>
              </a:rPr>
              <a:t>(3/23) </a:t>
            </a:r>
            <a:r>
              <a:rPr lang="en-US" altLang="ko-KR" sz="1600" dirty="0" smtClean="0">
                <a:solidFill>
                  <a:srgbClr val="3333CC"/>
                </a:solidFill>
              </a:rPr>
              <a:t>International Business Strategy: From Trade to FDI  </a:t>
            </a:r>
            <a:r>
              <a:rPr lang="en-US" altLang="ko-KR" sz="1600" dirty="0" smtClean="0">
                <a:solidFill>
                  <a:schemeClr val="hlink"/>
                </a:solidFill>
              </a:rPr>
              <a:t>[Group 2]</a:t>
            </a:r>
          </a:p>
          <a:p>
            <a:pPr lvl="1">
              <a:lnSpc>
                <a:spcPct val="70000"/>
              </a:lnSpc>
            </a:pPr>
            <a:r>
              <a:rPr lang="en-US" altLang="ko-KR" sz="1400" dirty="0"/>
              <a:t>Textbook. Chapter </a:t>
            </a:r>
            <a:r>
              <a:rPr lang="en-US" altLang="ko-KR" sz="1400" dirty="0" smtClean="0"/>
              <a:t>2</a:t>
            </a:r>
            <a:endParaRPr lang="en-US" altLang="ko-KR" sz="1400" i="1" dirty="0"/>
          </a:p>
          <a:p>
            <a:pPr lvl="1">
              <a:lnSpc>
                <a:spcPct val="70000"/>
              </a:lnSpc>
            </a:pPr>
            <a:endParaRPr lang="en-US" altLang="ko-KR" sz="1400" i="1" dirty="0" smtClean="0"/>
          </a:p>
          <a:p>
            <a:pPr>
              <a:lnSpc>
                <a:spcPct val="70000"/>
              </a:lnSpc>
            </a:pPr>
            <a:r>
              <a:rPr lang="en-US" altLang="ko-KR" sz="1600" dirty="0" smtClean="0">
                <a:solidFill>
                  <a:srgbClr val="3333CC"/>
                </a:solidFill>
              </a:rPr>
              <a:t>Class </a:t>
            </a:r>
            <a:r>
              <a:rPr lang="en-US" altLang="ko-KR" sz="1600" dirty="0">
                <a:solidFill>
                  <a:srgbClr val="3333CC"/>
                </a:solidFill>
              </a:rPr>
              <a:t>5 (3/30) </a:t>
            </a:r>
            <a:r>
              <a:rPr lang="en-US" altLang="ko-KR" sz="1600" dirty="0" smtClean="0">
                <a:solidFill>
                  <a:srgbClr val="3333CC"/>
                </a:solidFill>
              </a:rPr>
              <a:t>The Western Perspective on FDI: From Market Failure to OLI Paradigm </a:t>
            </a:r>
            <a:r>
              <a:rPr lang="en-US" altLang="ko-KR" sz="1600" dirty="0" smtClean="0">
                <a:solidFill>
                  <a:schemeClr val="hlink"/>
                </a:solidFill>
              </a:rPr>
              <a:t>[Group 3]</a:t>
            </a:r>
            <a:endParaRPr lang="en-US" altLang="ko-KR" sz="1600" dirty="0" smtClean="0"/>
          </a:p>
          <a:p>
            <a:pPr lvl="1">
              <a:lnSpc>
                <a:spcPct val="70000"/>
              </a:lnSpc>
            </a:pPr>
            <a:r>
              <a:rPr lang="en-US" altLang="ko-KR" sz="1400" dirty="0"/>
              <a:t>Textbook. Chapter </a:t>
            </a:r>
            <a:r>
              <a:rPr lang="en-US" altLang="ko-KR" sz="1400" dirty="0" smtClean="0"/>
              <a:t>3</a:t>
            </a:r>
          </a:p>
          <a:p>
            <a:pPr lvl="1">
              <a:lnSpc>
                <a:spcPct val="70000"/>
              </a:lnSpc>
            </a:pPr>
            <a:endParaRPr lang="en-US" altLang="ko-KR" sz="1400" i="1" dirty="0"/>
          </a:p>
          <a:p>
            <a:pPr>
              <a:lnSpc>
                <a:spcPct val="70000"/>
              </a:lnSpc>
            </a:pPr>
            <a:r>
              <a:rPr lang="en-US" altLang="ko-KR" sz="1600" dirty="0">
                <a:solidFill>
                  <a:srgbClr val="3333CC"/>
                </a:solidFill>
              </a:rPr>
              <a:t>Class </a:t>
            </a:r>
            <a:r>
              <a:rPr lang="en-US" altLang="ko-KR" sz="1600" dirty="0" smtClean="0">
                <a:solidFill>
                  <a:srgbClr val="3333CC"/>
                </a:solidFill>
              </a:rPr>
              <a:t>6 (</a:t>
            </a:r>
            <a:r>
              <a:rPr lang="en-US" altLang="ko-KR" sz="1600" dirty="0">
                <a:solidFill>
                  <a:srgbClr val="3333CC"/>
                </a:solidFill>
              </a:rPr>
              <a:t>4/6</a:t>
            </a:r>
            <a:r>
              <a:rPr lang="en-US" altLang="ko-KR" sz="1600" dirty="0" smtClean="0">
                <a:solidFill>
                  <a:srgbClr val="3333CC"/>
                </a:solidFill>
              </a:rPr>
              <a:t>) The Global Perspective on FDI: From OLI Paradigm to Imbalance Theory </a:t>
            </a:r>
            <a:r>
              <a:rPr lang="en-US" altLang="ko-KR" sz="1600" dirty="0" smtClean="0">
                <a:solidFill>
                  <a:schemeClr val="hlink"/>
                </a:solidFill>
              </a:rPr>
              <a:t>[Group 4]</a:t>
            </a:r>
            <a:endParaRPr lang="en-US" altLang="ko-KR" sz="1600" dirty="0"/>
          </a:p>
          <a:p>
            <a:pPr lvl="1">
              <a:lnSpc>
                <a:spcPct val="70000"/>
              </a:lnSpc>
            </a:pPr>
            <a:r>
              <a:rPr lang="en-US" altLang="ko-KR" sz="1400" dirty="0"/>
              <a:t>Textbook. Chapter </a:t>
            </a:r>
            <a:r>
              <a:rPr lang="en-US" altLang="ko-KR" sz="1400" dirty="0" smtClean="0"/>
              <a:t>4</a:t>
            </a:r>
          </a:p>
          <a:p>
            <a:pPr marL="457200" lvl="1" indent="0">
              <a:lnSpc>
                <a:spcPct val="70000"/>
              </a:lnSpc>
              <a:buNone/>
            </a:pPr>
            <a:endParaRPr lang="en-US" altLang="ko-KR" sz="1400" dirty="0" smtClean="0"/>
          </a:p>
          <a:p>
            <a:pPr>
              <a:lnSpc>
                <a:spcPct val="80000"/>
              </a:lnSpc>
            </a:pPr>
            <a:r>
              <a:rPr lang="en-US" altLang="ko-KR" sz="1600" dirty="0">
                <a:solidFill>
                  <a:srgbClr val="3333CC"/>
                </a:solidFill>
              </a:rPr>
              <a:t>Class </a:t>
            </a:r>
            <a:r>
              <a:rPr lang="en-US" altLang="ko-KR" sz="1600" dirty="0" smtClean="0">
                <a:solidFill>
                  <a:srgbClr val="3333CC"/>
                </a:solidFill>
              </a:rPr>
              <a:t>7 (4/13) FDI Impacts on Country: From Negative to Positive Perspective </a:t>
            </a:r>
            <a:r>
              <a:rPr lang="en-US" altLang="ko-KR" sz="1600" dirty="0" smtClean="0">
                <a:solidFill>
                  <a:schemeClr val="hlink"/>
                </a:solidFill>
              </a:rPr>
              <a:t>[Group 5]</a:t>
            </a:r>
            <a:endParaRPr lang="en-US" altLang="ko-KR" sz="1600" dirty="0"/>
          </a:p>
          <a:p>
            <a:pPr lvl="1">
              <a:lnSpc>
                <a:spcPct val="70000"/>
              </a:lnSpc>
            </a:pPr>
            <a:r>
              <a:rPr lang="en-US" altLang="ko-KR" sz="1400" dirty="0" smtClean="0"/>
              <a:t>Textbook. Chapter 5</a:t>
            </a:r>
          </a:p>
          <a:p>
            <a:pPr>
              <a:lnSpc>
                <a:spcPct val="80000"/>
              </a:lnSpc>
            </a:pPr>
            <a:endParaRPr lang="en-US" altLang="ko-KR" sz="1600" dirty="0" smtClean="0">
              <a:solidFill>
                <a:srgbClr val="3333CC"/>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슬라이드 번호 개체 틀 5"/>
          <p:cNvSpPr>
            <a:spLocks noGrp="1"/>
          </p:cNvSpPr>
          <p:nvPr>
            <p:ph type="sldNum" sz="quarter" idx="12"/>
          </p:nvPr>
        </p:nvSpPr>
        <p:spPr/>
        <p:txBody>
          <a:bodyPr/>
          <a:lstStyle/>
          <a:p>
            <a:pPr>
              <a:defRPr/>
            </a:pPr>
            <a:fld id="{28223B41-5EDE-4078-BE1F-C311B13DE1AA}" type="slidenum">
              <a:rPr lang="en-US" altLang="ko-KR"/>
              <a:pPr>
                <a:defRPr/>
              </a:pPr>
              <a:t>6</a:t>
            </a:fld>
            <a:endParaRPr lang="en-US" altLang="ko-KR"/>
          </a:p>
        </p:txBody>
      </p:sp>
      <p:sp>
        <p:nvSpPr>
          <p:cNvPr id="8195" name="Rectangle 2"/>
          <p:cNvSpPr>
            <a:spLocks noGrp="1" noChangeArrowheads="1"/>
          </p:cNvSpPr>
          <p:nvPr>
            <p:ph type="body" idx="1"/>
          </p:nvPr>
        </p:nvSpPr>
        <p:spPr>
          <a:xfrm>
            <a:off x="467544" y="476672"/>
            <a:ext cx="8208912" cy="5832475"/>
          </a:xfrm>
        </p:spPr>
        <p:txBody>
          <a:bodyPr/>
          <a:lstStyle/>
          <a:p>
            <a:pPr>
              <a:lnSpc>
                <a:spcPct val="80000"/>
              </a:lnSpc>
            </a:pPr>
            <a:r>
              <a:rPr lang="en-US" altLang="ko-KR" sz="1600" dirty="0" smtClean="0">
                <a:solidFill>
                  <a:srgbClr val="3333CC"/>
                </a:solidFill>
              </a:rPr>
              <a:t>Class 8 (4/20) Group Project Guidelines</a:t>
            </a:r>
          </a:p>
          <a:p>
            <a:pPr marL="719138" indent="-257175">
              <a:lnSpc>
                <a:spcPct val="80000"/>
              </a:lnSpc>
              <a:buFont typeface="Times New Roman" panose="02020603050405020304" pitchFamily="18" charset="0"/>
              <a:buChar char="−"/>
            </a:pPr>
            <a:endParaRPr lang="en-US" altLang="ko-KR" sz="1400" dirty="0" smtClean="0">
              <a:solidFill>
                <a:srgbClr val="3333CC"/>
              </a:solidFill>
            </a:endParaRPr>
          </a:p>
          <a:p>
            <a:pPr>
              <a:lnSpc>
                <a:spcPct val="80000"/>
              </a:lnSpc>
            </a:pPr>
            <a:r>
              <a:rPr lang="en-US" altLang="ko-KR" sz="1600" dirty="0" smtClean="0">
                <a:solidFill>
                  <a:srgbClr val="3333CC"/>
                </a:solidFill>
              </a:rPr>
              <a:t>Class </a:t>
            </a:r>
            <a:r>
              <a:rPr lang="en-US" altLang="ko-KR" sz="1600" dirty="0">
                <a:solidFill>
                  <a:srgbClr val="3333CC"/>
                </a:solidFill>
              </a:rPr>
              <a:t>9 (4/27) Recent Trends of FDI </a:t>
            </a:r>
            <a:r>
              <a:rPr lang="en-US" altLang="ko-KR" sz="1600" dirty="0">
                <a:solidFill>
                  <a:schemeClr val="hlink"/>
                </a:solidFill>
              </a:rPr>
              <a:t>[Group 1]</a:t>
            </a:r>
            <a:endParaRPr lang="en-US" altLang="ko-KR" sz="1600" dirty="0">
              <a:solidFill>
                <a:srgbClr val="3333CC"/>
              </a:solidFill>
            </a:endParaRPr>
          </a:p>
          <a:p>
            <a:pPr lvl="1" latinLnBrk="1"/>
            <a:r>
              <a:rPr lang="en-US" altLang="ko-KR" sz="1400" dirty="0"/>
              <a:t>UNCTAD, 2015, World Investment Report 2015: Overview</a:t>
            </a:r>
            <a:endParaRPr lang="ko-KR" altLang="ko-KR" sz="1400" dirty="0"/>
          </a:p>
          <a:p>
            <a:pPr lvl="1">
              <a:lnSpc>
                <a:spcPct val="80000"/>
              </a:lnSpc>
            </a:pPr>
            <a:r>
              <a:rPr lang="en-US" altLang="ko-KR" sz="1400" dirty="0"/>
              <a:t>Vale Columbia Center, 2014, The </a:t>
            </a:r>
            <a:r>
              <a:rPr lang="en-US" altLang="ko-KR" sz="1400" dirty="0" smtClean="0"/>
              <a:t>Top </a:t>
            </a:r>
            <a:r>
              <a:rPr lang="en-US" altLang="ko-KR" sz="1400" dirty="0"/>
              <a:t>20 Korean Multinationals: Changes and Continued Growth of Foreign Investment, </a:t>
            </a:r>
            <a:r>
              <a:rPr lang="en-US" altLang="ko-KR" sz="1400" i="1" dirty="0"/>
              <a:t>Columbia University</a:t>
            </a:r>
            <a:r>
              <a:rPr lang="en-US" altLang="ko-KR" sz="1400" dirty="0"/>
              <a:t> </a:t>
            </a:r>
            <a:r>
              <a:rPr lang="en-US" altLang="ko-KR" sz="1400" dirty="0" smtClean="0"/>
              <a:t>(Hwy-Chang Moon and </a:t>
            </a:r>
            <a:r>
              <a:rPr lang="en-US" altLang="ko-KR" sz="1400" dirty="0"/>
              <a:t>Wenyan Yin)</a:t>
            </a:r>
          </a:p>
          <a:p>
            <a:pPr lvl="1">
              <a:lnSpc>
                <a:spcPct val="70000"/>
              </a:lnSpc>
            </a:pPr>
            <a:endParaRPr lang="en-US" altLang="ko-KR" sz="1400" dirty="0"/>
          </a:p>
          <a:p>
            <a:pPr>
              <a:lnSpc>
                <a:spcPct val="80000"/>
              </a:lnSpc>
            </a:pPr>
            <a:r>
              <a:rPr lang="en-US" altLang="ko-KR" sz="1600" dirty="0" smtClean="0">
                <a:solidFill>
                  <a:srgbClr val="3333CC"/>
                </a:solidFill>
              </a:rPr>
              <a:t>Class </a:t>
            </a:r>
            <a:r>
              <a:rPr lang="en-US" altLang="ko-KR" sz="1600" dirty="0">
                <a:solidFill>
                  <a:srgbClr val="3333CC"/>
                </a:solidFill>
              </a:rPr>
              <a:t>10(5/4) </a:t>
            </a:r>
            <a:r>
              <a:rPr lang="en-US" altLang="ko-KR" sz="1600" dirty="0" smtClean="0">
                <a:solidFill>
                  <a:srgbClr val="3333CC"/>
                </a:solidFill>
              </a:rPr>
              <a:t>FDI and Cluster: From Local to Global Link </a:t>
            </a:r>
            <a:r>
              <a:rPr lang="en-US" altLang="ko-KR" sz="1600" dirty="0" smtClean="0">
                <a:solidFill>
                  <a:schemeClr val="hlink"/>
                </a:solidFill>
              </a:rPr>
              <a:t>[Group 2]</a:t>
            </a:r>
            <a:endParaRPr lang="en-US" altLang="ko-KR" sz="1600" dirty="0" smtClean="0"/>
          </a:p>
          <a:p>
            <a:pPr lvl="1">
              <a:lnSpc>
                <a:spcPct val="70000"/>
              </a:lnSpc>
            </a:pPr>
            <a:r>
              <a:rPr lang="en-US" altLang="ko-KR" sz="1400" dirty="0" smtClean="0"/>
              <a:t>Textbook. Chapter 6</a:t>
            </a:r>
            <a:endParaRPr lang="en-US" altLang="ko-KR" sz="1400" i="1" dirty="0" smtClean="0"/>
          </a:p>
          <a:p>
            <a:pPr lvl="1">
              <a:lnSpc>
                <a:spcPct val="80000"/>
              </a:lnSpc>
              <a:buFontTx/>
              <a:buNone/>
            </a:pPr>
            <a:endParaRPr lang="en-US" altLang="ko-KR" sz="1400" dirty="0" smtClean="0"/>
          </a:p>
          <a:p>
            <a:pPr>
              <a:lnSpc>
                <a:spcPct val="70000"/>
              </a:lnSpc>
            </a:pPr>
            <a:r>
              <a:rPr lang="en-US" altLang="ko-KR" sz="1600" dirty="0" smtClean="0">
                <a:solidFill>
                  <a:srgbClr val="3333CC"/>
                </a:solidFill>
              </a:rPr>
              <a:t>Class 11 </a:t>
            </a:r>
            <a:r>
              <a:rPr lang="en-US" altLang="ko-KR" sz="1600" dirty="0">
                <a:solidFill>
                  <a:srgbClr val="3333CC"/>
                </a:solidFill>
              </a:rPr>
              <a:t>(5/11) Assessing the Investment Attractiveness: From Theory to Practice </a:t>
            </a:r>
            <a:r>
              <a:rPr lang="en-US" altLang="ko-KR" sz="1600" dirty="0" smtClean="0">
                <a:solidFill>
                  <a:schemeClr val="hlink"/>
                </a:solidFill>
              </a:rPr>
              <a:t>[Group 3]</a:t>
            </a:r>
            <a:endParaRPr lang="en-US" altLang="ko-KR" sz="1600" dirty="0" smtClean="0">
              <a:solidFill>
                <a:srgbClr val="3333CC"/>
              </a:solidFill>
            </a:endParaRPr>
          </a:p>
          <a:p>
            <a:pPr lvl="1">
              <a:lnSpc>
                <a:spcPct val="70000"/>
              </a:lnSpc>
            </a:pPr>
            <a:r>
              <a:rPr lang="en-US" altLang="ko-KR" sz="1400" dirty="0"/>
              <a:t>Textbook. Chapter </a:t>
            </a:r>
            <a:r>
              <a:rPr lang="en-US" altLang="ko-KR" sz="1400" dirty="0" smtClean="0"/>
              <a:t>7</a:t>
            </a:r>
            <a:endParaRPr lang="en-US" altLang="ko-KR" sz="1400" i="1" dirty="0"/>
          </a:p>
          <a:p>
            <a:pPr lvl="1">
              <a:lnSpc>
                <a:spcPct val="90000"/>
              </a:lnSpc>
              <a:buNone/>
            </a:pPr>
            <a:endParaRPr lang="en-US" altLang="ko-KR" sz="1400" dirty="0" smtClean="0"/>
          </a:p>
          <a:p>
            <a:pPr>
              <a:lnSpc>
                <a:spcPct val="80000"/>
              </a:lnSpc>
            </a:pPr>
            <a:r>
              <a:rPr lang="en-US" altLang="ko-KR" sz="1600" dirty="0" smtClean="0">
                <a:solidFill>
                  <a:srgbClr val="3333CC"/>
                </a:solidFill>
              </a:rPr>
              <a:t>Class 12 </a:t>
            </a:r>
            <a:r>
              <a:rPr lang="en-US" altLang="ko-KR" sz="1600" dirty="0">
                <a:solidFill>
                  <a:srgbClr val="3333CC"/>
                </a:solidFill>
              </a:rPr>
              <a:t>(5/18) Entry Mode Choices: From Market Failure to Three </a:t>
            </a:r>
            <a:r>
              <a:rPr lang="en-US" altLang="ko-KR" sz="1600" dirty="0" smtClean="0">
                <a:solidFill>
                  <a:srgbClr val="3333CC"/>
                </a:solidFill>
              </a:rPr>
              <a:t>Considerations </a:t>
            </a:r>
            <a:r>
              <a:rPr lang="en-US" altLang="ko-KR" sz="1600" dirty="0" smtClean="0">
                <a:solidFill>
                  <a:schemeClr val="hlink"/>
                </a:solidFill>
              </a:rPr>
              <a:t>[Group 4]</a:t>
            </a:r>
          </a:p>
          <a:p>
            <a:pPr lvl="1">
              <a:lnSpc>
                <a:spcPct val="70000"/>
              </a:lnSpc>
            </a:pPr>
            <a:r>
              <a:rPr lang="en-US" altLang="ko-KR" sz="1400" dirty="0"/>
              <a:t>Textbook. Chapter 8</a:t>
            </a:r>
            <a:endParaRPr lang="en-US" altLang="ko-KR" sz="1400" i="1" dirty="0"/>
          </a:p>
          <a:p>
            <a:pPr lvl="1">
              <a:lnSpc>
                <a:spcPct val="90000"/>
              </a:lnSpc>
              <a:buNone/>
            </a:pPr>
            <a:endParaRPr lang="en-US" altLang="ko-KR" sz="1400" dirty="0" smtClean="0"/>
          </a:p>
          <a:p>
            <a:pPr>
              <a:lnSpc>
                <a:spcPct val="80000"/>
              </a:lnSpc>
            </a:pPr>
            <a:r>
              <a:rPr lang="en-US" altLang="ko-KR" sz="1600" dirty="0">
                <a:solidFill>
                  <a:srgbClr val="3333CC"/>
                </a:solidFill>
              </a:rPr>
              <a:t>Class </a:t>
            </a:r>
            <a:r>
              <a:rPr lang="en-US" altLang="ko-KR" sz="1600" dirty="0" smtClean="0">
                <a:solidFill>
                  <a:srgbClr val="3333CC"/>
                </a:solidFill>
              </a:rPr>
              <a:t>13 </a:t>
            </a:r>
            <a:r>
              <a:rPr lang="en-US" altLang="ko-KR" sz="1600" dirty="0">
                <a:solidFill>
                  <a:srgbClr val="3333CC"/>
                </a:solidFill>
              </a:rPr>
              <a:t>(5/25) </a:t>
            </a:r>
            <a:r>
              <a:rPr lang="en-US" altLang="ko-KR" sz="1600" dirty="0" smtClean="0">
                <a:solidFill>
                  <a:srgbClr val="3333CC"/>
                </a:solidFill>
              </a:rPr>
              <a:t>Global Citizenship: From Responsibility to Opportunity </a:t>
            </a:r>
            <a:r>
              <a:rPr lang="en-US" altLang="ko-KR" sz="1600" dirty="0" smtClean="0">
                <a:solidFill>
                  <a:schemeClr val="hlink"/>
                </a:solidFill>
              </a:rPr>
              <a:t>[Group 5]</a:t>
            </a:r>
            <a:endParaRPr lang="en-US" altLang="ko-KR" sz="1600" dirty="0">
              <a:solidFill>
                <a:schemeClr val="hlink"/>
              </a:solidFill>
            </a:endParaRPr>
          </a:p>
          <a:p>
            <a:pPr lvl="1">
              <a:lnSpc>
                <a:spcPct val="70000"/>
              </a:lnSpc>
            </a:pPr>
            <a:r>
              <a:rPr lang="en-US" altLang="ko-KR" sz="1400" dirty="0"/>
              <a:t>Textbook. Chapter </a:t>
            </a:r>
            <a:r>
              <a:rPr lang="en-US" altLang="ko-KR" sz="1400" dirty="0" smtClean="0"/>
              <a:t>9</a:t>
            </a:r>
          </a:p>
          <a:p>
            <a:pPr marL="457200" lvl="1" indent="0">
              <a:lnSpc>
                <a:spcPct val="70000"/>
              </a:lnSpc>
              <a:buNone/>
            </a:pPr>
            <a:endParaRPr lang="en-US" altLang="ko-KR" sz="1400" dirty="0"/>
          </a:p>
          <a:p>
            <a:pPr>
              <a:lnSpc>
                <a:spcPct val="70000"/>
              </a:lnSpc>
            </a:pPr>
            <a:r>
              <a:rPr lang="en-US" altLang="ko-KR" sz="1600" dirty="0">
                <a:solidFill>
                  <a:srgbClr val="3333CC"/>
                </a:solidFill>
              </a:rPr>
              <a:t>Class </a:t>
            </a:r>
            <a:r>
              <a:rPr lang="en-US" altLang="ko-KR" sz="1600" dirty="0" smtClean="0">
                <a:solidFill>
                  <a:srgbClr val="3333CC"/>
                </a:solidFill>
              </a:rPr>
              <a:t>14 </a:t>
            </a:r>
            <a:r>
              <a:rPr lang="en-US" altLang="ko-KR" sz="1600" dirty="0">
                <a:solidFill>
                  <a:srgbClr val="3333CC"/>
                </a:solidFill>
              </a:rPr>
              <a:t>(</a:t>
            </a:r>
            <a:r>
              <a:rPr lang="en-US" altLang="ko-KR" sz="1600" dirty="0" smtClean="0">
                <a:solidFill>
                  <a:srgbClr val="3333CC"/>
                </a:solidFill>
              </a:rPr>
              <a:t>6/1) </a:t>
            </a:r>
            <a:r>
              <a:rPr lang="en-US" altLang="ko-KR" sz="1600" dirty="0">
                <a:solidFill>
                  <a:srgbClr val="3333CC"/>
                </a:solidFill>
              </a:rPr>
              <a:t>Group Project</a:t>
            </a:r>
            <a:endParaRPr lang="en-US" altLang="ko-KR" sz="1600" dirty="0"/>
          </a:p>
          <a:p>
            <a:pPr lvl="1" latinLnBrk="1"/>
            <a:r>
              <a:rPr lang="en-US" altLang="ko-KR" sz="1400" dirty="0"/>
              <a:t>Presentation (PPT file) and discussion</a:t>
            </a:r>
            <a:endParaRPr lang="ko-KR" altLang="ko-KR" sz="1400" dirty="0"/>
          </a:p>
          <a:p>
            <a:pPr lvl="1">
              <a:lnSpc>
                <a:spcPct val="90000"/>
              </a:lnSpc>
            </a:pPr>
            <a:endParaRPr lang="en-US" altLang="ko-KR" sz="1400" dirty="0"/>
          </a:p>
          <a:p>
            <a:pPr>
              <a:lnSpc>
                <a:spcPct val="70000"/>
              </a:lnSpc>
            </a:pPr>
            <a:r>
              <a:rPr lang="en-US" altLang="ko-KR" sz="1600" dirty="0">
                <a:solidFill>
                  <a:srgbClr val="3333CC"/>
                </a:solidFill>
              </a:rPr>
              <a:t>Class </a:t>
            </a:r>
            <a:r>
              <a:rPr lang="en-US" altLang="ko-KR" sz="1600" dirty="0" smtClean="0">
                <a:solidFill>
                  <a:srgbClr val="3333CC"/>
                </a:solidFill>
              </a:rPr>
              <a:t>15 </a:t>
            </a:r>
            <a:r>
              <a:rPr lang="en-US" altLang="ko-KR" sz="1600" dirty="0">
                <a:solidFill>
                  <a:srgbClr val="3333CC"/>
                </a:solidFill>
              </a:rPr>
              <a:t>(</a:t>
            </a:r>
            <a:r>
              <a:rPr lang="en-US" altLang="ko-KR" sz="1600" dirty="0" smtClean="0">
                <a:solidFill>
                  <a:srgbClr val="3333CC"/>
                </a:solidFill>
              </a:rPr>
              <a:t>6/8) </a:t>
            </a:r>
            <a:r>
              <a:rPr lang="en-US" altLang="ko-KR" sz="1600" dirty="0">
                <a:solidFill>
                  <a:srgbClr val="3333CC"/>
                </a:solidFill>
              </a:rPr>
              <a:t>Final Exam</a:t>
            </a:r>
            <a:endParaRPr lang="en-US" altLang="ko-KR" sz="1600" dirty="0"/>
          </a:p>
          <a:p>
            <a:pPr lvl="1">
              <a:lnSpc>
                <a:spcPct val="70000"/>
              </a:lnSpc>
            </a:pPr>
            <a:r>
              <a:rPr lang="en-US" altLang="ko-KR" sz="1400" dirty="0" smtClean="0"/>
              <a:t>Open book/notes</a:t>
            </a:r>
            <a:endParaRPr lang="en-US" altLang="ko-KR" sz="1400" dirty="0"/>
          </a:p>
          <a:p>
            <a:pPr lvl="1">
              <a:lnSpc>
                <a:spcPct val="70000"/>
              </a:lnSpc>
            </a:pPr>
            <a:r>
              <a:rPr lang="en-US" altLang="ko-KR" sz="1400" dirty="0" smtClean="0"/>
              <a:t>Reports due: </a:t>
            </a:r>
            <a:r>
              <a:rPr lang="en-US" altLang="ko-KR" sz="1400" dirty="0"/>
              <a:t>Hard copy &amp; Soft copy via e-mail (“e-mail title: </a:t>
            </a:r>
            <a:r>
              <a:rPr lang="en-US" altLang="ko-KR" sz="1400" dirty="0" smtClean="0"/>
              <a:t>2016FDI-your </a:t>
            </a:r>
            <a:r>
              <a:rPr lang="en-US" altLang="ko-KR" sz="1400" dirty="0"/>
              <a:t>name”)</a:t>
            </a:r>
          </a:p>
          <a:p>
            <a:pPr lvl="1">
              <a:lnSpc>
                <a:spcPct val="70000"/>
              </a:lnSpc>
            </a:pPr>
            <a:endParaRPr lang="en-US" altLang="ko-KR" sz="1400" dirty="0"/>
          </a:p>
          <a:p>
            <a:pPr lvl="1" latinLnBrk="1"/>
            <a:endParaRPr lang="en-US" altLang="ko-KR" sz="1400" dirty="0" smtClean="0"/>
          </a:p>
          <a:p>
            <a:pPr>
              <a:lnSpc>
                <a:spcPct val="80000"/>
              </a:lnSpc>
            </a:pPr>
            <a:endParaRPr lang="en-US" altLang="ko-KR" sz="1400" dirty="0" smtClean="0">
              <a:solidFill>
                <a:srgbClr val="000000"/>
              </a:solidFill>
            </a:endParaRPr>
          </a:p>
          <a:p>
            <a:pPr>
              <a:lnSpc>
                <a:spcPct val="80000"/>
              </a:lnSpc>
            </a:pPr>
            <a:endParaRPr lang="en-US" altLang="ko-KR" sz="1600" dirty="0" smtClean="0">
              <a:solidFill>
                <a:srgbClr val="3333CC"/>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pPr>
              <a:defRPr/>
            </a:pPr>
            <a:fld id="{B5B1D5FA-92CF-436B-AA1F-BB0ABCB86F33}" type="slidenum">
              <a:rPr lang="en-US" altLang="ko-KR"/>
              <a:pPr>
                <a:defRPr/>
              </a:pPr>
              <a:t>7</a:t>
            </a:fld>
            <a:endParaRPr lang="en-US" altLang="ko-KR"/>
          </a:p>
        </p:txBody>
      </p:sp>
      <p:sp>
        <p:nvSpPr>
          <p:cNvPr id="10243" name="Rectangle 2"/>
          <p:cNvSpPr>
            <a:spLocks noGrp="1" noChangeArrowheads="1"/>
          </p:cNvSpPr>
          <p:nvPr>
            <p:ph type="title"/>
          </p:nvPr>
        </p:nvSpPr>
        <p:spPr>
          <a:xfrm>
            <a:off x="685800" y="620688"/>
            <a:ext cx="7772400" cy="1143000"/>
          </a:xfrm>
        </p:spPr>
        <p:txBody>
          <a:bodyPr/>
          <a:lstStyle/>
          <a:p>
            <a:r>
              <a:rPr lang="en-US" altLang="ko-KR" sz="3600" dirty="0" smtClean="0">
                <a:solidFill>
                  <a:srgbClr val="008080"/>
                </a:solidFill>
              </a:rPr>
              <a:t>One-Page Summary and Evaluation</a:t>
            </a:r>
            <a:endParaRPr lang="ko-KR" altLang="en-US" sz="3600" dirty="0" smtClean="0">
              <a:solidFill>
                <a:srgbClr val="008080"/>
              </a:solidFill>
            </a:endParaRPr>
          </a:p>
        </p:txBody>
      </p:sp>
      <p:sp>
        <p:nvSpPr>
          <p:cNvPr id="770051" name="Rectangle 3"/>
          <p:cNvSpPr>
            <a:spLocks noGrp="1" noChangeArrowheads="1"/>
          </p:cNvSpPr>
          <p:nvPr>
            <p:ph type="body" idx="1"/>
          </p:nvPr>
        </p:nvSpPr>
        <p:spPr>
          <a:xfrm>
            <a:off x="685800" y="2036787"/>
            <a:ext cx="7772400" cy="4200525"/>
          </a:xfrm>
          <a:ln>
            <a:solidFill>
              <a:schemeClr val="accent4"/>
            </a:solidFill>
          </a:ln>
        </p:spPr>
        <p:txBody>
          <a:bodyPr/>
          <a:lstStyle/>
          <a:p>
            <a:pPr>
              <a:lnSpc>
                <a:spcPct val="70000"/>
              </a:lnSpc>
              <a:buFontTx/>
              <a:buNone/>
              <a:defRPr/>
            </a:pPr>
            <a:r>
              <a:rPr lang="en-US" altLang="ko-KR" sz="1800" dirty="0" smtClean="0">
                <a:solidFill>
                  <a:schemeClr val="accent2"/>
                </a:solidFill>
              </a:rPr>
              <a:t>Your name</a:t>
            </a:r>
          </a:p>
          <a:p>
            <a:pPr>
              <a:lnSpc>
                <a:spcPct val="70000"/>
              </a:lnSpc>
              <a:buFontTx/>
              <a:buNone/>
              <a:defRPr/>
            </a:pPr>
            <a:r>
              <a:rPr lang="en-US" altLang="ko-KR" sz="1800" smtClean="0">
                <a:solidFill>
                  <a:schemeClr val="accent2"/>
                </a:solidFill>
              </a:rPr>
              <a:t>Class name</a:t>
            </a:r>
            <a:endParaRPr lang="en-US" altLang="ko-KR" sz="1800" dirty="0" smtClean="0">
              <a:solidFill>
                <a:schemeClr val="accent2"/>
              </a:solidFill>
            </a:endParaRPr>
          </a:p>
          <a:p>
            <a:pPr>
              <a:lnSpc>
                <a:spcPct val="70000"/>
              </a:lnSpc>
              <a:buFontTx/>
              <a:buNone/>
              <a:defRPr/>
            </a:pPr>
            <a:r>
              <a:rPr lang="en-US" altLang="ko-KR" sz="1800" dirty="0" smtClean="0">
                <a:solidFill>
                  <a:schemeClr val="accent2"/>
                </a:solidFill>
              </a:rPr>
              <a:t>Article author &amp; title</a:t>
            </a:r>
            <a:endParaRPr lang="ko-KR" altLang="en-US" sz="1800" dirty="0" smtClean="0">
              <a:solidFill>
                <a:schemeClr val="accent2"/>
              </a:solidFill>
            </a:endParaRPr>
          </a:p>
          <a:p>
            <a:pPr>
              <a:defRPr/>
            </a:pPr>
            <a:r>
              <a:rPr lang="en-US" altLang="ko-KR" sz="2800" dirty="0" smtClean="0">
                <a:solidFill>
                  <a:srgbClr val="CC3300"/>
                </a:solidFill>
              </a:rPr>
              <a:t>Summary of the article(s)</a:t>
            </a:r>
          </a:p>
          <a:p>
            <a:pPr lvl="1">
              <a:defRPr/>
            </a:pPr>
            <a:r>
              <a:rPr lang="en-US" altLang="ko-KR" sz="2400" dirty="0" smtClean="0"/>
              <a:t>Uniqueness</a:t>
            </a:r>
          </a:p>
          <a:p>
            <a:pPr lvl="1">
              <a:defRPr/>
            </a:pPr>
            <a:r>
              <a:rPr lang="en-US" altLang="ko-KR" sz="2400" dirty="0" smtClean="0"/>
              <a:t>Main points</a:t>
            </a:r>
          </a:p>
          <a:p>
            <a:pPr>
              <a:lnSpc>
                <a:spcPct val="130000"/>
              </a:lnSpc>
              <a:defRPr/>
            </a:pPr>
            <a:r>
              <a:rPr lang="en-US" altLang="ko-KR" sz="2800" dirty="0" smtClean="0">
                <a:solidFill>
                  <a:srgbClr val="CC3300"/>
                </a:solidFill>
              </a:rPr>
              <a:t>Evaluation</a:t>
            </a:r>
          </a:p>
          <a:p>
            <a:pPr lvl="1">
              <a:lnSpc>
                <a:spcPct val="90000"/>
              </a:lnSpc>
              <a:defRPr/>
            </a:pPr>
            <a:r>
              <a:rPr lang="en-US" altLang="ko-KR" sz="2400" dirty="0" smtClean="0"/>
              <a:t>Constructive evaluation</a:t>
            </a:r>
          </a:p>
          <a:p>
            <a:pPr lvl="1">
              <a:lnSpc>
                <a:spcPct val="90000"/>
              </a:lnSpc>
              <a:defRPr/>
            </a:pPr>
            <a:r>
              <a:rPr lang="en-US" altLang="ko-KR" sz="2400" dirty="0" smtClean="0"/>
              <a:t>Possible extension</a:t>
            </a:r>
          </a:p>
          <a:p>
            <a:pPr>
              <a:defRPr/>
            </a:pPr>
            <a:endParaRPr lang="ko-KR" altLang="en-US" sz="1200" dirty="0" smtClean="0"/>
          </a:p>
        </p:txBody>
      </p:sp>
      <p:sp>
        <p:nvSpPr>
          <p:cNvPr id="5" name="직사각형 4"/>
          <p:cNvSpPr/>
          <p:nvPr/>
        </p:nvSpPr>
        <p:spPr>
          <a:xfrm>
            <a:off x="683568" y="1676747"/>
            <a:ext cx="3431709" cy="400110"/>
          </a:xfrm>
          <a:prstGeom prst="rect">
            <a:avLst/>
          </a:prstGeom>
        </p:spPr>
        <p:txBody>
          <a:bodyPr wrap="none">
            <a:spAutoFit/>
          </a:bodyPr>
          <a:lstStyle/>
          <a:p>
            <a:r>
              <a:rPr lang="en-US" altLang="ko-KR" sz="2000" dirty="0" smtClean="0">
                <a:latin typeface="Times New Roman" pitchFamily="18" charset="0"/>
                <a:cs typeface="Times New Roman" pitchFamily="18" charset="0"/>
              </a:rPr>
              <a:t>Please follow the format below.</a:t>
            </a:r>
            <a:endParaRPr lang="ko-KR" alt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02-UTN-Spring">
  <a:themeElements>
    <a:clrScheme name="">
      <a:dk1>
        <a:srgbClr val="000000"/>
      </a:dk1>
      <a:lt1>
        <a:srgbClr val="FFFFFF"/>
      </a:lt1>
      <a:dk2>
        <a:srgbClr val="006666"/>
      </a:dk2>
      <a:lt2>
        <a:srgbClr val="000000"/>
      </a:lt2>
      <a:accent1>
        <a:srgbClr val="FF9900"/>
      </a:accent1>
      <a:accent2>
        <a:srgbClr val="0066CC"/>
      </a:accent2>
      <a:accent3>
        <a:srgbClr val="FFFFFF"/>
      </a:accent3>
      <a:accent4>
        <a:srgbClr val="000000"/>
      </a:accent4>
      <a:accent5>
        <a:srgbClr val="FFCAAA"/>
      </a:accent5>
      <a:accent6>
        <a:srgbClr val="005CB9"/>
      </a:accent6>
      <a:hlink>
        <a:srgbClr val="FF0000"/>
      </a:hlink>
      <a:folHlink>
        <a:srgbClr val="969696"/>
      </a:folHlink>
    </a:clrScheme>
    <a:fontScheme name="L02-UTN-Spring">
      <a:majorFont>
        <a:latin typeface="Times New Roman"/>
        <a:ea typeface="굴림"/>
        <a:cs typeface=""/>
      </a:majorFont>
      <a:minorFont>
        <a:latin typeface="Times New Roman"/>
        <a:ea typeface="굴림"/>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ea typeface="굴림" charset="-127"/>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ea typeface="굴림" charset="-127"/>
          </a:defRPr>
        </a:defPPr>
      </a:lstStyle>
    </a:lnDef>
  </a:objectDefaults>
  <a:extraClrSchemeLst>
    <a:extraClrScheme>
      <a:clrScheme name="L02-UTN-Spring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02-UTN-Spring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02-UTN-Spring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02-UTN-Spring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02-UTN-Spring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02-UTN-Spring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02-UTN-Spring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C:\MOON\PRESENT\L02-UTN-Spring.ppt</Template>
  <TotalTime>46321294</TotalTime>
  <Pages>37</Pages>
  <Words>776</Words>
  <Application>Microsoft Office PowerPoint</Application>
  <PresentationFormat>Letter 용지(8.5x11in)</PresentationFormat>
  <Paragraphs>111</Paragraphs>
  <Slides>7</Slides>
  <Notes>7</Notes>
  <HiddenSlides>0</HiddenSlides>
  <MMClips>0</MMClips>
  <ScaleCrop>false</ScaleCrop>
  <HeadingPairs>
    <vt:vector size="4" baseType="variant">
      <vt:variant>
        <vt:lpstr>테마</vt:lpstr>
      </vt:variant>
      <vt:variant>
        <vt:i4>1</vt:i4>
      </vt:variant>
      <vt:variant>
        <vt:lpstr>슬라이드 제목</vt:lpstr>
      </vt:variant>
      <vt:variant>
        <vt:i4>7</vt:i4>
      </vt:variant>
    </vt:vector>
  </HeadingPairs>
  <TitlesOfParts>
    <vt:vector size="8" baseType="lpstr">
      <vt:lpstr>L02-UTN-Spring</vt:lpstr>
      <vt:lpstr>Foreign Direct Investment Spring 2016</vt:lpstr>
      <vt:lpstr>Course Description</vt:lpstr>
      <vt:lpstr>PowerPoint 프레젠테이션</vt:lpstr>
      <vt:lpstr>PowerPoint 프레젠테이션</vt:lpstr>
      <vt:lpstr>Class Schedule</vt:lpstr>
      <vt:lpstr>PowerPoint 프레젠테이션</vt:lpstr>
      <vt:lpstr>One-Page Summary and Evaluation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Foreign Direct Investment</dc:title>
  <dc:subject>An Imbalance Theory</dc:subject>
  <dc:creator>H.Chang Moon</dc:creator>
  <cp:lastModifiedBy>user</cp:lastModifiedBy>
  <cp:revision>642</cp:revision>
  <cp:lastPrinted>2002-03-20T12:43:09Z</cp:lastPrinted>
  <dcterms:created xsi:type="dcterms:W3CDTF">1997-08-17T05:33:10Z</dcterms:created>
  <dcterms:modified xsi:type="dcterms:W3CDTF">2016-01-21T16:01:27Z</dcterms:modified>
</cp:coreProperties>
</file>