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09" autoAdjust="0"/>
    <p:restoredTop sz="94660"/>
  </p:normalViewPr>
  <p:slideViewPr>
    <p:cSldViewPr snapToGrid="0">
      <p:cViewPr varScale="1">
        <p:scale>
          <a:sx n="89" d="100"/>
          <a:sy n="89" d="100"/>
        </p:scale>
        <p:origin x="140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7F4A-58AA-4BF7-AB42-5AA168B29E9B}" type="datetimeFigureOut">
              <a:rPr lang="ko-KR" altLang="en-US" smtClean="0"/>
              <a:t>2017-07-20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2AB5-F8CA-4FDE-A259-221F7E3F79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6546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7F4A-58AA-4BF7-AB42-5AA168B29E9B}" type="datetimeFigureOut">
              <a:rPr lang="ko-KR" altLang="en-US" smtClean="0"/>
              <a:t>2017-07-20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2AB5-F8CA-4FDE-A259-221F7E3F79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723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7F4A-58AA-4BF7-AB42-5AA168B29E9B}" type="datetimeFigureOut">
              <a:rPr lang="ko-KR" altLang="en-US" smtClean="0"/>
              <a:t>2017-07-20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2AB5-F8CA-4FDE-A259-221F7E3F79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4824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7F4A-58AA-4BF7-AB42-5AA168B29E9B}" type="datetimeFigureOut">
              <a:rPr lang="ko-KR" altLang="en-US" smtClean="0"/>
              <a:t>2017-07-20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2AB5-F8CA-4FDE-A259-221F7E3F79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2836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7F4A-58AA-4BF7-AB42-5AA168B29E9B}" type="datetimeFigureOut">
              <a:rPr lang="ko-KR" altLang="en-US" smtClean="0"/>
              <a:t>2017-07-20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2AB5-F8CA-4FDE-A259-221F7E3F79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0077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7F4A-58AA-4BF7-AB42-5AA168B29E9B}" type="datetimeFigureOut">
              <a:rPr lang="ko-KR" altLang="en-US" smtClean="0"/>
              <a:t>2017-07-20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2AB5-F8CA-4FDE-A259-221F7E3F79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224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7F4A-58AA-4BF7-AB42-5AA168B29E9B}" type="datetimeFigureOut">
              <a:rPr lang="ko-KR" altLang="en-US" smtClean="0"/>
              <a:t>2017-07-20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2AB5-F8CA-4FDE-A259-221F7E3F79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7772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7F4A-58AA-4BF7-AB42-5AA168B29E9B}" type="datetimeFigureOut">
              <a:rPr lang="ko-KR" altLang="en-US" smtClean="0"/>
              <a:t>2017-07-20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2AB5-F8CA-4FDE-A259-221F7E3F79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1134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7F4A-58AA-4BF7-AB42-5AA168B29E9B}" type="datetimeFigureOut">
              <a:rPr lang="ko-KR" altLang="en-US" smtClean="0"/>
              <a:t>2017-07-20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2AB5-F8CA-4FDE-A259-221F7E3F79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7294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7F4A-58AA-4BF7-AB42-5AA168B29E9B}" type="datetimeFigureOut">
              <a:rPr lang="ko-KR" altLang="en-US" smtClean="0"/>
              <a:t>2017-07-20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2AB5-F8CA-4FDE-A259-221F7E3F79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2366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7F4A-58AA-4BF7-AB42-5AA168B29E9B}" type="datetimeFigureOut">
              <a:rPr lang="ko-KR" altLang="en-US" smtClean="0"/>
              <a:t>2017-07-20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2AB5-F8CA-4FDE-A259-221F7E3F79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0763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A7F4A-58AA-4BF7-AB42-5AA168B29E9B}" type="datetimeFigureOut">
              <a:rPr lang="ko-KR" altLang="en-US" smtClean="0"/>
              <a:t>2017-07-20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12AB5-F8CA-4FDE-A259-221F7E3F79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2651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525" y="2479069"/>
            <a:ext cx="7330950" cy="2801380"/>
          </a:xfrm>
          <a:prstGeom prst="rect">
            <a:avLst/>
          </a:prstGeom>
        </p:spPr>
      </p:pic>
      <p:cxnSp>
        <p:nvCxnSpPr>
          <p:cNvPr id="3" name="직선 연결선 2"/>
          <p:cNvCxnSpPr/>
          <p:nvPr/>
        </p:nvCxnSpPr>
        <p:spPr>
          <a:xfrm>
            <a:off x="1855684" y="2253800"/>
            <a:ext cx="619463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279" y="151287"/>
            <a:ext cx="2849628" cy="4250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66989" y="1275005"/>
            <a:ext cx="7972023" cy="897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000"/>
              </a:spcAft>
            </a:pPr>
            <a:r>
              <a:rPr lang="ko-KR" altLang="en-US" sz="2400" b="1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한국기업의 세계화와 도전과제</a:t>
            </a:r>
            <a:endParaRPr lang="en-US" altLang="ko-KR" sz="2400" b="1" smtClean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1"/>
              </a:gra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>
              <a:spcAft>
                <a:spcPts val="600"/>
              </a:spcAft>
            </a:pPr>
            <a:r>
              <a:rPr lang="en-US" altLang="ko-KR" sz="20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Korea's corporate globalization and challenges</a:t>
            </a:r>
            <a:endParaRPr lang="ko-KR" altLang="en-US" sz="200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1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6989" y="5267462"/>
            <a:ext cx="7972023" cy="1179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altLang="ko-KR" sz="16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2017</a:t>
            </a:r>
            <a:r>
              <a:rPr lang="ko-KR" altLang="en-US" sz="16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년 </a:t>
            </a:r>
            <a:r>
              <a:rPr lang="en-US" altLang="ko-KR" sz="16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r>
              <a:rPr lang="ko-KR" altLang="en-US" sz="16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학기</a:t>
            </a:r>
            <a:endParaRPr lang="en-US" altLang="ko-KR" sz="1600" spc="-100" dirty="0" smtClean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1"/>
              </a:gra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>
              <a:spcAft>
                <a:spcPts val="1000"/>
              </a:spcAft>
            </a:pPr>
            <a:r>
              <a:rPr lang="ko-KR" altLang="en-US" sz="2400" b="1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이 현 봉</a:t>
            </a:r>
            <a:endParaRPr lang="en-US" altLang="ko-KR" sz="2400" b="1" spc="-100" dirty="0" smtClean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1"/>
              </a:gradFill>
              <a:latin typeface="맑은 고딕" panose="020B0503020000020004" pitchFamily="50" charset="-127"/>
              <a:ea typeface="맑은 고딕" panose="020B0503020000020004" pitchFamily="50" charset="-127"/>
              <a:cs typeface="Arial" panose="020B0604020202020204" pitchFamily="34" charset="0"/>
            </a:endParaRPr>
          </a:p>
          <a:p>
            <a:pPr algn="ctr">
              <a:spcAft>
                <a:spcPts val="1000"/>
              </a:spcAft>
            </a:pPr>
            <a:r>
              <a:rPr lang="ko-KR" altLang="en-US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前 삼성전자 사장</a:t>
            </a:r>
            <a:r>
              <a:rPr lang="en-US" altLang="ko-KR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, </a:t>
            </a:r>
            <a:r>
              <a:rPr lang="ko-KR" altLang="en-US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前 넥센타이어 부회장</a:t>
            </a:r>
            <a:endParaRPr lang="ko-KR" altLang="en-US" sz="1400" spc="-1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1"/>
              </a:gradFill>
              <a:latin typeface="맑은 고딕" panose="020B0503020000020004" pitchFamily="50" charset="-127"/>
              <a:ea typeface="맑은 고딕" panose="020B0503020000020004" pitchFamily="50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69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6927" y="242779"/>
            <a:ext cx="2140968" cy="319371"/>
          </a:xfrm>
          <a:prstGeom prst="rect">
            <a:avLst/>
          </a:prstGeom>
        </p:spPr>
      </p:pic>
      <p:cxnSp>
        <p:nvCxnSpPr>
          <p:cNvPr id="8" name="직선 연결선 7"/>
          <p:cNvCxnSpPr/>
          <p:nvPr/>
        </p:nvCxnSpPr>
        <p:spPr>
          <a:xfrm>
            <a:off x="418219" y="656821"/>
            <a:ext cx="906956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26076" y="244698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ko-KR" altLang="en-US" b="1" spc="-5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강의계획서</a:t>
            </a:r>
            <a:endParaRPr lang="ko-KR" altLang="en-US" sz="1600" spc="-5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1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8953" y="940152"/>
            <a:ext cx="4487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>
              <a:spcAft>
                <a:spcPts val="1000"/>
              </a:spcAft>
              <a:defRPr b="1" spc="-5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 dirty="0" err="1" smtClean="0"/>
              <a:t>교과명</a:t>
            </a:r>
            <a:r>
              <a:rPr lang="ko-KR" altLang="en-US" dirty="0" smtClean="0"/>
              <a:t> </a:t>
            </a:r>
            <a:r>
              <a:rPr lang="en-US" altLang="ko-KR" dirty="0" smtClean="0"/>
              <a:t>: 『</a:t>
            </a:r>
            <a:r>
              <a:rPr lang="ko-KR" altLang="en-US" dirty="0" smtClean="0"/>
              <a:t>한국기업의 </a:t>
            </a:r>
            <a:r>
              <a:rPr lang="ko-KR" altLang="en-US" dirty="0"/>
              <a:t>세계화와 </a:t>
            </a:r>
            <a:r>
              <a:rPr lang="ko-KR" altLang="en-US" dirty="0" smtClean="0"/>
              <a:t>도전과제</a:t>
            </a:r>
            <a:r>
              <a:rPr lang="en-US" altLang="ko-KR" dirty="0" smtClean="0"/>
              <a:t>』</a:t>
            </a:r>
            <a:endParaRPr lang="en-US" altLang="ko-KR" sz="1600" b="0" dirty="0"/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454010"/>
              </p:ext>
            </p:extLst>
          </p:nvPr>
        </p:nvGraphicFramePr>
        <p:xfrm>
          <a:off x="470472" y="1445621"/>
          <a:ext cx="8965057" cy="51119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7962"/>
                <a:gridCol w="7267095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주차</a:t>
                      </a:r>
                      <a:endParaRPr lang="ko-KR" altLang="en-US" sz="1300" b="0" kern="1200" spc="-100" dirty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1"/>
                        </a:gra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0" kern="1200" spc="-10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강의명</a:t>
                      </a:r>
                      <a:endParaRPr lang="ko-KR" altLang="en-US" sz="1300" b="0" kern="1200" spc="-10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1"/>
                        </a:gra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22373">
                <a:tc>
                  <a:txBody>
                    <a:bodyPr/>
                    <a:lstStyle/>
                    <a:p>
                      <a:pPr algn="ctr" latinLnBrk="1">
                        <a:spcAft>
                          <a:spcPts val="1000"/>
                        </a:spcAft>
                      </a:pPr>
                      <a:r>
                        <a:rPr lang="en-US" altLang="ko-KR" sz="1400" b="0" kern="1200" spc="-10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</a:t>
                      </a:r>
                      <a:r>
                        <a:rPr lang="ko-KR" altLang="en-US" sz="1400" b="0" kern="1200" spc="-10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주차</a:t>
                      </a:r>
                      <a:endParaRPr lang="en-US" altLang="ko-KR" sz="1400" b="0" kern="1200" spc="-100" smtClean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1"/>
                        </a:gra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algn="ctr" latinLnBrk="1">
                        <a:spcAft>
                          <a:spcPts val="1000"/>
                        </a:spcAft>
                      </a:pPr>
                      <a:r>
                        <a:rPr lang="en-US" altLang="ko-KR" sz="1400" b="0" kern="1200" spc="-10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</a:t>
                      </a:r>
                      <a:r>
                        <a:rPr lang="ko-KR" altLang="en-US" sz="1400" b="0" kern="1200" spc="-10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주차</a:t>
                      </a:r>
                      <a:endParaRPr lang="en-US" altLang="ko-KR" sz="1400" b="0" kern="1200" spc="-100" smtClean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1"/>
                        </a:gra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algn="ctr" latinLnBrk="1">
                        <a:spcAft>
                          <a:spcPts val="1000"/>
                        </a:spcAft>
                      </a:pPr>
                      <a:r>
                        <a:rPr lang="en-US" altLang="ko-KR" sz="1400" b="0" kern="1200" spc="-10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</a:t>
                      </a:r>
                      <a:r>
                        <a:rPr lang="ko-KR" altLang="en-US" sz="1400" b="0" kern="1200" spc="-10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주차</a:t>
                      </a:r>
                      <a:endParaRPr lang="en-US" altLang="ko-KR" sz="1400" b="0" kern="1200" spc="-100" smtClean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1"/>
                        </a:gra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algn="ctr" latinLnBrk="1">
                        <a:spcAft>
                          <a:spcPts val="1000"/>
                        </a:spcAft>
                      </a:pPr>
                      <a:r>
                        <a:rPr lang="en-US" altLang="ko-KR" sz="1400" b="0" kern="1200" spc="-10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</a:t>
                      </a:r>
                      <a:r>
                        <a:rPr lang="ko-KR" altLang="en-US" sz="1400" b="0" kern="1200" spc="-10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주차</a:t>
                      </a:r>
                      <a:endParaRPr lang="en-US" altLang="ko-KR" sz="1400" b="0" kern="1200" spc="-100" smtClean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1"/>
                        </a:gra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algn="ctr" latinLnBrk="1">
                        <a:spcAft>
                          <a:spcPts val="1000"/>
                        </a:spcAft>
                      </a:pPr>
                      <a:r>
                        <a:rPr lang="en-US" altLang="ko-KR" sz="1400" b="0" kern="1200" spc="-10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5</a:t>
                      </a:r>
                      <a:r>
                        <a:rPr lang="ko-KR" altLang="en-US" sz="1400" b="0" kern="1200" spc="-10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주차</a:t>
                      </a:r>
                      <a:endParaRPr lang="en-US" altLang="ko-KR" sz="1400" b="0" kern="1200" spc="-100" smtClean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1"/>
                        </a:gra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algn="ctr" latinLnBrk="1">
                        <a:spcAft>
                          <a:spcPts val="1000"/>
                        </a:spcAft>
                      </a:pPr>
                      <a:r>
                        <a:rPr lang="en-US" altLang="ko-KR" sz="1400" b="0" kern="1200" spc="-10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6</a:t>
                      </a:r>
                      <a:r>
                        <a:rPr lang="ko-KR" altLang="en-US" sz="1400" b="0" kern="1200" spc="-10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주차</a:t>
                      </a:r>
                      <a:endParaRPr lang="en-US" altLang="ko-KR" sz="1400" b="0" kern="1200" spc="-100" smtClean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1"/>
                        </a:gra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algn="ctr" latinLnBrk="1">
                        <a:spcAft>
                          <a:spcPts val="1000"/>
                        </a:spcAft>
                      </a:pPr>
                      <a:r>
                        <a:rPr lang="en-US" altLang="ko-KR" sz="1400" b="0" kern="1200" spc="-10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7</a:t>
                      </a:r>
                      <a:r>
                        <a:rPr lang="ko-KR" altLang="en-US" sz="1400" b="0" kern="1200" spc="-10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주차</a:t>
                      </a:r>
                      <a:endParaRPr lang="en-US" altLang="ko-KR" sz="1400" b="0" kern="1200" spc="-100" smtClean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1"/>
                        </a:gra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algn="ctr" latinLnBrk="1">
                        <a:spcAft>
                          <a:spcPts val="1000"/>
                        </a:spcAft>
                      </a:pPr>
                      <a:r>
                        <a:rPr lang="en-US" altLang="ko-KR" sz="1400" b="0" kern="1200" spc="-10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</a:t>
                      </a:r>
                      <a:r>
                        <a:rPr lang="ko-KR" altLang="en-US" sz="1400" b="0" kern="1200" spc="-10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주차</a:t>
                      </a:r>
                      <a:endParaRPr lang="en-US" altLang="ko-KR" sz="1400" b="0" kern="1200" spc="-100" smtClean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1"/>
                        </a:gra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algn="ctr" latinLnBrk="1">
                        <a:spcAft>
                          <a:spcPts val="1000"/>
                        </a:spcAft>
                      </a:pPr>
                      <a:r>
                        <a:rPr lang="en-US" altLang="ko-KR" sz="1400" b="0" kern="1200" spc="-10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9</a:t>
                      </a:r>
                      <a:r>
                        <a:rPr lang="ko-KR" altLang="en-US" sz="1400" b="0" kern="1200" spc="-10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주차</a:t>
                      </a:r>
                      <a:endParaRPr lang="en-US" altLang="ko-KR" sz="1400" b="0" kern="1200" spc="-100" smtClean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1"/>
                        </a:gra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algn="ctr" latinLnBrk="1">
                        <a:spcAft>
                          <a:spcPts val="1000"/>
                        </a:spcAft>
                      </a:pPr>
                      <a:r>
                        <a:rPr lang="en-US" altLang="ko-KR" sz="1400" b="0" kern="1200" spc="-10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10</a:t>
                      </a:r>
                      <a:r>
                        <a:rPr lang="ko-KR" altLang="en-US" sz="1400" b="0" kern="1200" spc="-10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주차</a:t>
                      </a:r>
                      <a:endParaRPr lang="en-US" altLang="ko-KR" sz="1400" b="0" kern="1200" spc="-100" smtClean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1"/>
                        </a:gra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algn="ctr" latinLnBrk="1">
                        <a:spcAft>
                          <a:spcPts val="1000"/>
                        </a:spcAft>
                      </a:pPr>
                      <a:r>
                        <a:rPr lang="en-US" altLang="ko-KR" sz="1400" b="0" kern="1200" spc="-10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11</a:t>
                      </a:r>
                      <a:r>
                        <a:rPr lang="ko-KR" altLang="en-US" sz="1400" b="0" kern="1200" spc="-10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주차</a:t>
                      </a:r>
                      <a:endParaRPr lang="en-US" altLang="ko-KR" sz="1400" b="0" kern="1200" spc="-100" smtClean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1"/>
                        </a:gra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algn="ctr" latinLnBrk="1">
                        <a:spcAft>
                          <a:spcPts val="1000"/>
                        </a:spcAft>
                      </a:pPr>
                      <a:r>
                        <a:rPr lang="en-US" altLang="ko-KR" sz="1400" b="0" kern="1200" spc="-10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12</a:t>
                      </a:r>
                      <a:r>
                        <a:rPr lang="ko-KR" altLang="en-US" sz="1400" b="0" kern="1200" spc="-10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주차</a:t>
                      </a:r>
                      <a:endParaRPr lang="en-US" altLang="ko-KR" sz="1400" b="0" kern="1200" spc="-100" smtClean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1"/>
                        </a:gra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algn="ctr" latinLnBrk="1">
                        <a:spcAft>
                          <a:spcPts val="1000"/>
                        </a:spcAft>
                      </a:pPr>
                      <a:r>
                        <a:rPr lang="en-US" altLang="ko-KR" sz="1400" b="0" kern="1200" spc="-10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13</a:t>
                      </a:r>
                      <a:r>
                        <a:rPr lang="ko-KR" altLang="en-US" sz="1400" b="0" kern="1200" spc="-10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주차</a:t>
                      </a:r>
                      <a:endParaRPr lang="en-US" altLang="ko-KR" sz="1400" b="0" kern="1200" spc="-100" smtClean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1"/>
                        </a:gra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algn="ctr" latinLnBrk="1">
                        <a:spcAft>
                          <a:spcPts val="1000"/>
                        </a:spcAft>
                      </a:pPr>
                      <a:r>
                        <a:rPr lang="en-US" altLang="ko-KR" sz="1400" b="0" kern="1200" spc="-10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14</a:t>
                      </a:r>
                      <a:r>
                        <a:rPr lang="ko-KR" altLang="en-US" sz="1400" b="0" kern="1200" spc="-10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주차</a:t>
                      </a:r>
                      <a:endParaRPr lang="ko-KR" altLang="en-US" sz="1400" b="0" kern="1200" spc="-10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1"/>
                        </a:gra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000" latinLnBrk="1">
                        <a:spcAft>
                          <a:spcPts val="1000"/>
                        </a:spcAft>
                      </a:pPr>
                      <a:r>
                        <a:rPr lang="ko-KR" altLang="en-US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기업의 세계화</a:t>
                      </a:r>
                      <a:r>
                        <a:rPr lang="en-US" altLang="ko-KR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Ⅰ</a:t>
                      </a:r>
                    </a:p>
                    <a:p>
                      <a:pPr marL="180000" latinLnBrk="1">
                        <a:spcAft>
                          <a:spcPts val="1000"/>
                        </a:spcAft>
                      </a:pPr>
                      <a:r>
                        <a:rPr lang="ko-KR" altLang="en-US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기업의 세계화</a:t>
                      </a:r>
                      <a:r>
                        <a:rPr lang="en-US" altLang="ko-KR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Ⅱ</a:t>
                      </a:r>
                    </a:p>
                    <a:p>
                      <a:pPr marL="180000" latinLnBrk="1">
                        <a:spcAft>
                          <a:spcPts val="1000"/>
                        </a:spcAft>
                      </a:pPr>
                      <a:r>
                        <a:rPr lang="ko-KR" altLang="en-US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디지털시대 리더십</a:t>
                      </a:r>
                      <a:endParaRPr lang="en-US" altLang="ko-KR" sz="1400" b="0" kern="1200" spc="-100" dirty="0" smtClean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1"/>
                        </a:gradFill>
                        <a:latin typeface="맑은 고딕" panose="020B0503020000020004" pitchFamily="50" charset="-127"/>
                        <a:ea typeface="+mn-ea"/>
                        <a:cs typeface="+mn-cs"/>
                      </a:endParaRPr>
                    </a:p>
                    <a:p>
                      <a:pPr marL="180000" latinLnBrk="1">
                        <a:spcAft>
                          <a:spcPts val="1000"/>
                        </a:spcAft>
                      </a:pPr>
                      <a:r>
                        <a:rPr lang="en-US" altLang="ko-KR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4</a:t>
                      </a:r>
                      <a:r>
                        <a:rPr lang="ko-KR" altLang="en-US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차 산업혁명과 대응</a:t>
                      </a:r>
                      <a:endParaRPr lang="en-US" altLang="ko-KR" sz="1400" b="0" kern="1200" spc="-100" dirty="0" smtClean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1"/>
                        </a:gradFill>
                        <a:latin typeface="맑은 고딕" panose="020B0503020000020004" pitchFamily="50" charset="-127"/>
                        <a:ea typeface="+mn-ea"/>
                        <a:cs typeface="+mn-cs"/>
                      </a:endParaRPr>
                    </a:p>
                    <a:p>
                      <a:pPr marL="180000" latinLnBrk="1">
                        <a:spcAft>
                          <a:spcPts val="1000"/>
                        </a:spcAft>
                      </a:pPr>
                      <a:r>
                        <a:rPr lang="ko-KR" altLang="en-US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삼성전자의 글로벌 인사혁신</a:t>
                      </a:r>
                      <a:endParaRPr lang="en-US" altLang="ko-KR" sz="1400" b="0" kern="1200" spc="-100" dirty="0" smtClean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1"/>
                        </a:gradFill>
                        <a:latin typeface="맑은 고딕" panose="020B0503020000020004" pitchFamily="50" charset="-127"/>
                        <a:ea typeface="+mn-ea"/>
                        <a:cs typeface="+mn-cs"/>
                      </a:endParaRPr>
                    </a:p>
                    <a:p>
                      <a:pPr marL="180000" latinLnBrk="1">
                        <a:spcAft>
                          <a:spcPts val="1000"/>
                        </a:spcAft>
                      </a:pPr>
                      <a:r>
                        <a:rPr lang="en-US" altLang="ko-KR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현장방문①</a:t>
                      </a:r>
                      <a:r>
                        <a:rPr lang="en-US" altLang="ko-KR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] </a:t>
                      </a:r>
                      <a:r>
                        <a:rPr lang="ko-KR" altLang="en-US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삼성전자</a:t>
                      </a:r>
                      <a:endParaRPr lang="en-US" altLang="ko-KR" sz="1400" b="0" kern="1200" spc="-100" dirty="0" smtClean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1"/>
                        </a:gradFill>
                        <a:latin typeface="맑은 고딕" panose="020B0503020000020004" pitchFamily="50" charset="-127"/>
                        <a:ea typeface="+mn-ea"/>
                        <a:cs typeface="+mn-cs"/>
                      </a:endParaRPr>
                    </a:p>
                    <a:p>
                      <a:pPr marL="180000" latinLnBrk="1">
                        <a:spcAft>
                          <a:spcPts val="1000"/>
                        </a:spcAft>
                      </a:pPr>
                      <a:r>
                        <a:rPr lang="ko-KR" altLang="en-US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넥센타이어의 마케팅 혁신</a:t>
                      </a:r>
                      <a:endParaRPr lang="en-US" altLang="ko-KR" sz="1400" b="0" kern="1200" spc="-100" dirty="0" smtClean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1"/>
                        </a:gradFill>
                        <a:latin typeface="맑은 고딕" panose="020B0503020000020004" pitchFamily="50" charset="-127"/>
                        <a:ea typeface="+mn-ea"/>
                        <a:cs typeface="+mn-cs"/>
                      </a:endParaRPr>
                    </a:p>
                    <a:p>
                      <a:pPr marL="180000" latinLnBrk="1">
                        <a:spcAft>
                          <a:spcPts val="1000"/>
                        </a:spcAft>
                      </a:pPr>
                      <a:r>
                        <a:rPr lang="ko-KR" altLang="en-US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넥센타이어의 </a:t>
                      </a:r>
                      <a:r>
                        <a:rPr lang="ko-KR" altLang="en-US" sz="1400" b="0" kern="1200" spc="-100" dirty="0" err="1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포르쉐</a:t>
                      </a:r>
                      <a:r>
                        <a:rPr lang="ko-KR" altLang="en-US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Biz </a:t>
                      </a:r>
                      <a:r>
                        <a:rPr lang="ko-KR" altLang="en-US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성공</a:t>
                      </a:r>
                      <a:endParaRPr lang="en-US" altLang="ko-KR" sz="1400" b="0" kern="1200" spc="-100" dirty="0" smtClean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1"/>
                        </a:gradFill>
                        <a:latin typeface="맑은 고딕" panose="020B0503020000020004" pitchFamily="50" charset="-127"/>
                        <a:ea typeface="+mn-ea"/>
                        <a:cs typeface="+mn-cs"/>
                      </a:endParaRPr>
                    </a:p>
                    <a:p>
                      <a:pPr marL="180000" latinLnBrk="1">
                        <a:spcAft>
                          <a:spcPts val="1000"/>
                        </a:spcAft>
                      </a:pPr>
                      <a:r>
                        <a:rPr lang="en-US" altLang="ko-KR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발표</a:t>
                      </a:r>
                      <a:r>
                        <a:rPr lang="en-US" altLang="ko-KR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토론①</a:t>
                      </a:r>
                      <a:r>
                        <a:rPr lang="en-US" altLang="ko-KR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] </a:t>
                      </a:r>
                      <a:r>
                        <a:rPr lang="ko-KR" altLang="en-US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삼성전자 및 넥센타이어 시사점 조별 연구발표</a:t>
                      </a:r>
                      <a:endParaRPr lang="en-US" altLang="ko-KR" sz="1400" b="0" kern="1200" spc="-100" dirty="0" smtClean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1"/>
                        </a:gradFill>
                        <a:latin typeface="맑은 고딕" panose="020B0503020000020004" pitchFamily="50" charset="-127"/>
                        <a:ea typeface="+mn-ea"/>
                        <a:cs typeface="+mn-cs"/>
                      </a:endParaRPr>
                    </a:p>
                    <a:p>
                      <a:pPr marL="180000" latinLnBrk="1">
                        <a:spcAft>
                          <a:spcPts val="1000"/>
                        </a:spcAft>
                      </a:pPr>
                      <a:r>
                        <a:rPr lang="ko-KR" altLang="en-US" sz="1400" b="0" kern="1200" spc="-100" dirty="0" err="1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삼성에버랜드</a:t>
                      </a:r>
                      <a:r>
                        <a:rPr lang="ko-KR" altLang="en-US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 발전전략</a:t>
                      </a:r>
                      <a:endParaRPr lang="en-US" altLang="ko-KR" sz="1400" b="0" kern="1200" spc="-100" dirty="0" smtClean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1"/>
                        </a:gradFill>
                        <a:latin typeface="맑은 고딕" panose="020B0503020000020004" pitchFamily="50" charset="-127"/>
                        <a:ea typeface="+mn-ea"/>
                        <a:cs typeface="+mn-cs"/>
                      </a:endParaRPr>
                    </a:p>
                    <a:p>
                      <a:pPr marL="180000" latinLnBrk="1">
                        <a:spcAft>
                          <a:spcPts val="1000"/>
                        </a:spcAft>
                      </a:pPr>
                      <a:r>
                        <a:rPr lang="en-US" altLang="ko-KR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현장방문②</a:t>
                      </a:r>
                      <a:r>
                        <a:rPr lang="en-US" altLang="ko-KR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] </a:t>
                      </a:r>
                      <a:r>
                        <a:rPr lang="ko-KR" altLang="en-US" sz="1400" b="0" kern="1200" spc="-100" dirty="0" err="1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삼성에버랜드</a:t>
                      </a:r>
                      <a:endParaRPr lang="en-US" altLang="ko-KR" sz="1400" b="0" kern="1200" spc="-100" dirty="0" smtClean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1"/>
                        </a:gradFill>
                        <a:latin typeface="맑은 고딕" panose="020B0503020000020004" pitchFamily="50" charset="-127"/>
                        <a:ea typeface="+mn-ea"/>
                        <a:cs typeface="+mn-cs"/>
                      </a:endParaRPr>
                    </a:p>
                    <a:p>
                      <a:pPr marL="180000" latinLnBrk="1">
                        <a:spcAft>
                          <a:spcPts val="1000"/>
                        </a:spcAft>
                      </a:pPr>
                      <a:r>
                        <a:rPr lang="ko-KR" altLang="en-US" sz="1400" b="0" kern="1200" spc="-100" dirty="0" err="1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농심</a:t>
                      </a:r>
                      <a:r>
                        <a:rPr lang="ko-KR" altLang="en-US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 발전전략</a:t>
                      </a:r>
                      <a:endParaRPr lang="en-US" altLang="ko-KR" sz="1400" b="0" kern="1200" spc="-100" dirty="0" smtClean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1"/>
                        </a:gradFill>
                        <a:latin typeface="맑은 고딕" panose="020B0503020000020004" pitchFamily="50" charset="-127"/>
                        <a:ea typeface="+mn-ea"/>
                        <a:cs typeface="+mn-cs"/>
                      </a:endParaRPr>
                    </a:p>
                    <a:p>
                      <a:pPr marL="180000" latinLnBrk="1">
                        <a:spcAft>
                          <a:spcPts val="1000"/>
                        </a:spcAft>
                      </a:pPr>
                      <a:r>
                        <a:rPr lang="ko-KR" altLang="en-US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고객만족경영</a:t>
                      </a:r>
                      <a:endParaRPr lang="en-US" altLang="ko-KR" sz="1400" b="0" kern="1200" spc="-100" dirty="0" smtClean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1"/>
                        </a:gradFill>
                        <a:latin typeface="맑은 고딕" panose="020B0503020000020004" pitchFamily="50" charset="-127"/>
                        <a:ea typeface="+mn-ea"/>
                        <a:cs typeface="+mn-cs"/>
                      </a:endParaRPr>
                    </a:p>
                    <a:p>
                      <a:pPr marL="180000" latinLnBrk="1">
                        <a:spcAft>
                          <a:spcPts val="1000"/>
                        </a:spcAft>
                      </a:pPr>
                      <a:r>
                        <a:rPr lang="en-US" altLang="ko-KR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발표</a:t>
                      </a:r>
                      <a:r>
                        <a:rPr lang="en-US" altLang="ko-KR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토론②</a:t>
                      </a:r>
                      <a:r>
                        <a:rPr lang="en-US" altLang="ko-KR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] </a:t>
                      </a:r>
                      <a:r>
                        <a:rPr lang="ko-KR" altLang="en-US" sz="1400" b="0" kern="1200" spc="-100" dirty="0" err="1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에버랜드</a:t>
                      </a:r>
                      <a:r>
                        <a:rPr lang="ko-KR" altLang="en-US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 발전방향 조별 연구발표</a:t>
                      </a:r>
                      <a:endParaRPr lang="ko-KR" altLang="en-US" sz="1400" b="0" kern="1200" spc="-100" dirty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1"/>
                        </a:gra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430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6927" y="242779"/>
            <a:ext cx="2140968" cy="319371"/>
          </a:xfrm>
          <a:prstGeom prst="rect">
            <a:avLst/>
          </a:prstGeom>
        </p:spPr>
      </p:pic>
      <p:cxnSp>
        <p:nvCxnSpPr>
          <p:cNvPr id="8" name="직선 연결선 7"/>
          <p:cNvCxnSpPr/>
          <p:nvPr/>
        </p:nvCxnSpPr>
        <p:spPr>
          <a:xfrm>
            <a:off x="418219" y="656821"/>
            <a:ext cx="906956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26076" y="244698"/>
            <a:ext cx="1157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ko-KR" altLang="en-US" b="1" spc="-5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강의 개요</a:t>
            </a:r>
            <a:endParaRPr lang="ko-KR" altLang="en-US" sz="1600" spc="-5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1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6076" y="940155"/>
            <a:ext cx="11272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altLang="ko-KR" sz="1400" spc="-5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1. </a:t>
            </a:r>
            <a:r>
              <a:rPr lang="ko-KR" altLang="en-US" sz="1400" spc="-5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강의 목적</a:t>
            </a:r>
            <a:endParaRPr lang="ko-KR" altLang="en-US" sz="1200" spc="-5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1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6075" y="1416673"/>
            <a:ext cx="9027017" cy="16414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latinLnBrk="0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altLang="ko-KR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21</a:t>
            </a:r>
            <a:r>
              <a:rPr lang="ko-KR" altLang="en-US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세기의 주요 화두인 세계화에 대한 개념을 이해하고</a:t>
            </a:r>
            <a:r>
              <a:rPr lang="en-US" altLang="ko-KR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세계화를 지향하는 한국기업들의 대응전략을 주요 기업의 사례를 통해 연구함</a:t>
            </a:r>
            <a:endParaRPr lang="en-US" altLang="ko-KR" sz="1400" spc="-100" dirty="0" smtClean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1"/>
              </a:gra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285750" indent="-285750" latinLnBrk="0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ko-KR" altLang="en-US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디지털 시대와 세계화의 관계를 조명하고</a:t>
            </a:r>
            <a:r>
              <a:rPr lang="en-US" altLang="ko-KR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지속성장을 위한 각 기업의 발전전략에 대해 살펴봄</a:t>
            </a:r>
            <a:endParaRPr lang="en-US" altLang="ko-KR" sz="1400" spc="-100" dirty="0" smtClean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1"/>
              </a:gra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285750" indent="-285750" latinLnBrk="0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ko-KR" altLang="en-US" sz="1400" spc="-1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각 기업의 홍보관 및 인재개발원 방문을 통한 현장견학 기회 마련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6076" y="3554566"/>
            <a:ext cx="11272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altLang="ko-KR" sz="1400" spc="-5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2. </a:t>
            </a:r>
            <a:r>
              <a:rPr lang="ko-KR" altLang="en-US" sz="1400" spc="-5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성적 평가</a:t>
            </a:r>
            <a:endParaRPr lang="ko-KR" altLang="en-US" sz="1200" spc="-5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1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6075" y="4031084"/>
            <a:ext cx="9027017" cy="8669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latinLnBrk="0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ko-KR" altLang="en-US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출석 </a:t>
            </a:r>
            <a:r>
              <a:rPr lang="en-US" altLang="ko-KR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20%, </a:t>
            </a:r>
            <a:r>
              <a:rPr lang="ko-KR" altLang="en-US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발표토론 </a:t>
            </a:r>
            <a:r>
              <a:rPr lang="en-US" altLang="ko-KR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60%(1</a:t>
            </a:r>
            <a:r>
              <a:rPr lang="ko-KR" altLang="en-US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차 </a:t>
            </a:r>
            <a:r>
              <a:rPr lang="en-US" altLang="ko-KR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30%, 2</a:t>
            </a:r>
            <a:r>
              <a:rPr lang="ko-KR" altLang="en-US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차 </a:t>
            </a:r>
            <a:r>
              <a:rPr lang="en-US" altLang="ko-KR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30%), </a:t>
            </a:r>
            <a:r>
              <a:rPr lang="ko-KR" altLang="en-US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수업참여도 </a:t>
            </a:r>
            <a:r>
              <a:rPr lang="en-US" altLang="ko-KR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20%</a:t>
            </a:r>
          </a:p>
          <a:p>
            <a:pPr marL="285750" indent="-285750" latinLnBrk="0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ko-KR" altLang="en-US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토론수업은 제시된 주제별로 조 편성 후 조별발표 진행 </a:t>
            </a:r>
            <a:r>
              <a:rPr lang="en-US" altLang="ko-KR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: </a:t>
            </a:r>
            <a:r>
              <a:rPr lang="ko-KR" altLang="en-US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조별 평가</a:t>
            </a:r>
            <a:endParaRPr lang="ko-KR" altLang="en-US" sz="1400" spc="-1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1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35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6927" y="242779"/>
            <a:ext cx="2140968" cy="319371"/>
          </a:xfrm>
          <a:prstGeom prst="rect">
            <a:avLst/>
          </a:prstGeom>
        </p:spPr>
      </p:pic>
      <p:cxnSp>
        <p:nvCxnSpPr>
          <p:cNvPr id="8" name="직선 연결선 7"/>
          <p:cNvCxnSpPr/>
          <p:nvPr/>
        </p:nvCxnSpPr>
        <p:spPr>
          <a:xfrm>
            <a:off x="418219" y="656821"/>
            <a:ext cx="906956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26076" y="244698"/>
            <a:ext cx="170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ko-KR" altLang="en-US" b="1" spc="-5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발표</a:t>
            </a:r>
            <a:r>
              <a:rPr lang="en-US" altLang="ko-KR" b="1" spc="-5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b="1" spc="-5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토론 주제</a:t>
            </a:r>
            <a:endParaRPr lang="ko-KR" altLang="en-US" sz="1600" spc="-5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1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6076" y="940155"/>
            <a:ext cx="1149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altLang="ko-KR" sz="1400" spc="-5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1. </a:t>
            </a:r>
            <a:r>
              <a:rPr lang="ko-KR" altLang="en-US" sz="1400" spc="-5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토론주제 </a:t>
            </a:r>
            <a:endParaRPr lang="ko-KR" altLang="en-US" sz="1200" spc="-5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1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6075" y="1416673"/>
            <a:ext cx="9027017" cy="89107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latinLnBrk="0">
              <a:lnSpc>
                <a:spcPct val="150000"/>
              </a:lnSpc>
              <a:spcAft>
                <a:spcPts val="1500"/>
              </a:spcAft>
            </a:pPr>
            <a:r>
              <a:rPr lang="en-US" altLang="ko-KR" sz="14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[1</a:t>
            </a:r>
            <a:r>
              <a:rPr lang="ko-KR" altLang="en-US" sz="14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차</a:t>
            </a:r>
            <a:r>
              <a:rPr lang="en-US" altLang="ko-KR" sz="14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] </a:t>
            </a:r>
            <a:r>
              <a:rPr lang="ko-KR" altLang="en-US" sz="14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삼성전자와 넥센타이어의 혁신사례에 대한 시사점을 분석하시오</a:t>
            </a:r>
            <a:r>
              <a:rPr lang="en-US" altLang="ko-KR" sz="14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atinLnBrk="0">
              <a:lnSpc>
                <a:spcPct val="150000"/>
              </a:lnSpc>
              <a:spcAft>
                <a:spcPts val="1500"/>
              </a:spcAft>
            </a:pPr>
            <a:r>
              <a:rPr lang="en-US" altLang="ko-KR" sz="14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[2</a:t>
            </a:r>
            <a:r>
              <a:rPr lang="ko-KR" altLang="en-US" sz="14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차</a:t>
            </a:r>
            <a:r>
              <a:rPr lang="en-US" altLang="ko-KR" sz="14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] </a:t>
            </a:r>
            <a:r>
              <a:rPr lang="ko-KR" altLang="en-US" sz="1400" dirty="0" err="1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에버랜드의</a:t>
            </a:r>
            <a:r>
              <a:rPr lang="ko-KR" altLang="en-US" sz="14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 발전전략을 분석하고</a:t>
            </a:r>
            <a:r>
              <a:rPr lang="en-US" altLang="ko-KR" sz="14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14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향후 발전방향을 수립하시오</a:t>
            </a:r>
            <a:r>
              <a:rPr lang="en-US" altLang="ko-KR" sz="14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ko-KR" altLang="en-US" sz="14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1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6076" y="2823514"/>
            <a:ext cx="45993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altLang="ko-KR" sz="1400" spc="-5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2. </a:t>
            </a:r>
            <a:r>
              <a:rPr lang="ko-KR" altLang="en-US" sz="1400" spc="-5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토론 평가 기준</a:t>
            </a:r>
            <a:r>
              <a:rPr lang="en-US" altLang="ko-KR" sz="1400" spc="-5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(1~2</a:t>
            </a:r>
            <a:r>
              <a:rPr lang="ko-KR" altLang="en-US" sz="1400" spc="-5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차 공통</a:t>
            </a:r>
            <a:r>
              <a:rPr lang="en-US" altLang="ko-KR" sz="1400" spc="-5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sz="1400" spc="-5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400" spc="-5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: 20</a:t>
            </a:r>
            <a:r>
              <a:rPr lang="ko-KR" altLang="en-US" sz="1400" spc="-5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분 발표</a:t>
            </a:r>
            <a:r>
              <a:rPr lang="en-US" altLang="ko-KR" sz="1400" spc="-5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, 10</a:t>
            </a:r>
            <a:r>
              <a:rPr lang="ko-KR" altLang="en-US" sz="1400" spc="-5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분 질의응답</a:t>
            </a:r>
            <a:endParaRPr lang="ko-KR" altLang="en-US" sz="1200" spc="-5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1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6075" y="3287153"/>
            <a:ext cx="9027017" cy="19620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latinLnBrk="0">
              <a:lnSpc>
                <a:spcPct val="150000"/>
              </a:lnSpc>
              <a:spcAft>
                <a:spcPts val="1500"/>
              </a:spcAft>
              <a:buFont typeface="+mj-lt"/>
              <a:buAutoNum type="arabicPeriod"/>
            </a:pPr>
            <a:r>
              <a:rPr lang="ko-KR" altLang="en-US" sz="1400" spc="-10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발표 내용 </a:t>
            </a:r>
            <a:r>
              <a:rPr lang="en-US" altLang="ko-KR" sz="1400" spc="-10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(60</a:t>
            </a:r>
            <a:r>
              <a:rPr lang="ko-KR" altLang="en-US" sz="1400" spc="-10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점 배점</a:t>
            </a:r>
            <a:r>
              <a:rPr lang="en-US" altLang="ko-KR" sz="1400" spc="-10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) : </a:t>
            </a:r>
            <a:r>
              <a:rPr lang="ko-KR" altLang="en-US" sz="1400" spc="-10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논리성</a:t>
            </a:r>
            <a:r>
              <a:rPr lang="en-US" altLang="ko-KR" sz="1400" spc="-10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(20</a:t>
            </a:r>
            <a:r>
              <a:rPr lang="ko-KR" altLang="en-US" sz="1400" spc="-10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점</a:t>
            </a:r>
            <a:r>
              <a:rPr lang="en-US" altLang="ko-KR" sz="1400" spc="-10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) / </a:t>
            </a:r>
            <a:r>
              <a:rPr lang="ko-KR" altLang="en-US" sz="1400" spc="-10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창의성</a:t>
            </a:r>
            <a:r>
              <a:rPr lang="en-US" altLang="ko-KR" sz="1400" spc="-10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(20</a:t>
            </a:r>
            <a:r>
              <a:rPr lang="ko-KR" altLang="en-US" sz="1400" spc="-10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점</a:t>
            </a:r>
            <a:r>
              <a:rPr lang="en-US" altLang="ko-KR" sz="1400" spc="-10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) / </a:t>
            </a:r>
            <a:r>
              <a:rPr lang="ko-KR" altLang="en-US" sz="1400" spc="-10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준비성</a:t>
            </a:r>
            <a:r>
              <a:rPr lang="en-US" altLang="ko-KR" sz="1400" spc="-10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(20</a:t>
            </a:r>
            <a:r>
              <a:rPr lang="ko-KR" altLang="en-US" sz="1400" spc="-10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점</a:t>
            </a:r>
            <a:r>
              <a:rPr lang="en-US" altLang="ko-KR" sz="1400" spc="-10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pPr marL="342900" indent="-342900" latinLnBrk="0">
              <a:lnSpc>
                <a:spcPct val="150000"/>
              </a:lnSpc>
              <a:spcAft>
                <a:spcPts val="1500"/>
              </a:spcAft>
              <a:buFont typeface="+mj-lt"/>
              <a:buAutoNum type="arabicPeriod"/>
            </a:pPr>
            <a:r>
              <a:rPr lang="ko-KR" altLang="en-US" sz="1400" spc="-10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전달성 </a:t>
            </a:r>
            <a:r>
              <a:rPr lang="en-US" altLang="ko-KR" sz="1400" spc="-10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(20</a:t>
            </a:r>
            <a:r>
              <a:rPr lang="ko-KR" altLang="en-US" sz="1400" spc="-10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점 배점</a:t>
            </a:r>
            <a:r>
              <a:rPr lang="en-US" altLang="ko-KR" sz="1400" spc="-10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) : </a:t>
            </a:r>
            <a:r>
              <a:rPr lang="ko-KR" altLang="en-US" sz="1400" spc="-10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발표력</a:t>
            </a:r>
            <a:r>
              <a:rPr lang="en-US" altLang="ko-KR" sz="1400" spc="-10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(10</a:t>
            </a:r>
            <a:r>
              <a:rPr lang="ko-KR" altLang="en-US" sz="1400" spc="-10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점</a:t>
            </a:r>
            <a:r>
              <a:rPr lang="en-US" altLang="ko-KR" sz="1400" spc="-10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) / </a:t>
            </a:r>
            <a:r>
              <a:rPr lang="ko-KR" altLang="en-US" sz="1400" spc="-10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구성력</a:t>
            </a:r>
            <a:r>
              <a:rPr lang="en-US" altLang="ko-KR" sz="1400" spc="-10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(10</a:t>
            </a:r>
            <a:r>
              <a:rPr lang="ko-KR" altLang="en-US" sz="1400" spc="-10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점</a:t>
            </a:r>
            <a:r>
              <a:rPr lang="en-US" altLang="ko-KR" sz="1400" spc="-10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 latinLnBrk="0">
              <a:lnSpc>
                <a:spcPct val="150000"/>
              </a:lnSpc>
              <a:spcAft>
                <a:spcPts val="1500"/>
              </a:spcAft>
              <a:buFont typeface="+mj-lt"/>
              <a:buAutoNum type="arabicPeriod"/>
            </a:pPr>
            <a:r>
              <a:rPr lang="ko-KR" altLang="en-US" sz="1400" spc="-10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토론 및 질의 응답 </a:t>
            </a:r>
            <a:r>
              <a:rPr lang="en-US" altLang="ko-KR" sz="1400" spc="-10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(20</a:t>
            </a:r>
            <a:r>
              <a:rPr lang="ko-KR" altLang="en-US" sz="1400" spc="-10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점 배점</a:t>
            </a:r>
            <a:r>
              <a:rPr lang="en-US" altLang="ko-KR" sz="1400" spc="-10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) : </a:t>
            </a:r>
            <a:r>
              <a:rPr lang="ko-KR" altLang="en-US" sz="1400" spc="-10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질의 응답력</a:t>
            </a:r>
            <a:r>
              <a:rPr lang="en-US" altLang="ko-KR" sz="1400" spc="-10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(10</a:t>
            </a:r>
            <a:r>
              <a:rPr lang="ko-KR" altLang="en-US" sz="1400" spc="-10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점</a:t>
            </a:r>
            <a:r>
              <a:rPr lang="en-US" altLang="ko-KR" sz="1400" spc="-10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) / </a:t>
            </a:r>
            <a:r>
              <a:rPr lang="ko-KR" altLang="en-US" sz="1400" spc="-10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청중의 질의도</a:t>
            </a:r>
            <a:r>
              <a:rPr lang="en-US" altLang="ko-KR" sz="1400" spc="-10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(10</a:t>
            </a:r>
            <a:r>
              <a:rPr lang="ko-KR" altLang="en-US" sz="1400" spc="-10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점</a:t>
            </a:r>
            <a:r>
              <a:rPr lang="en-US" altLang="ko-KR" sz="1400" spc="-10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atinLnBrk="0">
              <a:lnSpc>
                <a:spcPct val="150000"/>
              </a:lnSpc>
              <a:spcAft>
                <a:spcPts val="1500"/>
              </a:spcAft>
            </a:pPr>
            <a:r>
              <a:rPr lang="en-US" altLang="ko-KR" sz="1400" spc="-10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※ </a:t>
            </a:r>
            <a:r>
              <a:rPr lang="ko-KR" altLang="en-US" sz="1400" spc="-10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조별 내 교차평가 반영</a:t>
            </a:r>
            <a:endParaRPr lang="ko-KR" altLang="en-US" sz="1400" spc="-10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1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90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365</TotalTime>
  <Words>317</Words>
  <Application>Microsoft Office PowerPoint</Application>
  <PresentationFormat>A4 용지(210x297mm)</PresentationFormat>
  <Paragraphs>54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최재환</dc:creator>
  <cp:lastModifiedBy>교무행정실2</cp:lastModifiedBy>
  <cp:revision>56</cp:revision>
  <dcterms:created xsi:type="dcterms:W3CDTF">2016-07-04T00:21:39Z</dcterms:created>
  <dcterms:modified xsi:type="dcterms:W3CDTF">2017-07-20T05:06:00Z</dcterms:modified>
</cp:coreProperties>
</file>