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88" r:id="rId3"/>
    <p:sldId id="275" r:id="rId4"/>
    <p:sldId id="298" r:id="rId5"/>
    <p:sldId id="291" r:id="rId6"/>
    <p:sldId id="293" r:id="rId7"/>
    <p:sldId id="300" r:id="rId8"/>
    <p:sldId id="292" r:id="rId9"/>
    <p:sldId id="290" r:id="rId10"/>
    <p:sldId id="296" r:id="rId11"/>
    <p:sldId id="294" r:id="rId12"/>
    <p:sldId id="289" r:id="rId13"/>
    <p:sldId id="299" r:id="rId14"/>
    <p:sldId id="297" r:id="rId15"/>
    <p:sldId id="295" r:id="rId16"/>
    <p:sldId id="285" r:id="rId17"/>
    <p:sldId id="26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68" autoAdjust="0"/>
    <p:restoredTop sz="94660"/>
  </p:normalViewPr>
  <p:slideViewPr>
    <p:cSldViewPr snapToGrid="0" snapToObjects="1">
      <p:cViewPr>
        <p:scale>
          <a:sx n="76" d="100"/>
          <a:sy n="76" d="100"/>
        </p:scale>
        <p:origin x="-1200"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A1824C-3CBD-4AFD-8C6E-2FB29C1D5B1B}" type="doc">
      <dgm:prSet loTypeId="urn:microsoft.com/office/officeart/2008/layout/VerticalCurvedList" loCatId="list" qsTypeId="urn:microsoft.com/office/officeart/2005/8/quickstyle/simple4" qsCatId="simple" csTypeId="urn:microsoft.com/office/officeart/2005/8/colors/accent0_3" csCatId="mainScheme" phldr="1"/>
      <dgm:spPr/>
      <dgm:t>
        <a:bodyPr/>
        <a:lstStyle/>
        <a:p>
          <a:endParaRPr lang="ru-RU"/>
        </a:p>
      </dgm:t>
    </dgm:pt>
    <dgm:pt modelId="{095A8147-5F46-44B5-8B79-5B9823906820}">
      <dgm:prSet phldrT="[Текст]"/>
      <dgm:spPr/>
      <dgm:t>
        <a:bodyPr/>
        <a:lstStyle/>
        <a:p>
          <a:r>
            <a:rPr lang="en-US" dirty="0" smtClean="0"/>
            <a:t>Science</a:t>
          </a:r>
          <a:endParaRPr lang="ru-RU" dirty="0"/>
        </a:p>
      </dgm:t>
    </dgm:pt>
    <dgm:pt modelId="{2909119D-0E52-4619-BB59-4D2C9FF317BB}" type="parTrans" cxnId="{11F35FF8-F549-4107-92C8-9238AECD7A6F}">
      <dgm:prSet/>
      <dgm:spPr/>
      <dgm:t>
        <a:bodyPr/>
        <a:lstStyle/>
        <a:p>
          <a:endParaRPr lang="ru-RU"/>
        </a:p>
      </dgm:t>
    </dgm:pt>
    <dgm:pt modelId="{6F2692F4-6802-4B46-8A0F-01FA9A6D53A1}" type="sibTrans" cxnId="{11F35FF8-F549-4107-92C8-9238AECD7A6F}">
      <dgm:prSet/>
      <dgm:spPr/>
      <dgm:t>
        <a:bodyPr/>
        <a:lstStyle/>
        <a:p>
          <a:endParaRPr lang="ru-RU"/>
        </a:p>
      </dgm:t>
    </dgm:pt>
    <dgm:pt modelId="{AE061106-A964-4FDC-B029-CB558F7885D2}">
      <dgm:prSet phldrT="[Текст]"/>
      <dgm:spPr/>
      <dgm:t>
        <a:bodyPr/>
        <a:lstStyle/>
        <a:p>
          <a:r>
            <a:rPr lang="en-US" dirty="0" smtClean="0"/>
            <a:t>Engineering</a:t>
          </a:r>
          <a:endParaRPr lang="ru-RU" dirty="0"/>
        </a:p>
      </dgm:t>
    </dgm:pt>
    <dgm:pt modelId="{582170CB-E9E4-4C44-9F50-5EE99539683F}" type="parTrans" cxnId="{A2293319-6857-4C4D-B09D-8DDDF508FD69}">
      <dgm:prSet/>
      <dgm:spPr/>
      <dgm:t>
        <a:bodyPr/>
        <a:lstStyle/>
        <a:p>
          <a:endParaRPr lang="ru-RU"/>
        </a:p>
      </dgm:t>
    </dgm:pt>
    <dgm:pt modelId="{799E85C6-B256-42B4-A070-9FD2226E7267}" type="sibTrans" cxnId="{A2293319-6857-4C4D-B09D-8DDDF508FD69}">
      <dgm:prSet/>
      <dgm:spPr/>
      <dgm:t>
        <a:bodyPr/>
        <a:lstStyle/>
        <a:p>
          <a:endParaRPr lang="ru-RU"/>
        </a:p>
      </dgm:t>
    </dgm:pt>
    <dgm:pt modelId="{F839ACF9-4B8A-480E-927C-02BB96019E18}">
      <dgm:prSet phldrT="[Текст]"/>
      <dgm:spPr/>
      <dgm:t>
        <a:bodyPr/>
        <a:lstStyle/>
        <a:p>
          <a:r>
            <a:rPr lang="en-US" dirty="0" smtClean="0"/>
            <a:t>Education</a:t>
          </a:r>
          <a:endParaRPr lang="ru-RU" dirty="0"/>
        </a:p>
      </dgm:t>
    </dgm:pt>
    <dgm:pt modelId="{1C70FA95-1BF6-4FA9-9ADD-70A6C5D8DF7A}" type="parTrans" cxnId="{9E0DE5EE-772A-49B9-8C2F-C152B8C1855D}">
      <dgm:prSet/>
      <dgm:spPr/>
      <dgm:t>
        <a:bodyPr/>
        <a:lstStyle/>
        <a:p>
          <a:endParaRPr lang="ru-RU"/>
        </a:p>
      </dgm:t>
    </dgm:pt>
    <dgm:pt modelId="{49686AB2-3AF6-4B9D-BB61-42401AC025E4}" type="sibTrans" cxnId="{9E0DE5EE-772A-49B9-8C2F-C152B8C1855D}">
      <dgm:prSet/>
      <dgm:spPr/>
      <dgm:t>
        <a:bodyPr/>
        <a:lstStyle/>
        <a:p>
          <a:endParaRPr lang="ru-RU"/>
        </a:p>
      </dgm:t>
    </dgm:pt>
    <dgm:pt modelId="{7F4B81AD-F0AA-461F-A529-C9B9863ABD42}">
      <dgm:prSet phldrT="[Текст]"/>
      <dgm:spPr/>
      <dgm:t>
        <a:bodyPr/>
        <a:lstStyle/>
        <a:p>
          <a:r>
            <a:rPr lang="en-US" dirty="0" smtClean="0"/>
            <a:t>Medicine</a:t>
          </a:r>
          <a:endParaRPr lang="ru-RU" dirty="0"/>
        </a:p>
      </dgm:t>
    </dgm:pt>
    <dgm:pt modelId="{6B47124E-AFA7-4D90-ABED-141ECB3E0E7D}" type="parTrans" cxnId="{6C24BDD8-7F87-481A-9FC6-F53F80382144}">
      <dgm:prSet/>
      <dgm:spPr/>
      <dgm:t>
        <a:bodyPr/>
        <a:lstStyle/>
        <a:p>
          <a:endParaRPr lang="ru-RU"/>
        </a:p>
      </dgm:t>
    </dgm:pt>
    <dgm:pt modelId="{1CF7D75C-E402-42C2-A695-80541C4682CE}" type="sibTrans" cxnId="{6C24BDD8-7F87-481A-9FC6-F53F80382144}">
      <dgm:prSet/>
      <dgm:spPr/>
      <dgm:t>
        <a:bodyPr/>
        <a:lstStyle/>
        <a:p>
          <a:endParaRPr lang="ru-RU"/>
        </a:p>
      </dgm:t>
    </dgm:pt>
    <dgm:pt modelId="{BF55CB7E-4BDA-42CA-AA46-19F06FCE768B}">
      <dgm:prSet phldrT="[Текст]"/>
      <dgm:spPr/>
      <dgm:t>
        <a:bodyPr/>
        <a:lstStyle/>
        <a:p>
          <a:r>
            <a:rPr lang="en-US" dirty="0" smtClean="0"/>
            <a:t>Management in social sphere</a:t>
          </a:r>
          <a:endParaRPr lang="ru-RU" dirty="0"/>
        </a:p>
      </dgm:t>
    </dgm:pt>
    <dgm:pt modelId="{FB76CC57-6876-4552-94E7-EA5F27A3B8B8}" type="parTrans" cxnId="{AC302487-5FA7-436A-9146-3F42DC931EFF}">
      <dgm:prSet/>
      <dgm:spPr/>
      <dgm:t>
        <a:bodyPr/>
        <a:lstStyle/>
        <a:p>
          <a:endParaRPr lang="ru-RU"/>
        </a:p>
      </dgm:t>
    </dgm:pt>
    <dgm:pt modelId="{361DBAE0-3395-421A-93EA-5D25E9634275}" type="sibTrans" cxnId="{AC302487-5FA7-436A-9146-3F42DC931EFF}">
      <dgm:prSet/>
      <dgm:spPr/>
      <dgm:t>
        <a:bodyPr/>
        <a:lstStyle/>
        <a:p>
          <a:endParaRPr lang="ru-RU"/>
        </a:p>
      </dgm:t>
    </dgm:pt>
    <dgm:pt modelId="{3CC46009-B0F4-435D-8E21-B2CC5FE52240}" type="pres">
      <dgm:prSet presAssocID="{82A1824C-3CBD-4AFD-8C6E-2FB29C1D5B1B}" presName="Name0" presStyleCnt="0">
        <dgm:presLayoutVars>
          <dgm:chMax val="7"/>
          <dgm:chPref val="7"/>
          <dgm:dir/>
        </dgm:presLayoutVars>
      </dgm:prSet>
      <dgm:spPr/>
      <dgm:t>
        <a:bodyPr/>
        <a:lstStyle/>
        <a:p>
          <a:endParaRPr lang="ru-RU"/>
        </a:p>
      </dgm:t>
    </dgm:pt>
    <dgm:pt modelId="{32BC419D-6489-432E-BF78-03D98C2CE330}" type="pres">
      <dgm:prSet presAssocID="{82A1824C-3CBD-4AFD-8C6E-2FB29C1D5B1B}" presName="Name1" presStyleCnt="0"/>
      <dgm:spPr/>
    </dgm:pt>
    <dgm:pt modelId="{3C5AFA52-A858-445C-A32B-BD038ADCC78E}" type="pres">
      <dgm:prSet presAssocID="{82A1824C-3CBD-4AFD-8C6E-2FB29C1D5B1B}" presName="cycle" presStyleCnt="0"/>
      <dgm:spPr/>
    </dgm:pt>
    <dgm:pt modelId="{E5411ECA-2C08-406D-9771-94A938988465}" type="pres">
      <dgm:prSet presAssocID="{82A1824C-3CBD-4AFD-8C6E-2FB29C1D5B1B}" presName="srcNode" presStyleLbl="node1" presStyleIdx="0" presStyleCnt="5"/>
      <dgm:spPr/>
    </dgm:pt>
    <dgm:pt modelId="{492FACE9-0BA1-4E86-A8FA-1E3CB8F0F19D}" type="pres">
      <dgm:prSet presAssocID="{82A1824C-3CBD-4AFD-8C6E-2FB29C1D5B1B}" presName="conn" presStyleLbl="parChTrans1D2" presStyleIdx="0" presStyleCnt="1"/>
      <dgm:spPr/>
      <dgm:t>
        <a:bodyPr/>
        <a:lstStyle/>
        <a:p>
          <a:endParaRPr lang="ru-RU"/>
        </a:p>
      </dgm:t>
    </dgm:pt>
    <dgm:pt modelId="{7634B24A-D4B3-4565-B618-820FB5082BF5}" type="pres">
      <dgm:prSet presAssocID="{82A1824C-3CBD-4AFD-8C6E-2FB29C1D5B1B}" presName="extraNode" presStyleLbl="node1" presStyleIdx="0" presStyleCnt="5"/>
      <dgm:spPr/>
    </dgm:pt>
    <dgm:pt modelId="{E59DA28F-7EA9-44F2-89E7-D8F8F8451D3B}" type="pres">
      <dgm:prSet presAssocID="{82A1824C-3CBD-4AFD-8C6E-2FB29C1D5B1B}" presName="dstNode" presStyleLbl="node1" presStyleIdx="0" presStyleCnt="5"/>
      <dgm:spPr/>
    </dgm:pt>
    <dgm:pt modelId="{8F83FF0D-F505-489C-BD5F-EA003B9D302A}" type="pres">
      <dgm:prSet presAssocID="{095A8147-5F46-44B5-8B79-5B9823906820}" presName="text_1" presStyleLbl="node1" presStyleIdx="0" presStyleCnt="5" custLinFactNeighborX="57" custLinFactNeighborY="874">
        <dgm:presLayoutVars>
          <dgm:bulletEnabled val="1"/>
        </dgm:presLayoutVars>
      </dgm:prSet>
      <dgm:spPr/>
      <dgm:t>
        <a:bodyPr/>
        <a:lstStyle/>
        <a:p>
          <a:endParaRPr lang="ru-RU"/>
        </a:p>
      </dgm:t>
    </dgm:pt>
    <dgm:pt modelId="{724928F2-BE1D-4EE2-BD2C-A7A6BBE649D0}" type="pres">
      <dgm:prSet presAssocID="{095A8147-5F46-44B5-8B79-5B9823906820}" presName="accent_1" presStyleCnt="0"/>
      <dgm:spPr/>
    </dgm:pt>
    <dgm:pt modelId="{B6E82115-18AC-408D-BF4A-5BB0817A32CF}" type="pres">
      <dgm:prSet presAssocID="{095A8147-5F46-44B5-8B79-5B9823906820}" presName="accentRepeatNode" presStyleLbl="solidFgAcc1" presStyleIdx="0" presStyleCnt="5"/>
      <dgm:spPr/>
    </dgm:pt>
    <dgm:pt modelId="{102A47FB-1864-4AA7-A5FF-F9F0424D9002}" type="pres">
      <dgm:prSet presAssocID="{AE061106-A964-4FDC-B029-CB558F7885D2}" presName="text_2" presStyleLbl="node1" presStyleIdx="1" presStyleCnt="5">
        <dgm:presLayoutVars>
          <dgm:bulletEnabled val="1"/>
        </dgm:presLayoutVars>
      </dgm:prSet>
      <dgm:spPr/>
      <dgm:t>
        <a:bodyPr/>
        <a:lstStyle/>
        <a:p>
          <a:endParaRPr lang="ru-RU"/>
        </a:p>
      </dgm:t>
    </dgm:pt>
    <dgm:pt modelId="{E6BD498A-ABBE-4EB1-9BA1-55435CFC1097}" type="pres">
      <dgm:prSet presAssocID="{AE061106-A964-4FDC-B029-CB558F7885D2}" presName="accent_2" presStyleCnt="0"/>
      <dgm:spPr/>
    </dgm:pt>
    <dgm:pt modelId="{485DC6E3-76BA-4762-BEC7-6800E3B39C81}" type="pres">
      <dgm:prSet presAssocID="{AE061106-A964-4FDC-B029-CB558F7885D2}" presName="accentRepeatNode" presStyleLbl="solidFgAcc1" presStyleIdx="1" presStyleCnt="5"/>
      <dgm:spPr/>
    </dgm:pt>
    <dgm:pt modelId="{6DE223EE-8502-4607-A6CF-380F4B077E17}" type="pres">
      <dgm:prSet presAssocID="{F839ACF9-4B8A-480E-927C-02BB96019E18}" presName="text_3" presStyleLbl="node1" presStyleIdx="2" presStyleCnt="5">
        <dgm:presLayoutVars>
          <dgm:bulletEnabled val="1"/>
        </dgm:presLayoutVars>
      </dgm:prSet>
      <dgm:spPr/>
      <dgm:t>
        <a:bodyPr/>
        <a:lstStyle/>
        <a:p>
          <a:endParaRPr lang="ru-RU"/>
        </a:p>
      </dgm:t>
    </dgm:pt>
    <dgm:pt modelId="{8B96AFE6-74FF-49D8-B25F-9F60C467E985}" type="pres">
      <dgm:prSet presAssocID="{F839ACF9-4B8A-480E-927C-02BB96019E18}" presName="accent_3" presStyleCnt="0"/>
      <dgm:spPr/>
    </dgm:pt>
    <dgm:pt modelId="{750A4275-B342-4118-95A2-959F6E21F73F}" type="pres">
      <dgm:prSet presAssocID="{F839ACF9-4B8A-480E-927C-02BB96019E18}" presName="accentRepeatNode" presStyleLbl="solidFgAcc1" presStyleIdx="2" presStyleCnt="5" custLinFactNeighborX="-2504" custLinFactNeighborY="-11648"/>
      <dgm:spPr/>
    </dgm:pt>
    <dgm:pt modelId="{CCE58E3F-FD08-4E73-A6B2-C2E26FDCECB1}" type="pres">
      <dgm:prSet presAssocID="{7F4B81AD-F0AA-461F-A529-C9B9863ABD42}" presName="text_4" presStyleLbl="node1" presStyleIdx="3" presStyleCnt="5">
        <dgm:presLayoutVars>
          <dgm:bulletEnabled val="1"/>
        </dgm:presLayoutVars>
      </dgm:prSet>
      <dgm:spPr/>
      <dgm:t>
        <a:bodyPr/>
        <a:lstStyle/>
        <a:p>
          <a:endParaRPr lang="ru-RU"/>
        </a:p>
      </dgm:t>
    </dgm:pt>
    <dgm:pt modelId="{4898E47B-4142-48D2-93B6-06F645F6DDBD}" type="pres">
      <dgm:prSet presAssocID="{7F4B81AD-F0AA-461F-A529-C9B9863ABD42}" presName="accent_4" presStyleCnt="0"/>
      <dgm:spPr/>
    </dgm:pt>
    <dgm:pt modelId="{5DE7F010-5801-420C-B51D-4C8DB5B538F4}" type="pres">
      <dgm:prSet presAssocID="{7F4B81AD-F0AA-461F-A529-C9B9863ABD42}" presName="accentRepeatNode" presStyleLbl="solidFgAcc1" presStyleIdx="3" presStyleCnt="5"/>
      <dgm:spPr/>
    </dgm:pt>
    <dgm:pt modelId="{326C6D1D-5578-41EE-928F-120DDEBD99A7}" type="pres">
      <dgm:prSet presAssocID="{BF55CB7E-4BDA-42CA-AA46-19F06FCE768B}" presName="text_5" presStyleLbl="node1" presStyleIdx="4" presStyleCnt="5">
        <dgm:presLayoutVars>
          <dgm:bulletEnabled val="1"/>
        </dgm:presLayoutVars>
      </dgm:prSet>
      <dgm:spPr/>
      <dgm:t>
        <a:bodyPr/>
        <a:lstStyle/>
        <a:p>
          <a:endParaRPr lang="ru-RU"/>
        </a:p>
      </dgm:t>
    </dgm:pt>
    <dgm:pt modelId="{2B6842CA-A622-4307-A407-7972074CC912}" type="pres">
      <dgm:prSet presAssocID="{BF55CB7E-4BDA-42CA-AA46-19F06FCE768B}" presName="accent_5" presStyleCnt="0"/>
      <dgm:spPr/>
    </dgm:pt>
    <dgm:pt modelId="{981DDEDD-95FC-4D05-BA49-A38A94BEF5BA}" type="pres">
      <dgm:prSet presAssocID="{BF55CB7E-4BDA-42CA-AA46-19F06FCE768B}" presName="accentRepeatNode" presStyleLbl="solidFgAcc1" presStyleIdx="4" presStyleCnt="5"/>
      <dgm:spPr/>
    </dgm:pt>
  </dgm:ptLst>
  <dgm:cxnLst>
    <dgm:cxn modelId="{0783F5F7-8D27-C845-82A9-F774EA4D3143}" type="presOf" srcId="{095A8147-5F46-44B5-8B79-5B9823906820}" destId="{8F83FF0D-F505-489C-BD5F-EA003B9D302A}" srcOrd="0" destOrd="0" presId="urn:microsoft.com/office/officeart/2008/layout/VerticalCurvedList"/>
    <dgm:cxn modelId="{9E0DE5EE-772A-49B9-8C2F-C152B8C1855D}" srcId="{82A1824C-3CBD-4AFD-8C6E-2FB29C1D5B1B}" destId="{F839ACF9-4B8A-480E-927C-02BB96019E18}" srcOrd="2" destOrd="0" parTransId="{1C70FA95-1BF6-4FA9-9ADD-70A6C5D8DF7A}" sibTransId="{49686AB2-3AF6-4B9D-BB61-42401AC025E4}"/>
    <dgm:cxn modelId="{AC302487-5FA7-436A-9146-3F42DC931EFF}" srcId="{82A1824C-3CBD-4AFD-8C6E-2FB29C1D5B1B}" destId="{BF55CB7E-4BDA-42CA-AA46-19F06FCE768B}" srcOrd="4" destOrd="0" parTransId="{FB76CC57-6876-4552-94E7-EA5F27A3B8B8}" sibTransId="{361DBAE0-3395-421A-93EA-5D25E9634275}"/>
    <dgm:cxn modelId="{A2293319-6857-4C4D-B09D-8DDDF508FD69}" srcId="{82A1824C-3CBD-4AFD-8C6E-2FB29C1D5B1B}" destId="{AE061106-A964-4FDC-B029-CB558F7885D2}" srcOrd="1" destOrd="0" parTransId="{582170CB-E9E4-4C44-9F50-5EE99539683F}" sibTransId="{799E85C6-B256-42B4-A070-9FD2226E7267}"/>
    <dgm:cxn modelId="{4D9CB476-0BC8-714D-8616-336014546250}" type="presOf" srcId="{F839ACF9-4B8A-480E-927C-02BB96019E18}" destId="{6DE223EE-8502-4607-A6CF-380F4B077E17}" srcOrd="0" destOrd="0" presId="urn:microsoft.com/office/officeart/2008/layout/VerticalCurvedList"/>
    <dgm:cxn modelId="{6C24BDD8-7F87-481A-9FC6-F53F80382144}" srcId="{82A1824C-3CBD-4AFD-8C6E-2FB29C1D5B1B}" destId="{7F4B81AD-F0AA-461F-A529-C9B9863ABD42}" srcOrd="3" destOrd="0" parTransId="{6B47124E-AFA7-4D90-ABED-141ECB3E0E7D}" sibTransId="{1CF7D75C-E402-42C2-A695-80541C4682CE}"/>
    <dgm:cxn modelId="{11F35FF8-F549-4107-92C8-9238AECD7A6F}" srcId="{82A1824C-3CBD-4AFD-8C6E-2FB29C1D5B1B}" destId="{095A8147-5F46-44B5-8B79-5B9823906820}" srcOrd="0" destOrd="0" parTransId="{2909119D-0E52-4619-BB59-4D2C9FF317BB}" sibTransId="{6F2692F4-6802-4B46-8A0F-01FA9A6D53A1}"/>
    <dgm:cxn modelId="{04F4B709-BC93-6747-AF40-2D5085E4A2A8}" type="presOf" srcId="{7F4B81AD-F0AA-461F-A529-C9B9863ABD42}" destId="{CCE58E3F-FD08-4E73-A6B2-C2E26FDCECB1}" srcOrd="0" destOrd="0" presId="urn:microsoft.com/office/officeart/2008/layout/VerticalCurvedList"/>
    <dgm:cxn modelId="{DE4EADB8-60BC-DE49-9E73-6D68126F79FF}" type="presOf" srcId="{BF55CB7E-4BDA-42CA-AA46-19F06FCE768B}" destId="{326C6D1D-5578-41EE-928F-120DDEBD99A7}" srcOrd="0" destOrd="0" presId="urn:microsoft.com/office/officeart/2008/layout/VerticalCurvedList"/>
    <dgm:cxn modelId="{68956488-8EAB-0E40-8504-0D564F69D214}" type="presOf" srcId="{6F2692F4-6802-4B46-8A0F-01FA9A6D53A1}" destId="{492FACE9-0BA1-4E86-A8FA-1E3CB8F0F19D}" srcOrd="0" destOrd="0" presId="urn:microsoft.com/office/officeart/2008/layout/VerticalCurvedList"/>
    <dgm:cxn modelId="{39622A34-1462-114C-9E67-A048D2272B54}" type="presOf" srcId="{AE061106-A964-4FDC-B029-CB558F7885D2}" destId="{102A47FB-1864-4AA7-A5FF-F9F0424D9002}" srcOrd="0" destOrd="0" presId="urn:microsoft.com/office/officeart/2008/layout/VerticalCurvedList"/>
    <dgm:cxn modelId="{710BB8FD-9098-BC43-B992-B6EA973FF296}" type="presOf" srcId="{82A1824C-3CBD-4AFD-8C6E-2FB29C1D5B1B}" destId="{3CC46009-B0F4-435D-8E21-B2CC5FE52240}" srcOrd="0" destOrd="0" presId="urn:microsoft.com/office/officeart/2008/layout/VerticalCurvedList"/>
    <dgm:cxn modelId="{26546D30-143C-444C-80BD-B57C42239503}" type="presParOf" srcId="{3CC46009-B0F4-435D-8E21-B2CC5FE52240}" destId="{32BC419D-6489-432E-BF78-03D98C2CE330}" srcOrd="0" destOrd="0" presId="urn:microsoft.com/office/officeart/2008/layout/VerticalCurvedList"/>
    <dgm:cxn modelId="{5C682EC9-77E4-084E-ABB9-B48ED5238F03}" type="presParOf" srcId="{32BC419D-6489-432E-BF78-03D98C2CE330}" destId="{3C5AFA52-A858-445C-A32B-BD038ADCC78E}" srcOrd="0" destOrd="0" presId="urn:microsoft.com/office/officeart/2008/layout/VerticalCurvedList"/>
    <dgm:cxn modelId="{C8CF72FE-7E21-9548-9D11-879AF4DB4ADA}" type="presParOf" srcId="{3C5AFA52-A858-445C-A32B-BD038ADCC78E}" destId="{E5411ECA-2C08-406D-9771-94A938988465}" srcOrd="0" destOrd="0" presId="urn:microsoft.com/office/officeart/2008/layout/VerticalCurvedList"/>
    <dgm:cxn modelId="{5549DEC8-D91A-8443-B332-0F4DFB9AC710}" type="presParOf" srcId="{3C5AFA52-A858-445C-A32B-BD038ADCC78E}" destId="{492FACE9-0BA1-4E86-A8FA-1E3CB8F0F19D}" srcOrd="1" destOrd="0" presId="urn:microsoft.com/office/officeart/2008/layout/VerticalCurvedList"/>
    <dgm:cxn modelId="{3C84135A-9DAD-F145-9E5F-2CCC3240C27E}" type="presParOf" srcId="{3C5AFA52-A858-445C-A32B-BD038ADCC78E}" destId="{7634B24A-D4B3-4565-B618-820FB5082BF5}" srcOrd="2" destOrd="0" presId="urn:microsoft.com/office/officeart/2008/layout/VerticalCurvedList"/>
    <dgm:cxn modelId="{3D709A14-53CB-5240-8C10-8EDBA494F9F5}" type="presParOf" srcId="{3C5AFA52-A858-445C-A32B-BD038ADCC78E}" destId="{E59DA28F-7EA9-44F2-89E7-D8F8F8451D3B}" srcOrd="3" destOrd="0" presId="urn:microsoft.com/office/officeart/2008/layout/VerticalCurvedList"/>
    <dgm:cxn modelId="{3BDA1516-2E13-7C4C-A46C-2EE7A2718521}" type="presParOf" srcId="{32BC419D-6489-432E-BF78-03D98C2CE330}" destId="{8F83FF0D-F505-489C-BD5F-EA003B9D302A}" srcOrd="1" destOrd="0" presId="urn:microsoft.com/office/officeart/2008/layout/VerticalCurvedList"/>
    <dgm:cxn modelId="{D8BE4CBE-6A10-514A-B448-04E83575A3CA}" type="presParOf" srcId="{32BC419D-6489-432E-BF78-03D98C2CE330}" destId="{724928F2-BE1D-4EE2-BD2C-A7A6BBE649D0}" srcOrd="2" destOrd="0" presId="urn:microsoft.com/office/officeart/2008/layout/VerticalCurvedList"/>
    <dgm:cxn modelId="{310F3397-6D67-A148-A1B1-C969B8B3666C}" type="presParOf" srcId="{724928F2-BE1D-4EE2-BD2C-A7A6BBE649D0}" destId="{B6E82115-18AC-408D-BF4A-5BB0817A32CF}" srcOrd="0" destOrd="0" presId="urn:microsoft.com/office/officeart/2008/layout/VerticalCurvedList"/>
    <dgm:cxn modelId="{7D52314E-5996-7E45-B62D-56D3E96CB54D}" type="presParOf" srcId="{32BC419D-6489-432E-BF78-03D98C2CE330}" destId="{102A47FB-1864-4AA7-A5FF-F9F0424D9002}" srcOrd="3" destOrd="0" presId="urn:microsoft.com/office/officeart/2008/layout/VerticalCurvedList"/>
    <dgm:cxn modelId="{427FF627-15A9-AB48-B0C7-27B934DE4B82}" type="presParOf" srcId="{32BC419D-6489-432E-BF78-03D98C2CE330}" destId="{E6BD498A-ABBE-4EB1-9BA1-55435CFC1097}" srcOrd="4" destOrd="0" presId="urn:microsoft.com/office/officeart/2008/layout/VerticalCurvedList"/>
    <dgm:cxn modelId="{677192AA-C7BF-4C43-BA3A-35B3D236E120}" type="presParOf" srcId="{E6BD498A-ABBE-4EB1-9BA1-55435CFC1097}" destId="{485DC6E3-76BA-4762-BEC7-6800E3B39C81}" srcOrd="0" destOrd="0" presId="urn:microsoft.com/office/officeart/2008/layout/VerticalCurvedList"/>
    <dgm:cxn modelId="{B7939121-E9CC-8645-BCCD-4BDDD1E1E56A}" type="presParOf" srcId="{32BC419D-6489-432E-BF78-03D98C2CE330}" destId="{6DE223EE-8502-4607-A6CF-380F4B077E17}" srcOrd="5" destOrd="0" presId="urn:microsoft.com/office/officeart/2008/layout/VerticalCurvedList"/>
    <dgm:cxn modelId="{4092BC47-95D9-3B4D-BBB9-8AE183FB1AE2}" type="presParOf" srcId="{32BC419D-6489-432E-BF78-03D98C2CE330}" destId="{8B96AFE6-74FF-49D8-B25F-9F60C467E985}" srcOrd="6" destOrd="0" presId="urn:microsoft.com/office/officeart/2008/layout/VerticalCurvedList"/>
    <dgm:cxn modelId="{3730EE7B-6811-FD47-A211-CA75019EE480}" type="presParOf" srcId="{8B96AFE6-74FF-49D8-B25F-9F60C467E985}" destId="{750A4275-B342-4118-95A2-959F6E21F73F}" srcOrd="0" destOrd="0" presId="urn:microsoft.com/office/officeart/2008/layout/VerticalCurvedList"/>
    <dgm:cxn modelId="{98D9AD22-1CD2-9743-9834-0A731D13F7C6}" type="presParOf" srcId="{32BC419D-6489-432E-BF78-03D98C2CE330}" destId="{CCE58E3F-FD08-4E73-A6B2-C2E26FDCECB1}" srcOrd="7" destOrd="0" presId="urn:microsoft.com/office/officeart/2008/layout/VerticalCurvedList"/>
    <dgm:cxn modelId="{09EAEAB2-4A8D-3E40-ACC1-274985C9AEE3}" type="presParOf" srcId="{32BC419D-6489-432E-BF78-03D98C2CE330}" destId="{4898E47B-4142-48D2-93B6-06F645F6DDBD}" srcOrd="8" destOrd="0" presId="urn:microsoft.com/office/officeart/2008/layout/VerticalCurvedList"/>
    <dgm:cxn modelId="{68A3DCAE-E6E8-1D4F-B09E-7332EB8D1980}" type="presParOf" srcId="{4898E47B-4142-48D2-93B6-06F645F6DDBD}" destId="{5DE7F010-5801-420C-B51D-4C8DB5B538F4}" srcOrd="0" destOrd="0" presId="urn:microsoft.com/office/officeart/2008/layout/VerticalCurvedList"/>
    <dgm:cxn modelId="{0521EC7A-79F4-FF44-AAFE-A265181333F6}" type="presParOf" srcId="{32BC419D-6489-432E-BF78-03D98C2CE330}" destId="{326C6D1D-5578-41EE-928F-120DDEBD99A7}" srcOrd="9" destOrd="0" presId="urn:microsoft.com/office/officeart/2008/layout/VerticalCurvedList"/>
    <dgm:cxn modelId="{CCB5DD0A-19BA-454B-865C-02D45C48EA0D}" type="presParOf" srcId="{32BC419D-6489-432E-BF78-03D98C2CE330}" destId="{2B6842CA-A622-4307-A407-7972074CC912}" srcOrd="10" destOrd="0" presId="urn:microsoft.com/office/officeart/2008/layout/VerticalCurvedList"/>
    <dgm:cxn modelId="{18FCFD39-47C0-5243-B388-404EB537D60C}" type="presParOf" srcId="{2B6842CA-A622-4307-A407-7972074CC912}" destId="{981DDEDD-95FC-4D05-BA49-A38A94BEF5BA}" srcOrd="0" destOrd="0" presId="urn:microsoft.com/office/officeart/2008/layout/VerticalCurve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6C3486-B0C7-4E0B-8C2F-0B17765EF38E}" type="doc">
      <dgm:prSet loTypeId="urn:microsoft.com/office/officeart/2005/8/layout/process5" loCatId="process" qsTypeId="urn:microsoft.com/office/officeart/2005/8/quickstyle/simple4" qsCatId="simple" csTypeId="urn:microsoft.com/office/officeart/2005/8/colors/accent0_3" csCatId="mainScheme" phldr="1"/>
      <dgm:spPr/>
      <dgm:t>
        <a:bodyPr/>
        <a:lstStyle/>
        <a:p>
          <a:endParaRPr lang="ru-RU"/>
        </a:p>
      </dgm:t>
    </dgm:pt>
    <dgm:pt modelId="{86DD8D58-3425-407E-A8A5-55021EECAEB6}">
      <dgm:prSet phldrT="[Текст]" custT="1"/>
      <dgm:spPr/>
      <dgm:t>
        <a:bodyPr/>
        <a:lstStyle/>
        <a:p>
          <a:r>
            <a:rPr lang="en-US" sz="1800" b="1" dirty="0" smtClean="0"/>
            <a:t>Enrollment</a:t>
          </a:r>
          <a:r>
            <a:rPr lang="en-US" sz="1800" b="1" baseline="0" dirty="0" smtClean="0"/>
            <a:t> in a degree program at eligible institutions (HEIs)</a:t>
          </a:r>
          <a:endParaRPr lang="ru-RU" sz="1800" b="1" dirty="0"/>
        </a:p>
      </dgm:t>
    </dgm:pt>
    <dgm:pt modelId="{718717C8-CFAE-4D0C-A274-9995A0C81DC3}" type="parTrans" cxnId="{DD9615E5-1E4F-4C28-8F87-9F216A157F21}">
      <dgm:prSet/>
      <dgm:spPr/>
      <dgm:t>
        <a:bodyPr/>
        <a:lstStyle/>
        <a:p>
          <a:endParaRPr lang="ru-RU"/>
        </a:p>
      </dgm:t>
    </dgm:pt>
    <dgm:pt modelId="{3468C154-6DB2-45DC-B6B1-DFBA20121137}" type="sibTrans" cxnId="{DD9615E5-1E4F-4C28-8F87-9F216A157F21}">
      <dgm:prSet/>
      <dgm:spPr/>
      <dgm:t>
        <a:bodyPr/>
        <a:lstStyle/>
        <a:p>
          <a:endParaRPr lang="ru-RU"/>
        </a:p>
      </dgm:t>
    </dgm:pt>
    <dgm:pt modelId="{29D77ACE-18F4-4DAE-A419-472F4F50165D}">
      <dgm:prSet phldrT="[Текст]" custT="1"/>
      <dgm:spPr/>
      <dgm:t>
        <a:bodyPr/>
        <a:lstStyle/>
        <a:p>
          <a:r>
            <a:rPr lang="en-US" sz="1800" b="1" dirty="0" smtClean="0"/>
            <a:t>Registration for the GEP and applying for a grant</a:t>
          </a:r>
          <a:endParaRPr lang="ru-RU" sz="1800" dirty="0"/>
        </a:p>
      </dgm:t>
    </dgm:pt>
    <dgm:pt modelId="{271AD2C0-91D0-4302-A75B-28DB686D2EF4}" type="parTrans" cxnId="{860D03CA-13DB-4F38-8306-DAA1DE3A0B32}">
      <dgm:prSet/>
      <dgm:spPr/>
      <dgm:t>
        <a:bodyPr/>
        <a:lstStyle/>
        <a:p>
          <a:endParaRPr lang="ru-RU"/>
        </a:p>
      </dgm:t>
    </dgm:pt>
    <dgm:pt modelId="{7616C880-DEA6-47E8-B106-013D56E26A2E}" type="sibTrans" cxnId="{860D03CA-13DB-4F38-8306-DAA1DE3A0B32}">
      <dgm:prSet/>
      <dgm:spPr/>
      <dgm:t>
        <a:bodyPr/>
        <a:lstStyle/>
        <a:p>
          <a:endParaRPr lang="ru-RU"/>
        </a:p>
      </dgm:t>
    </dgm:pt>
    <dgm:pt modelId="{F630D2F6-3382-4FC0-9AB2-CA2D2E840054}">
      <dgm:prSet phldrT="[Текст]" custT="1"/>
      <dgm:spPr/>
      <dgm:t>
        <a:bodyPr/>
        <a:lstStyle/>
        <a:p>
          <a:r>
            <a:rPr lang="en-US" sz="1800" b="1" dirty="0" smtClean="0"/>
            <a:t>Competitive</a:t>
          </a:r>
          <a:r>
            <a:rPr lang="en-US" sz="1800" b="1" baseline="0" dirty="0" smtClean="0"/>
            <a:t> selection procedure</a:t>
          </a:r>
          <a:endParaRPr lang="ru-RU" sz="1800" b="1" dirty="0"/>
        </a:p>
      </dgm:t>
    </dgm:pt>
    <dgm:pt modelId="{509CC62A-599E-41C6-9A68-DF6B9E8AA867}" type="parTrans" cxnId="{3CC2BA66-2195-4880-AC46-4834555ACED9}">
      <dgm:prSet/>
      <dgm:spPr/>
      <dgm:t>
        <a:bodyPr/>
        <a:lstStyle/>
        <a:p>
          <a:endParaRPr lang="ru-RU"/>
        </a:p>
      </dgm:t>
    </dgm:pt>
    <dgm:pt modelId="{B3B80923-E9A0-4313-9780-DD41B43AA76D}" type="sibTrans" cxnId="{3CC2BA66-2195-4880-AC46-4834555ACED9}">
      <dgm:prSet/>
      <dgm:spPr/>
      <dgm:t>
        <a:bodyPr/>
        <a:lstStyle/>
        <a:p>
          <a:endParaRPr lang="ru-RU"/>
        </a:p>
      </dgm:t>
    </dgm:pt>
    <dgm:pt modelId="{1BCAEE10-3109-4580-9D09-4FD2C68FA809}">
      <dgm:prSet phldrT="[Текст]" custT="1"/>
      <dgm:spPr/>
      <dgm:t>
        <a:bodyPr/>
        <a:lstStyle/>
        <a:p>
          <a:r>
            <a:rPr lang="en-US" sz="1800" b="1" dirty="0" smtClean="0"/>
            <a:t>Career development with the approved employer for at least 3 years</a:t>
          </a:r>
          <a:endParaRPr lang="ru-RU" sz="1800" b="1" dirty="0"/>
        </a:p>
      </dgm:t>
    </dgm:pt>
    <dgm:pt modelId="{4C8FCFF5-4861-4644-B68B-C4F73C21CD17}" type="sibTrans" cxnId="{CA183943-535B-4A88-8FED-272F863A7C10}">
      <dgm:prSet/>
      <dgm:spPr/>
      <dgm:t>
        <a:bodyPr/>
        <a:lstStyle/>
        <a:p>
          <a:endParaRPr lang="ru-RU"/>
        </a:p>
      </dgm:t>
    </dgm:pt>
    <dgm:pt modelId="{D93FA32A-8C08-43EE-8DC4-1BC7C56A4BFC}" type="parTrans" cxnId="{CA183943-535B-4A88-8FED-272F863A7C10}">
      <dgm:prSet/>
      <dgm:spPr/>
      <dgm:t>
        <a:bodyPr/>
        <a:lstStyle/>
        <a:p>
          <a:endParaRPr lang="ru-RU"/>
        </a:p>
      </dgm:t>
    </dgm:pt>
    <dgm:pt modelId="{F28914E4-F881-466F-984B-1424672DF867}">
      <dgm:prSet phldrT="[Текст]" custT="1"/>
      <dgm:spPr/>
      <dgm:t>
        <a:bodyPr/>
        <a:lstStyle/>
        <a:p>
          <a:r>
            <a:rPr lang="en-US" sz="1600" b="1" dirty="0" smtClean="0"/>
            <a:t>International</a:t>
          </a:r>
          <a:r>
            <a:rPr lang="en-US" sz="1600" b="1" baseline="0" dirty="0" smtClean="0"/>
            <a:t> academic credentials evaluation and recognition in Russia</a:t>
          </a:r>
          <a:endParaRPr lang="ru-RU" sz="1600" b="1" dirty="0"/>
        </a:p>
      </dgm:t>
    </dgm:pt>
    <dgm:pt modelId="{FCDD147F-27A4-496C-879D-B85E38FBD909}" type="sibTrans" cxnId="{F1FB9069-E6D8-45FB-8AAB-2E3CD5F53C45}">
      <dgm:prSet/>
      <dgm:spPr/>
      <dgm:t>
        <a:bodyPr/>
        <a:lstStyle/>
        <a:p>
          <a:endParaRPr lang="ru-RU"/>
        </a:p>
      </dgm:t>
    </dgm:pt>
    <dgm:pt modelId="{1662C684-CB6D-404E-8282-0167572CDAD9}" type="parTrans" cxnId="{F1FB9069-E6D8-45FB-8AAB-2E3CD5F53C45}">
      <dgm:prSet/>
      <dgm:spPr/>
      <dgm:t>
        <a:bodyPr/>
        <a:lstStyle/>
        <a:p>
          <a:endParaRPr lang="ru-RU"/>
        </a:p>
      </dgm:t>
    </dgm:pt>
    <dgm:pt modelId="{060E5FD4-F472-492D-976F-E2C10A12CF21}">
      <dgm:prSet phldrT="[Текст]" custT="1"/>
      <dgm:spPr/>
      <dgm:t>
        <a:bodyPr/>
        <a:lstStyle/>
        <a:p>
          <a:r>
            <a:rPr lang="en-US" sz="1800" b="1" dirty="0" smtClean="0"/>
            <a:t>Getting education at</a:t>
          </a:r>
          <a:r>
            <a:rPr lang="ru-RU" sz="1800" b="1" dirty="0" smtClean="0"/>
            <a:t> </a:t>
          </a:r>
          <a:r>
            <a:rPr lang="en-US" sz="1800" b="1" dirty="0" smtClean="0"/>
            <a:t>the eligible HEI ( at least  1 year) </a:t>
          </a:r>
          <a:endParaRPr lang="ru-RU" sz="1800" b="1" dirty="0"/>
        </a:p>
      </dgm:t>
    </dgm:pt>
    <dgm:pt modelId="{78FCDBB3-5C61-4E3B-BF6E-D39569DB5144}" type="parTrans" cxnId="{FD02E026-3EE9-4A8C-8400-68FEEB02D08D}">
      <dgm:prSet/>
      <dgm:spPr/>
      <dgm:t>
        <a:bodyPr/>
        <a:lstStyle/>
        <a:p>
          <a:endParaRPr lang="ru-RU"/>
        </a:p>
      </dgm:t>
    </dgm:pt>
    <dgm:pt modelId="{0E1E73E3-058C-42D4-96BF-A398489B04C9}" type="sibTrans" cxnId="{FD02E026-3EE9-4A8C-8400-68FEEB02D08D}">
      <dgm:prSet/>
      <dgm:spPr/>
      <dgm:t>
        <a:bodyPr/>
        <a:lstStyle/>
        <a:p>
          <a:endParaRPr lang="ru-RU"/>
        </a:p>
      </dgm:t>
    </dgm:pt>
    <dgm:pt modelId="{EB45AB43-AE54-4F31-9AED-D36F1CE93DD0}" type="pres">
      <dgm:prSet presAssocID="{336C3486-B0C7-4E0B-8C2F-0B17765EF38E}" presName="diagram" presStyleCnt="0">
        <dgm:presLayoutVars>
          <dgm:dir/>
          <dgm:resizeHandles val="exact"/>
        </dgm:presLayoutVars>
      </dgm:prSet>
      <dgm:spPr/>
      <dgm:t>
        <a:bodyPr/>
        <a:lstStyle/>
        <a:p>
          <a:endParaRPr lang="ru-RU"/>
        </a:p>
      </dgm:t>
    </dgm:pt>
    <dgm:pt modelId="{7E855451-AF63-444F-B9DA-5B7BCB170D06}" type="pres">
      <dgm:prSet presAssocID="{86DD8D58-3425-407E-A8A5-55021EECAEB6}" presName="node" presStyleLbl="node1" presStyleIdx="0" presStyleCnt="6">
        <dgm:presLayoutVars>
          <dgm:bulletEnabled val="1"/>
        </dgm:presLayoutVars>
      </dgm:prSet>
      <dgm:spPr/>
      <dgm:t>
        <a:bodyPr/>
        <a:lstStyle/>
        <a:p>
          <a:endParaRPr lang="ru-RU"/>
        </a:p>
      </dgm:t>
    </dgm:pt>
    <dgm:pt modelId="{C5C5BA93-B475-4FFD-AC58-4310B312F1CE}" type="pres">
      <dgm:prSet presAssocID="{3468C154-6DB2-45DC-B6B1-DFBA20121137}" presName="sibTrans" presStyleLbl="sibTrans2D1" presStyleIdx="0" presStyleCnt="5"/>
      <dgm:spPr/>
      <dgm:t>
        <a:bodyPr/>
        <a:lstStyle/>
        <a:p>
          <a:endParaRPr lang="ru-RU"/>
        </a:p>
      </dgm:t>
    </dgm:pt>
    <dgm:pt modelId="{6787EEA2-FF7D-455F-A46B-21E4190DE8F3}" type="pres">
      <dgm:prSet presAssocID="{3468C154-6DB2-45DC-B6B1-DFBA20121137}" presName="connectorText" presStyleLbl="sibTrans2D1" presStyleIdx="0" presStyleCnt="5"/>
      <dgm:spPr/>
      <dgm:t>
        <a:bodyPr/>
        <a:lstStyle/>
        <a:p>
          <a:endParaRPr lang="ru-RU"/>
        </a:p>
      </dgm:t>
    </dgm:pt>
    <dgm:pt modelId="{DF59DDA8-239D-41AB-8010-95C945BC1BD8}" type="pres">
      <dgm:prSet presAssocID="{29D77ACE-18F4-4DAE-A419-472F4F50165D}" presName="node" presStyleLbl="node1" presStyleIdx="1" presStyleCnt="6">
        <dgm:presLayoutVars>
          <dgm:bulletEnabled val="1"/>
        </dgm:presLayoutVars>
      </dgm:prSet>
      <dgm:spPr/>
      <dgm:t>
        <a:bodyPr/>
        <a:lstStyle/>
        <a:p>
          <a:endParaRPr lang="ru-RU"/>
        </a:p>
      </dgm:t>
    </dgm:pt>
    <dgm:pt modelId="{9A594DC0-A098-43FA-82A5-6056FD3F33EF}" type="pres">
      <dgm:prSet presAssocID="{7616C880-DEA6-47E8-B106-013D56E26A2E}" presName="sibTrans" presStyleLbl="sibTrans2D1" presStyleIdx="1" presStyleCnt="5"/>
      <dgm:spPr/>
      <dgm:t>
        <a:bodyPr/>
        <a:lstStyle/>
        <a:p>
          <a:endParaRPr lang="ru-RU"/>
        </a:p>
      </dgm:t>
    </dgm:pt>
    <dgm:pt modelId="{C958DF9E-EB35-475E-B666-1F548243F510}" type="pres">
      <dgm:prSet presAssocID="{7616C880-DEA6-47E8-B106-013D56E26A2E}" presName="connectorText" presStyleLbl="sibTrans2D1" presStyleIdx="1" presStyleCnt="5"/>
      <dgm:spPr/>
      <dgm:t>
        <a:bodyPr/>
        <a:lstStyle/>
        <a:p>
          <a:endParaRPr lang="ru-RU"/>
        </a:p>
      </dgm:t>
    </dgm:pt>
    <dgm:pt modelId="{03F26B2D-28F5-4606-91A1-5823315AD339}" type="pres">
      <dgm:prSet presAssocID="{F630D2F6-3382-4FC0-9AB2-CA2D2E840054}" presName="node" presStyleLbl="node1" presStyleIdx="2" presStyleCnt="6">
        <dgm:presLayoutVars>
          <dgm:bulletEnabled val="1"/>
        </dgm:presLayoutVars>
      </dgm:prSet>
      <dgm:spPr/>
      <dgm:t>
        <a:bodyPr/>
        <a:lstStyle/>
        <a:p>
          <a:endParaRPr lang="ru-RU"/>
        </a:p>
      </dgm:t>
    </dgm:pt>
    <dgm:pt modelId="{34F2785D-5552-46B9-BA49-9EB7BDDF0B96}" type="pres">
      <dgm:prSet presAssocID="{B3B80923-E9A0-4313-9780-DD41B43AA76D}" presName="sibTrans" presStyleLbl="sibTrans2D1" presStyleIdx="2" presStyleCnt="5"/>
      <dgm:spPr/>
      <dgm:t>
        <a:bodyPr/>
        <a:lstStyle/>
        <a:p>
          <a:endParaRPr lang="ru-RU"/>
        </a:p>
      </dgm:t>
    </dgm:pt>
    <dgm:pt modelId="{4527C5B2-6173-4AE3-8260-4E162DBE9A46}" type="pres">
      <dgm:prSet presAssocID="{B3B80923-E9A0-4313-9780-DD41B43AA76D}" presName="connectorText" presStyleLbl="sibTrans2D1" presStyleIdx="2" presStyleCnt="5"/>
      <dgm:spPr/>
      <dgm:t>
        <a:bodyPr/>
        <a:lstStyle/>
        <a:p>
          <a:endParaRPr lang="ru-RU"/>
        </a:p>
      </dgm:t>
    </dgm:pt>
    <dgm:pt modelId="{1F848441-C705-4FDE-9DDD-F06F2D965609}" type="pres">
      <dgm:prSet presAssocID="{060E5FD4-F472-492D-976F-E2C10A12CF21}" presName="node" presStyleLbl="node1" presStyleIdx="3" presStyleCnt="6">
        <dgm:presLayoutVars>
          <dgm:bulletEnabled val="1"/>
        </dgm:presLayoutVars>
      </dgm:prSet>
      <dgm:spPr/>
      <dgm:t>
        <a:bodyPr/>
        <a:lstStyle/>
        <a:p>
          <a:endParaRPr lang="ru-RU"/>
        </a:p>
      </dgm:t>
    </dgm:pt>
    <dgm:pt modelId="{94DD31AB-8D28-4A93-B236-3DAE55CFB400}" type="pres">
      <dgm:prSet presAssocID="{0E1E73E3-058C-42D4-96BF-A398489B04C9}" presName="sibTrans" presStyleLbl="sibTrans2D1" presStyleIdx="3" presStyleCnt="5"/>
      <dgm:spPr/>
      <dgm:t>
        <a:bodyPr/>
        <a:lstStyle/>
        <a:p>
          <a:endParaRPr lang="en-US"/>
        </a:p>
      </dgm:t>
    </dgm:pt>
    <dgm:pt modelId="{254CC255-04ED-4070-876B-57A372B1405E}" type="pres">
      <dgm:prSet presAssocID="{0E1E73E3-058C-42D4-96BF-A398489B04C9}" presName="connectorText" presStyleLbl="sibTrans2D1" presStyleIdx="3" presStyleCnt="5"/>
      <dgm:spPr/>
      <dgm:t>
        <a:bodyPr/>
        <a:lstStyle/>
        <a:p>
          <a:endParaRPr lang="en-US"/>
        </a:p>
      </dgm:t>
    </dgm:pt>
    <dgm:pt modelId="{C4000141-4341-4043-AB75-ED0FD0A8D955}" type="pres">
      <dgm:prSet presAssocID="{F28914E4-F881-466F-984B-1424672DF867}" presName="node" presStyleLbl="node1" presStyleIdx="4" presStyleCnt="6">
        <dgm:presLayoutVars>
          <dgm:bulletEnabled val="1"/>
        </dgm:presLayoutVars>
      </dgm:prSet>
      <dgm:spPr/>
      <dgm:t>
        <a:bodyPr/>
        <a:lstStyle/>
        <a:p>
          <a:endParaRPr lang="ru-RU"/>
        </a:p>
      </dgm:t>
    </dgm:pt>
    <dgm:pt modelId="{B355FB74-E0BC-4270-8FD4-B3D2AC2F1CC4}" type="pres">
      <dgm:prSet presAssocID="{FCDD147F-27A4-496C-879D-B85E38FBD909}" presName="sibTrans" presStyleLbl="sibTrans2D1" presStyleIdx="4" presStyleCnt="5"/>
      <dgm:spPr/>
      <dgm:t>
        <a:bodyPr/>
        <a:lstStyle/>
        <a:p>
          <a:endParaRPr lang="ru-RU"/>
        </a:p>
      </dgm:t>
    </dgm:pt>
    <dgm:pt modelId="{E77473B7-BBDF-4B6F-84B8-D3A5B6A35A31}" type="pres">
      <dgm:prSet presAssocID="{FCDD147F-27A4-496C-879D-B85E38FBD909}" presName="connectorText" presStyleLbl="sibTrans2D1" presStyleIdx="4" presStyleCnt="5"/>
      <dgm:spPr/>
      <dgm:t>
        <a:bodyPr/>
        <a:lstStyle/>
        <a:p>
          <a:endParaRPr lang="ru-RU"/>
        </a:p>
      </dgm:t>
    </dgm:pt>
    <dgm:pt modelId="{2F0AC6A3-ED4C-4AA8-B52D-D30F42A18046}" type="pres">
      <dgm:prSet presAssocID="{1BCAEE10-3109-4580-9D09-4FD2C68FA809}" presName="node" presStyleLbl="node1" presStyleIdx="5" presStyleCnt="6">
        <dgm:presLayoutVars>
          <dgm:bulletEnabled val="1"/>
        </dgm:presLayoutVars>
      </dgm:prSet>
      <dgm:spPr/>
      <dgm:t>
        <a:bodyPr/>
        <a:lstStyle/>
        <a:p>
          <a:endParaRPr lang="ru-RU"/>
        </a:p>
      </dgm:t>
    </dgm:pt>
  </dgm:ptLst>
  <dgm:cxnLst>
    <dgm:cxn modelId="{837BCE6F-2835-DB4E-B778-06AFE81EA902}" type="presOf" srcId="{29D77ACE-18F4-4DAE-A419-472F4F50165D}" destId="{DF59DDA8-239D-41AB-8010-95C945BC1BD8}" srcOrd="0" destOrd="0" presId="urn:microsoft.com/office/officeart/2005/8/layout/process5"/>
    <dgm:cxn modelId="{6F2165BF-2EF9-E04C-8035-6B6573448B62}" type="presOf" srcId="{FCDD147F-27A4-496C-879D-B85E38FBD909}" destId="{B355FB74-E0BC-4270-8FD4-B3D2AC2F1CC4}" srcOrd="0" destOrd="0" presId="urn:microsoft.com/office/officeart/2005/8/layout/process5"/>
    <dgm:cxn modelId="{5C604414-3A4F-C240-9C74-53751CEBBEB0}" type="presOf" srcId="{0E1E73E3-058C-42D4-96BF-A398489B04C9}" destId="{94DD31AB-8D28-4A93-B236-3DAE55CFB400}" srcOrd="0" destOrd="0" presId="urn:microsoft.com/office/officeart/2005/8/layout/process5"/>
    <dgm:cxn modelId="{7554983F-C13F-2043-B7D8-4E4D8407A0E6}" type="presOf" srcId="{B3B80923-E9A0-4313-9780-DD41B43AA76D}" destId="{4527C5B2-6173-4AE3-8260-4E162DBE9A46}" srcOrd="1" destOrd="0" presId="urn:microsoft.com/office/officeart/2005/8/layout/process5"/>
    <dgm:cxn modelId="{FD02E026-3EE9-4A8C-8400-68FEEB02D08D}" srcId="{336C3486-B0C7-4E0B-8C2F-0B17765EF38E}" destId="{060E5FD4-F472-492D-976F-E2C10A12CF21}" srcOrd="3" destOrd="0" parTransId="{78FCDBB3-5C61-4E3B-BF6E-D39569DB5144}" sibTransId="{0E1E73E3-058C-42D4-96BF-A398489B04C9}"/>
    <dgm:cxn modelId="{212E0C08-1032-1945-8367-96C07438AEFB}" type="presOf" srcId="{FCDD147F-27A4-496C-879D-B85E38FBD909}" destId="{E77473B7-BBDF-4B6F-84B8-D3A5B6A35A31}" srcOrd="1" destOrd="0" presId="urn:microsoft.com/office/officeart/2005/8/layout/process5"/>
    <dgm:cxn modelId="{1A70F9D4-1437-C343-A968-92488D178091}" type="presOf" srcId="{86DD8D58-3425-407E-A8A5-55021EECAEB6}" destId="{7E855451-AF63-444F-B9DA-5B7BCB170D06}" srcOrd="0" destOrd="0" presId="urn:microsoft.com/office/officeart/2005/8/layout/process5"/>
    <dgm:cxn modelId="{12C4B9CE-24EE-3649-AE15-3C0E21A2F3B8}" type="presOf" srcId="{060E5FD4-F472-492D-976F-E2C10A12CF21}" destId="{1F848441-C705-4FDE-9DDD-F06F2D965609}" srcOrd="0" destOrd="0" presId="urn:microsoft.com/office/officeart/2005/8/layout/process5"/>
    <dgm:cxn modelId="{6E9E6FF0-EECF-F44B-B943-5DB35490FE9E}" type="presOf" srcId="{3468C154-6DB2-45DC-B6B1-DFBA20121137}" destId="{C5C5BA93-B475-4FFD-AC58-4310B312F1CE}" srcOrd="0" destOrd="0" presId="urn:microsoft.com/office/officeart/2005/8/layout/process5"/>
    <dgm:cxn modelId="{8FEBAAF2-1796-C64C-BB6D-8FDF512FF8D3}" type="presOf" srcId="{3468C154-6DB2-45DC-B6B1-DFBA20121137}" destId="{6787EEA2-FF7D-455F-A46B-21E4190DE8F3}" srcOrd="1" destOrd="0" presId="urn:microsoft.com/office/officeart/2005/8/layout/process5"/>
    <dgm:cxn modelId="{3CC2BA66-2195-4880-AC46-4834555ACED9}" srcId="{336C3486-B0C7-4E0B-8C2F-0B17765EF38E}" destId="{F630D2F6-3382-4FC0-9AB2-CA2D2E840054}" srcOrd="2" destOrd="0" parTransId="{509CC62A-599E-41C6-9A68-DF6B9E8AA867}" sibTransId="{B3B80923-E9A0-4313-9780-DD41B43AA76D}"/>
    <dgm:cxn modelId="{FC57A87B-B6E7-E640-9E76-24EEA5CE335D}" type="presOf" srcId="{7616C880-DEA6-47E8-B106-013D56E26A2E}" destId="{C958DF9E-EB35-475E-B666-1F548243F510}" srcOrd="1" destOrd="0" presId="urn:microsoft.com/office/officeart/2005/8/layout/process5"/>
    <dgm:cxn modelId="{966F0CB1-7819-654C-A3E8-B0FC21C30ACE}" type="presOf" srcId="{B3B80923-E9A0-4313-9780-DD41B43AA76D}" destId="{34F2785D-5552-46B9-BA49-9EB7BDDF0B96}" srcOrd="0" destOrd="0" presId="urn:microsoft.com/office/officeart/2005/8/layout/process5"/>
    <dgm:cxn modelId="{80208C38-1D8C-784C-8549-4587B39C4A5C}" type="presOf" srcId="{1BCAEE10-3109-4580-9D09-4FD2C68FA809}" destId="{2F0AC6A3-ED4C-4AA8-B52D-D30F42A18046}" srcOrd="0" destOrd="0" presId="urn:microsoft.com/office/officeart/2005/8/layout/process5"/>
    <dgm:cxn modelId="{223CF31C-200E-3B4D-837E-B22BA0866A77}" type="presOf" srcId="{0E1E73E3-058C-42D4-96BF-A398489B04C9}" destId="{254CC255-04ED-4070-876B-57A372B1405E}" srcOrd="1" destOrd="0" presId="urn:microsoft.com/office/officeart/2005/8/layout/process5"/>
    <dgm:cxn modelId="{860D03CA-13DB-4F38-8306-DAA1DE3A0B32}" srcId="{336C3486-B0C7-4E0B-8C2F-0B17765EF38E}" destId="{29D77ACE-18F4-4DAE-A419-472F4F50165D}" srcOrd="1" destOrd="0" parTransId="{271AD2C0-91D0-4302-A75B-28DB686D2EF4}" sibTransId="{7616C880-DEA6-47E8-B106-013D56E26A2E}"/>
    <dgm:cxn modelId="{5A1049C3-DBCE-D54C-ABA7-6FFDAC5F25BD}" type="presOf" srcId="{336C3486-B0C7-4E0B-8C2F-0B17765EF38E}" destId="{EB45AB43-AE54-4F31-9AED-D36F1CE93DD0}" srcOrd="0" destOrd="0" presId="urn:microsoft.com/office/officeart/2005/8/layout/process5"/>
    <dgm:cxn modelId="{2BDB9167-D997-FE4F-B747-2857D09C9F19}" type="presOf" srcId="{7616C880-DEA6-47E8-B106-013D56E26A2E}" destId="{9A594DC0-A098-43FA-82A5-6056FD3F33EF}" srcOrd="0" destOrd="0" presId="urn:microsoft.com/office/officeart/2005/8/layout/process5"/>
    <dgm:cxn modelId="{98D6888A-2A7B-0447-8B75-7AA2D24FC8A5}" type="presOf" srcId="{F630D2F6-3382-4FC0-9AB2-CA2D2E840054}" destId="{03F26B2D-28F5-4606-91A1-5823315AD339}" srcOrd="0" destOrd="0" presId="urn:microsoft.com/office/officeart/2005/8/layout/process5"/>
    <dgm:cxn modelId="{DD9615E5-1E4F-4C28-8F87-9F216A157F21}" srcId="{336C3486-B0C7-4E0B-8C2F-0B17765EF38E}" destId="{86DD8D58-3425-407E-A8A5-55021EECAEB6}" srcOrd="0" destOrd="0" parTransId="{718717C8-CFAE-4D0C-A274-9995A0C81DC3}" sibTransId="{3468C154-6DB2-45DC-B6B1-DFBA20121137}"/>
    <dgm:cxn modelId="{3AB64048-8B66-FE43-B470-340FD5B1A1D1}" type="presOf" srcId="{F28914E4-F881-466F-984B-1424672DF867}" destId="{C4000141-4341-4043-AB75-ED0FD0A8D955}" srcOrd="0" destOrd="0" presId="urn:microsoft.com/office/officeart/2005/8/layout/process5"/>
    <dgm:cxn modelId="{CA183943-535B-4A88-8FED-272F863A7C10}" srcId="{336C3486-B0C7-4E0B-8C2F-0B17765EF38E}" destId="{1BCAEE10-3109-4580-9D09-4FD2C68FA809}" srcOrd="5" destOrd="0" parTransId="{D93FA32A-8C08-43EE-8DC4-1BC7C56A4BFC}" sibTransId="{4C8FCFF5-4861-4644-B68B-C4F73C21CD17}"/>
    <dgm:cxn modelId="{F1FB9069-E6D8-45FB-8AAB-2E3CD5F53C45}" srcId="{336C3486-B0C7-4E0B-8C2F-0B17765EF38E}" destId="{F28914E4-F881-466F-984B-1424672DF867}" srcOrd="4" destOrd="0" parTransId="{1662C684-CB6D-404E-8282-0167572CDAD9}" sibTransId="{FCDD147F-27A4-496C-879D-B85E38FBD909}"/>
    <dgm:cxn modelId="{322300AD-8AC9-5A4D-A39D-373ABBE54043}" type="presParOf" srcId="{EB45AB43-AE54-4F31-9AED-D36F1CE93DD0}" destId="{7E855451-AF63-444F-B9DA-5B7BCB170D06}" srcOrd="0" destOrd="0" presId="urn:microsoft.com/office/officeart/2005/8/layout/process5"/>
    <dgm:cxn modelId="{923F75D3-0B13-C34C-BD4D-0CAF1F577700}" type="presParOf" srcId="{EB45AB43-AE54-4F31-9AED-D36F1CE93DD0}" destId="{C5C5BA93-B475-4FFD-AC58-4310B312F1CE}" srcOrd="1" destOrd="0" presId="urn:microsoft.com/office/officeart/2005/8/layout/process5"/>
    <dgm:cxn modelId="{BB005F79-9E71-DE45-9D37-239E23103623}" type="presParOf" srcId="{C5C5BA93-B475-4FFD-AC58-4310B312F1CE}" destId="{6787EEA2-FF7D-455F-A46B-21E4190DE8F3}" srcOrd="0" destOrd="0" presId="urn:microsoft.com/office/officeart/2005/8/layout/process5"/>
    <dgm:cxn modelId="{74F45689-FCB5-454C-972C-EADE87267A8E}" type="presParOf" srcId="{EB45AB43-AE54-4F31-9AED-D36F1CE93DD0}" destId="{DF59DDA8-239D-41AB-8010-95C945BC1BD8}" srcOrd="2" destOrd="0" presId="urn:microsoft.com/office/officeart/2005/8/layout/process5"/>
    <dgm:cxn modelId="{8B08A036-2551-2A47-92F0-433A60CBE032}" type="presParOf" srcId="{EB45AB43-AE54-4F31-9AED-D36F1CE93DD0}" destId="{9A594DC0-A098-43FA-82A5-6056FD3F33EF}" srcOrd="3" destOrd="0" presId="urn:microsoft.com/office/officeart/2005/8/layout/process5"/>
    <dgm:cxn modelId="{81A83632-640B-4F40-855E-C43792CB2E46}" type="presParOf" srcId="{9A594DC0-A098-43FA-82A5-6056FD3F33EF}" destId="{C958DF9E-EB35-475E-B666-1F548243F510}" srcOrd="0" destOrd="0" presId="urn:microsoft.com/office/officeart/2005/8/layout/process5"/>
    <dgm:cxn modelId="{30A82738-D805-174F-A63F-A9F98E6EF748}" type="presParOf" srcId="{EB45AB43-AE54-4F31-9AED-D36F1CE93DD0}" destId="{03F26B2D-28F5-4606-91A1-5823315AD339}" srcOrd="4" destOrd="0" presId="urn:microsoft.com/office/officeart/2005/8/layout/process5"/>
    <dgm:cxn modelId="{5C21E1FD-9425-2047-A7FD-0B7D90F50CC5}" type="presParOf" srcId="{EB45AB43-AE54-4F31-9AED-D36F1CE93DD0}" destId="{34F2785D-5552-46B9-BA49-9EB7BDDF0B96}" srcOrd="5" destOrd="0" presId="urn:microsoft.com/office/officeart/2005/8/layout/process5"/>
    <dgm:cxn modelId="{5B5628F5-F316-DC49-A8E1-BBBABC78869B}" type="presParOf" srcId="{34F2785D-5552-46B9-BA49-9EB7BDDF0B96}" destId="{4527C5B2-6173-4AE3-8260-4E162DBE9A46}" srcOrd="0" destOrd="0" presId="urn:microsoft.com/office/officeart/2005/8/layout/process5"/>
    <dgm:cxn modelId="{D4B12646-4DB5-7C4A-9FE9-235292E7B36D}" type="presParOf" srcId="{EB45AB43-AE54-4F31-9AED-D36F1CE93DD0}" destId="{1F848441-C705-4FDE-9DDD-F06F2D965609}" srcOrd="6" destOrd="0" presId="urn:microsoft.com/office/officeart/2005/8/layout/process5"/>
    <dgm:cxn modelId="{9E491729-26D3-1B45-95B8-CD1FD900FF9F}" type="presParOf" srcId="{EB45AB43-AE54-4F31-9AED-D36F1CE93DD0}" destId="{94DD31AB-8D28-4A93-B236-3DAE55CFB400}" srcOrd="7" destOrd="0" presId="urn:microsoft.com/office/officeart/2005/8/layout/process5"/>
    <dgm:cxn modelId="{CEBBDCC3-F3B8-4E4B-88E6-89E0BBEBFE50}" type="presParOf" srcId="{94DD31AB-8D28-4A93-B236-3DAE55CFB400}" destId="{254CC255-04ED-4070-876B-57A372B1405E}" srcOrd="0" destOrd="0" presId="urn:microsoft.com/office/officeart/2005/8/layout/process5"/>
    <dgm:cxn modelId="{038F62EE-80FB-2F44-8A8D-944302819805}" type="presParOf" srcId="{EB45AB43-AE54-4F31-9AED-D36F1CE93DD0}" destId="{C4000141-4341-4043-AB75-ED0FD0A8D955}" srcOrd="8" destOrd="0" presId="urn:microsoft.com/office/officeart/2005/8/layout/process5"/>
    <dgm:cxn modelId="{A706E0C3-4E1A-2F4C-B18D-43FBDA28685A}" type="presParOf" srcId="{EB45AB43-AE54-4F31-9AED-D36F1CE93DD0}" destId="{B355FB74-E0BC-4270-8FD4-B3D2AC2F1CC4}" srcOrd="9" destOrd="0" presId="urn:microsoft.com/office/officeart/2005/8/layout/process5"/>
    <dgm:cxn modelId="{B01A81CC-2D78-CC48-9248-62317F65B7A1}" type="presParOf" srcId="{B355FB74-E0BC-4270-8FD4-B3D2AC2F1CC4}" destId="{E77473B7-BBDF-4B6F-84B8-D3A5B6A35A31}" srcOrd="0" destOrd="0" presId="urn:microsoft.com/office/officeart/2005/8/layout/process5"/>
    <dgm:cxn modelId="{96CD2108-829A-4342-8855-59A28276197A}" type="presParOf" srcId="{EB45AB43-AE54-4F31-9AED-D36F1CE93DD0}" destId="{2F0AC6A3-ED4C-4AA8-B52D-D30F42A18046}" srcOrd="10" destOrd="0" presId="urn:microsoft.com/office/officeart/2005/8/layout/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2FACE9-0BA1-4E86-A8FA-1E3CB8F0F19D}">
      <dsp:nvSpPr>
        <dsp:cNvPr id="0" name=""/>
        <dsp:cNvSpPr/>
      </dsp:nvSpPr>
      <dsp:spPr>
        <a:xfrm>
          <a:off x="-5122379" y="-784684"/>
          <a:ext cx="6100094" cy="6100094"/>
        </a:xfrm>
        <a:prstGeom prst="blockArc">
          <a:avLst>
            <a:gd name="adj1" fmla="val 18900000"/>
            <a:gd name="adj2" fmla="val 2700000"/>
            <a:gd name="adj3" fmla="val 354"/>
          </a:avLst>
        </a:prstGeom>
        <a:noFill/>
        <a:ln w="9525" cap="flat" cmpd="sng" algn="ctr">
          <a:solidFill>
            <a:schemeClr val="dk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F83FF0D-F505-489C-BD5F-EA003B9D302A}">
      <dsp:nvSpPr>
        <dsp:cNvPr id="0" name=""/>
        <dsp:cNvSpPr/>
      </dsp:nvSpPr>
      <dsp:spPr>
        <a:xfrm>
          <a:off x="432077" y="288031"/>
          <a:ext cx="7739375" cy="566521"/>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449677" tIns="73660" rIns="73660" bIns="73660" numCol="1" spcCol="1270" anchor="ctr" anchorCtr="0">
          <a:noAutofit/>
        </a:bodyPr>
        <a:lstStyle/>
        <a:p>
          <a:pPr lvl="0" algn="l" defTabSz="1289050">
            <a:lnSpc>
              <a:spcPct val="90000"/>
            </a:lnSpc>
            <a:spcBef>
              <a:spcPct val="0"/>
            </a:spcBef>
            <a:spcAft>
              <a:spcPct val="35000"/>
            </a:spcAft>
          </a:pPr>
          <a:r>
            <a:rPr lang="en-US" sz="2900" kern="1200" dirty="0" smtClean="0"/>
            <a:t>Science</a:t>
          </a:r>
          <a:endParaRPr lang="ru-RU" sz="2900" kern="1200" dirty="0"/>
        </a:p>
      </dsp:txBody>
      <dsp:txXfrm>
        <a:off x="432077" y="288031"/>
        <a:ext cx="7739375" cy="566521"/>
      </dsp:txXfrm>
    </dsp:sp>
    <dsp:sp modelId="{B6E82115-18AC-408D-BF4A-5BB0817A32CF}">
      <dsp:nvSpPr>
        <dsp:cNvPr id="0" name=""/>
        <dsp:cNvSpPr/>
      </dsp:nvSpPr>
      <dsp:spPr>
        <a:xfrm>
          <a:off x="73590" y="212264"/>
          <a:ext cx="708152" cy="708152"/>
        </a:xfrm>
        <a:prstGeom prst="ellipse">
          <a:avLst/>
        </a:prstGeom>
        <a:solidFill>
          <a:schemeClr val="lt2">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02A47FB-1864-4AA7-A5FF-F9F0424D9002}">
      <dsp:nvSpPr>
        <dsp:cNvPr id="0" name=""/>
        <dsp:cNvSpPr/>
      </dsp:nvSpPr>
      <dsp:spPr>
        <a:xfrm>
          <a:off x="833619" y="1132590"/>
          <a:ext cx="7333422" cy="566521"/>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449677" tIns="73660" rIns="73660" bIns="73660" numCol="1" spcCol="1270" anchor="ctr" anchorCtr="0">
          <a:noAutofit/>
        </a:bodyPr>
        <a:lstStyle/>
        <a:p>
          <a:pPr lvl="0" algn="l" defTabSz="1289050">
            <a:lnSpc>
              <a:spcPct val="90000"/>
            </a:lnSpc>
            <a:spcBef>
              <a:spcPct val="0"/>
            </a:spcBef>
            <a:spcAft>
              <a:spcPct val="35000"/>
            </a:spcAft>
          </a:pPr>
          <a:r>
            <a:rPr lang="en-US" sz="2900" kern="1200" dirty="0" smtClean="0"/>
            <a:t>Engineering</a:t>
          </a:r>
          <a:endParaRPr lang="ru-RU" sz="2900" kern="1200" dirty="0"/>
        </a:p>
      </dsp:txBody>
      <dsp:txXfrm>
        <a:off x="833619" y="1132590"/>
        <a:ext cx="7333422" cy="566521"/>
      </dsp:txXfrm>
    </dsp:sp>
    <dsp:sp modelId="{485DC6E3-76BA-4762-BEC7-6800E3B39C81}">
      <dsp:nvSpPr>
        <dsp:cNvPr id="0" name=""/>
        <dsp:cNvSpPr/>
      </dsp:nvSpPr>
      <dsp:spPr>
        <a:xfrm>
          <a:off x="479543" y="1061775"/>
          <a:ext cx="708152" cy="708152"/>
        </a:xfrm>
        <a:prstGeom prst="ellipse">
          <a:avLst/>
        </a:prstGeom>
        <a:solidFill>
          <a:schemeClr val="lt2">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DE223EE-8502-4607-A6CF-380F4B077E17}">
      <dsp:nvSpPr>
        <dsp:cNvPr id="0" name=""/>
        <dsp:cNvSpPr/>
      </dsp:nvSpPr>
      <dsp:spPr>
        <a:xfrm>
          <a:off x="958214" y="1982101"/>
          <a:ext cx="7208827" cy="566521"/>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449677" tIns="73660" rIns="73660" bIns="73660" numCol="1" spcCol="1270" anchor="ctr" anchorCtr="0">
          <a:noAutofit/>
        </a:bodyPr>
        <a:lstStyle/>
        <a:p>
          <a:pPr lvl="0" algn="l" defTabSz="1289050">
            <a:lnSpc>
              <a:spcPct val="90000"/>
            </a:lnSpc>
            <a:spcBef>
              <a:spcPct val="0"/>
            </a:spcBef>
            <a:spcAft>
              <a:spcPct val="35000"/>
            </a:spcAft>
          </a:pPr>
          <a:r>
            <a:rPr lang="en-US" sz="2900" kern="1200" dirty="0" smtClean="0"/>
            <a:t>Education</a:t>
          </a:r>
          <a:endParaRPr lang="ru-RU" sz="2900" kern="1200" dirty="0"/>
        </a:p>
      </dsp:txBody>
      <dsp:txXfrm>
        <a:off x="958214" y="1982101"/>
        <a:ext cx="7208827" cy="566521"/>
      </dsp:txXfrm>
    </dsp:sp>
    <dsp:sp modelId="{750A4275-B342-4118-95A2-959F6E21F73F}">
      <dsp:nvSpPr>
        <dsp:cNvPr id="0" name=""/>
        <dsp:cNvSpPr/>
      </dsp:nvSpPr>
      <dsp:spPr>
        <a:xfrm>
          <a:off x="586406" y="1828800"/>
          <a:ext cx="708152" cy="708152"/>
        </a:xfrm>
        <a:prstGeom prst="ellipse">
          <a:avLst/>
        </a:prstGeom>
        <a:solidFill>
          <a:schemeClr val="lt2">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CE58E3F-FD08-4E73-A6B2-C2E26FDCECB1}">
      <dsp:nvSpPr>
        <dsp:cNvPr id="0" name=""/>
        <dsp:cNvSpPr/>
      </dsp:nvSpPr>
      <dsp:spPr>
        <a:xfrm>
          <a:off x="833619" y="2831612"/>
          <a:ext cx="7333422" cy="566521"/>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449677" tIns="73660" rIns="73660" bIns="73660" numCol="1" spcCol="1270" anchor="ctr" anchorCtr="0">
          <a:noAutofit/>
        </a:bodyPr>
        <a:lstStyle/>
        <a:p>
          <a:pPr lvl="0" algn="l" defTabSz="1289050">
            <a:lnSpc>
              <a:spcPct val="90000"/>
            </a:lnSpc>
            <a:spcBef>
              <a:spcPct val="0"/>
            </a:spcBef>
            <a:spcAft>
              <a:spcPct val="35000"/>
            </a:spcAft>
          </a:pPr>
          <a:r>
            <a:rPr lang="en-US" sz="2900" kern="1200" dirty="0" smtClean="0"/>
            <a:t>Medicine</a:t>
          </a:r>
          <a:endParaRPr lang="ru-RU" sz="2900" kern="1200" dirty="0"/>
        </a:p>
      </dsp:txBody>
      <dsp:txXfrm>
        <a:off x="833619" y="2831612"/>
        <a:ext cx="7333422" cy="566521"/>
      </dsp:txXfrm>
    </dsp:sp>
    <dsp:sp modelId="{5DE7F010-5801-420C-B51D-4C8DB5B538F4}">
      <dsp:nvSpPr>
        <dsp:cNvPr id="0" name=""/>
        <dsp:cNvSpPr/>
      </dsp:nvSpPr>
      <dsp:spPr>
        <a:xfrm>
          <a:off x="479543" y="2760797"/>
          <a:ext cx="708152" cy="708152"/>
        </a:xfrm>
        <a:prstGeom prst="ellipse">
          <a:avLst/>
        </a:prstGeom>
        <a:solidFill>
          <a:schemeClr val="lt2">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26C6D1D-5578-41EE-928F-120DDEBD99A7}">
      <dsp:nvSpPr>
        <dsp:cNvPr id="0" name=""/>
        <dsp:cNvSpPr/>
      </dsp:nvSpPr>
      <dsp:spPr>
        <a:xfrm>
          <a:off x="427666" y="3681123"/>
          <a:ext cx="7739375" cy="566521"/>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449677" tIns="73660" rIns="73660" bIns="73660" numCol="1" spcCol="1270" anchor="ctr" anchorCtr="0">
          <a:noAutofit/>
        </a:bodyPr>
        <a:lstStyle/>
        <a:p>
          <a:pPr lvl="0" algn="l" defTabSz="1289050">
            <a:lnSpc>
              <a:spcPct val="90000"/>
            </a:lnSpc>
            <a:spcBef>
              <a:spcPct val="0"/>
            </a:spcBef>
            <a:spcAft>
              <a:spcPct val="35000"/>
            </a:spcAft>
          </a:pPr>
          <a:r>
            <a:rPr lang="en-US" sz="2900" kern="1200" dirty="0" smtClean="0"/>
            <a:t>Management in social sphere</a:t>
          </a:r>
          <a:endParaRPr lang="ru-RU" sz="2900" kern="1200" dirty="0"/>
        </a:p>
      </dsp:txBody>
      <dsp:txXfrm>
        <a:off x="427666" y="3681123"/>
        <a:ext cx="7739375" cy="566521"/>
      </dsp:txXfrm>
    </dsp:sp>
    <dsp:sp modelId="{981DDEDD-95FC-4D05-BA49-A38A94BEF5BA}">
      <dsp:nvSpPr>
        <dsp:cNvPr id="0" name=""/>
        <dsp:cNvSpPr/>
      </dsp:nvSpPr>
      <dsp:spPr>
        <a:xfrm>
          <a:off x="73590" y="3610308"/>
          <a:ext cx="708152" cy="708152"/>
        </a:xfrm>
        <a:prstGeom prst="ellipse">
          <a:avLst/>
        </a:prstGeom>
        <a:solidFill>
          <a:schemeClr val="lt2">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855451-AF63-444F-B9DA-5B7BCB170D06}">
      <dsp:nvSpPr>
        <dsp:cNvPr id="0" name=""/>
        <dsp:cNvSpPr/>
      </dsp:nvSpPr>
      <dsp:spPr>
        <a:xfrm>
          <a:off x="7233" y="665576"/>
          <a:ext cx="2161877" cy="1297126"/>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Enrollment</a:t>
          </a:r>
          <a:r>
            <a:rPr lang="en-US" sz="1800" b="1" kern="1200" baseline="0" dirty="0" smtClean="0"/>
            <a:t> in a degree program at eligible institutions (HEIs)</a:t>
          </a:r>
          <a:endParaRPr lang="ru-RU" sz="1800" b="1" kern="1200" dirty="0"/>
        </a:p>
      </dsp:txBody>
      <dsp:txXfrm>
        <a:off x="45225" y="703568"/>
        <a:ext cx="2085893" cy="1221142"/>
      </dsp:txXfrm>
    </dsp:sp>
    <dsp:sp modelId="{C5C5BA93-B475-4FFD-AC58-4310B312F1CE}">
      <dsp:nvSpPr>
        <dsp:cNvPr id="0" name=""/>
        <dsp:cNvSpPr/>
      </dsp:nvSpPr>
      <dsp:spPr>
        <a:xfrm>
          <a:off x="2359355" y="1046067"/>
          <a:ext cx="458317" cy="536145"/>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ru-RU" sz="2300" kern="1200"/>
        </a:p>
      </dsp:txBody>
      <dsp:txXfrm>
        <a:off x="2359355" y="1153296"/>
        <a:ext cx="320822" cy="321687"/>
      </dsp:txXfrm>
    </dsp:sp>
    <dsp:sp modelId="{DF59DDA8-239D-41AB-8010-95C945BC1BD8}">
      <dsp:nvSpPr>
        <dsp:cNvPr id="0" name=""/>
        <dsp:cNvSpPr/>
      </dsp:nvSpPr>
      <dsp:spPr>
        <a:xfrm>
          <a:off x="3033861" y="665576"/>
          <a:ext cx="2161877" cy="1297126"/>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Registration for the GEP and applying for a grant</a:t>
          </a:r>
          <a:endParaRPr lang="ru-RU" sz="1800" kern="1200" dirty="0"/>
        </a:p>
      </dsp:txBody>
      <dsp:txXfrm>
        <a:off x="3071853" y="703568"/>
        <a:ext cx="2085893" cy="1221142"/>
      </dsp:txXfrm>
    </dsp:sp>
    <dsp:sp modelId="{9A594DC0-A098-43FA-82A5-6056FD3F33EF}">
      <dsp:nvSpPr>
        <dsp:cNvPr id="0" name=""/>
        <dsp:cNvSpPr/>
      </dsp:nvSpPr>
      <dsp:spPr>
        <a:xfrm>
          <a:off x="5385983" y="1046067"/>
          <a:ext cx="458317" cy="536145"/>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ru-RU" sz="2300" kern="1200"/>
        </a:p>
      </dsp:txBody>
      <dsp:txXfrm>
        <a:off x="5385983" y="1153296"/>
        <a:ext cx="320822" cy="321687"/>
      </dsp:txXfrm>
    </dsp:sp>
    <dsp:sp modelId="{03F26B2D-28F5-4606-91A1-5823315AD339}">
      <dsp:nvSpPr>
        <dsp:cNvPr id="0" name=""/>
        <dsp:cNvSpPr/>
      </dsp:nvSpPr>
      <dsp:spPr>
        <a:xfrm>
          <a:off x="6060489" y="665576"/>
          <a:ext cx="2161877" cy="1297126"/>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Competitive</a:t>
          </a:r>
          <a:r>
            <a:rPr lang="en-US" sz="1800" b="1" kern="1200" baseline="0" dirty="0" smtClean="0"/>
            <a:t> selection procedure</a:t>
          </a:r>
          <a:endParaRPr lang="ru-RU" sz="1800" b="1" kern="1200" dirty="0"/>
        </a:p>
      </dsp:txBody>
      <dsp:txXfrm>
        <a:off x="6098481" y="703568"/>
        <a:ext cx="2085893" cy="1221142"/>
      </dsp:txXfrm>
    </dsp:sp>
    <dsp:sp modelId="{34F2785D-5552-46B9-BA49-9EB7BDDF0B96}">
      <dsp:nvSpPr>
        <dsp:cNvPr id="0" name=""/>
        <dsp:cNvSpPr/>
      </dsp:nvSpPr>
      <dsp:spPr>
        <a:xfrm rot="5400000">
          <a:off x="6912269" y="2114034"/>
          <a:ext cx="458317" cy="536145"/>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ru-RU" sz="2200" kern="1200"/>
        </a:p>
      </dsp:txBody>
      <dsp:txXfrm rot="-5400000">
        <a:off x="6980585" y="2152948"/>
        <a:ext cx="321687" cy="320822"/>
      </dsp:txXfrm>
    </dsp:sp>
    <dsp:sp modelId="{1F848441-C705-4FDE-9DDD-F06F2D965609}">
      <dsp:nvSpPr>
        <dsp:cNvPr id="0" name=""/>
        <dsp:cNvSpPr/>
      </dsp:nvSpPr>
      <dsp:spPr>
        <a:xfrm>
          <a:off x="6060489" y="2827453"/>
          <a:ext cx="2161877" cy="1297126"/>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Getting education at</a:t>
          </a:r>
          <a:r>
            <a:rPr lang="ru-RU" sz="1800" b="1" kern="1200" dirty="0" smtClean="0"/>
            <a:t> </a:t>
          </a:r>
          <a:r>
            <a:rPr lang="en-US" sz="1800" b="1" kern="1200" dirty="0" smtClean="0"/>
            <a:t>the eligible HEI ( at least  1 year) </a:t>
          </a:r>
          <a:endParaRPr lang="ru-RU" sz="1800" b="1" kern="1200" dirty="0"/>
        </a:p>
      </dsp:txBody>
      <dsp:txXfrm>
        <a:off x="6098481" y="2865445"/>
        <a:ext cx="2085893" cy="1221142"/>
      </dsp:txXfrm>
    </dsp:sp>
    <dsp:sp modelId="{94DD31AB-8D28-4A93-B236-3DAE55CFB400}">
      <dsp:nvSpPr>
        <dsp:cNvPr id="0" name=""/>
        <dsp:cNvSpPr/>
      </dsp:nvSpPr>
      <dsp:spPr>
        <a:xfrm rot="10800000">
          <a:off x="5411926" y="3207944"/>
          <a:ext cx="458317" cy="536145"/>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ru-RU" sz="2300" kern="1200"/>
        </a:p>
      </dsp:txBody>
      <dsp:txXfrm rot="10800000">
        <a:off x="5549421" y="3315173"/>
        <a:ext cx="320822" cy="321687"/>
      </dsp:txXfrm>
    </dsp:sp>
    <dsp:sp modelId="{C4000141-4341-4043-AB75-ED0FD0A8D955}">
      <dsp:nvSpPr>
        <dsp:cNvPr id="0" name=""/>
        <dsp:cNvSpPr/>
      </dsp:nvSpPr>
      <dsp:spPr>
        <a:xfrm>
          <a:off x="3033861" y="2827453"/>
          <a:ext cx="2161877" cy="1297126"/>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International</a:t>
          </a:r>
          <a:r>
            <a:rPr lang="en-US" sz="1600" b="1" kern="1200" baseline="0" dirty="0" smtClean="0"/>
            <a:t> academic credentials evaluation and recognition in Russia</a:t>
          </a:r>
          <a:endParaRPr lang="ru-RU" sz="1600" b="1" kern="1200" dirty="0"/>
        </a:p>
      </dsp:txBody>
      <dsp:txXfrm>
        <a:off x="3071853" y="2865445"/>
        <a:ext cx="2085893" cy="1221142"/>
      </dsp:txXfrm>
    </dsp:sp>
    <dsp:sp modelId="{B355FB74-E0BC-4270-8FD4-B3D2AC2F1CC4}">
      <dsp:nvSpPr>
        <dsp:cNvPr id="0" name=""/>
        <dsp:cNvSpPr/>
      </dsp:nvSpPr>
      <dsp:spPr>
        <a:xfrm rot="10800000">
          <a:off x="2385298" y="3207944"/>
          <a:ext cx="458317" cy="536145"/>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ru-RU" sz="2300" kern="1200"/>
        </a:p>
      </dsp:txBody>
      <dsp:txXfrm rot="10800000">
        <a:off x="2522793" y="3315173"/>
        <a:ext cx="320822" cy="321687"/>
      </dsp:txXfrm>
    </dsp:sp>
    <dsp:sp modelId="{2F0AC6A3-ED4C-4AA8-B52D-D30F42A18046}">
      <dsp:nvSpPr>
        <dsp:cNvPr id="0" name=""/>
        <dsp:cNvSpPr/>
      </dsp:nvSpPr>
      <dsp:spPr>
        <a:xfrm>
          <a:off x="7233" y="2827453"/>
          <a:ext cx="2161877" cy="1297126"/>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Career development with the approved employer for at least 3 years</a:t>
          </a:r>
          <a:endParaRPr lang="ru-RU" sz="1800" b="1" kern="1200" dirty="0"/>
        </a:p>
      </dsp:txBody>
      <dsp:txXfrm>
        <a:off x="45225" y="2865445"/>
        <a:ext cx="2085893" cy="1221142"/>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D8552D-E682-9241-9BCA-14796F04B22C}" type="datetimeFigureOut">
              <a:rPr lang="en-US" smtClean="0"/>
              <a:pPr/>
              <a:t>8/18/2014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7E500A-5A36-1847-9152-DF71E4993A1E}" type="slidenum">
              <a:rPr lang="en-US" smtClean="0"/>
              <a:pPr/>
              <a:t>‹#›</a:t>
            </a:fld>
            <a:endParaRPr lang="en-US"/>
          </a:p>
        </p:txBody>
      </p:sp>
    </p:spTree>
    <p:extLst>
      <p:ext uri="{BB962C8B-B14F-4D97-AF65-F5344CB8AC3E}">
        <p14:creationId xmlns:p14="http://schemas.microsoft.com/office/powerpoint/2010/main" xmlns="" val="23622960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cstate="print"/>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8/18/2014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pPr/>
              <a:t>8/18/2014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pPr/>
              <a:t>8/18/2014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cstate="print"/>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pPr/>
              <a:t>8/18/2014</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8/18/2014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8/18/2014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pPr/>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8/18/2014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pPr/>
              <a:t>8/18/2014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8/18/2014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8/18/2014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pPr/>
              <a:t>8/18/2014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pPr/>
              <a:t>8/18/2014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pPr/>
              <a:t>8/18/2014</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global.education.program@gmail.com" TargetMode="External"/><Relationship Id="rId2" Type="http://schemas.openxmlformats.org/officeDocument/2006/relationships/hyperlink" Target="https://www.facebook.com/groups/globaleduintegration/" TargetMode="Externa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hyperlink" Target="mailto:kb.ivanenko@asi.ru"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overnment.ru/docs/13280" TargetMode="External"/><Relationship Id="rId2" Type="http://schemas.openxmlformats.org/officeDocument/2006/relationships/hyperlink" Target="http://government.ru/docs/13277" TargetMode="Externa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7766" y="2045553"/>
            <a:ext cx="7795184" cy="1921329"/>
          </a:xfrm>
        </p:spPr>
        <p:txBody>
          <a:bodyPr/>
          <a:lstStyle/>
          <a:p>
            <a:r>
              <a:rPr lang="ru-RU" sz="4000" b="1" dirty="0" smtClean="0">
                <a:solidFill>
                  <a:srgbClr val="FF0000"/>
                </a:solidFill>
              </a:rPr>
              <a:t/>
            </a:r>
            <a:br>
              <a:rPr lang="ru-RU" sz="4000" b="1" dirty="0" smtClean="0">
                <a:solidFill>
                  <a:srgbClr val="FF0000"/>
                </a:solidFill>
              </a:rPr>
            </a:br>
            <a:r>
              <a:rPr lang="en-US" sz="4000" b="1" dirty="0" smtClean="0">
                <a:solidFill>
                  <a:srgbClr val="FF0000"/>
                </a:solidFill>
              </a:rPr>
              <a:t>Russian Government Scholarship -</a:t>
            </a:r>
            <a:br>
              <a:rPr lang="en-US" sz="4000" b="1" dirty="0" smtClean="0">
                <a:solidFill>
                  <a:srgbClr val="FF0000"/>
                </a:solidFill>
              </a:rPr>
            </a:br>
            <a:r>
              <a:rPr lang="en-US" sz="4000" b="1" dirty="0" smtClean="0">
                <a:solidFill>
                  <a:srgbClr val="FF0000"/>
                </a:solidFill>
              </a:rPr>
              <a:t>Global Education Program (GEP)</a:t>
            </a:r>
            <a:endParaRPr lang="en-US" sz="4000" b="1" dirty="0">
              <a:solidFill>
                <a:srgbClr val="FF0000"/>
              </a:solidFill>
            </a:endParaRPr>
          </a:p>
        </p:txBody>
      </p:sp>
      <p:sp>
        <p:nvSpPr>
          <p:cNvPr id="3" name="Subtitle 2"/>
          <p:cNvSpPr>
            <a:spLocks noGrp="1"/>
          </p:cNvSpPr>
          <p:nvPr>
            <p:ph type="subTitle" idx="1"/>
          </p:nvPr>
        </p:nvSpPr>
        <p:spPr/>
        <p:txBody>
          <a:bodyPr>
            <a:normAutofit fontScale="92500" lnSpcReduction="10000"/>
          </a:bodyPr>
          <a:lstStyle/>
          <a:p>
            <a:endParaRPr lang="en-US" sz="2800" dirty="0" smtClean="0"/>
          </a:p>
          <a:p>
            <a:r>
              <a:rPr lang="en-US" sz="2800" dirty="0" smtClean="0"/>
              <a:t>Agency for Strategic Initiatives</a:t>
            </a:r>
            <a:endParaRPr lang="ru-RU" sz="2800" dirty="0" smtClean="0"/>
          </a:p>
          <a:p>
            <a:endParaRPr lang="en-US" sz="2800" dirty="0" smtClean="0"/>
          </a:p>
          <a:p>
            <a:r>
              <a:rPr lang="en-US" sz="2400" i="1" dirty="0" smtClean="0"/>
              <a:t>Ksenia Ivanenko</a:t>
            </a:r>
            <a:endParaRPr lang="en-US" sz="2400" i="1" dirty="0"/>
          </a:p>
        </p:txBody>
      </p:sp>
      <p:pic>
        <p:nvPicPr>
          <p:cNvPr id="4" name="Рисунок 1"/>
          <p:cNvPicPr>
            <a:picLocks noChangeAspect="1"/>
          </p:cNvPicPr>
          <p:nvPr/>
        </p:nvPicPr>
        <p:blipFill>
          <a:blip r:embed="rId2" cstate="email">
            <a:extLst>
              <a:ext uri="{28A0092B-C50C-407E-A947-70E740481C1C}">
                <a14:useLocalDpi xmlns:a14="http://schemas.microsoft.com/office/drawing/2010/main" xmlns="" val="0"/>
              </a:ext>
            </a:extLst>
          </a:blip>
          <a:srcRect l="7980" b="11667"/>
          <a:stretch>
            <a:fillRect/>
          </a:stretch>
        </p:blipFill>
        <p:spPr bwMode="auto">
          <a:xfrm>
            <a:off x="6611938" y="590550"/>
            <a:ext cx="1922462" cy="1009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32496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78421"/>
            <a:ext cx="7583487" cy="1044388"/>
          </a:xfrm>
        </p:spPr>
        <p:txBody>
          <a:bodyPr/>
          <a:lstStyle/>
          <a:p>
            <a:r>
              <a:rPr lang="en-US" sz="3600" b="1" dirty="0" smtClean="0">
                <a:solidFill>
                  <a:srgbClr val="FF0000"/>
                </a:solidFill>
              </a:rPr>
              <a:t>Expense Coverage</a:t>
            </a:r>
            <a:endParaRPr lang="bg-BG" sz="3600" b="1" dirty="0">
              <a:solidFill>
                <a:srgbClr val="FF0000"/>
              </a:solidFill>
            </a:endParaRPr>
          </a:p>
        </p:txBody>
      </p:sp>
      <p:sp>
        <p:nvSpPr>
          <p:cNvPr id="3" name="Content Placeholder 2"/>
          <p:cNvSpPr>
            <a:spLocks noGrp="1"/>
          </p:cNvSpPr>
          <p:nvPr>
            <p:ph idx="1"/>
          </p:nvPr>
        </p:nvSpPr>
        <p:spPr/>
        <p:txBody>
          <a:bodyPr>
            <a:normAutofit/>
          </a:bodyPr>
          <a:lstStyle/>
          <a:p>
            <a:pPr>
              <a:buNone/>
            </a:pPr>
            <a:endParaRPr lang="en-US" dirty="0" smtClean="0">
              <a:solidFill>
                <a:srgbClr val="FFFFFF"/>
              </a:solidFill>
              <a:latin typeface="Verdana"/>
            </a:endParaRPr>
          </a:p>
          <a:p>
            <a:pPr>
              <a:buNone/>
            </a:pPr>
            <a:endParaRPr lang="en-US" dirty="0" smtClean="0">
              <a:solidFill>
                <a:srgbClr val="FFFFFF"/>
              </a:solidFill>
              <a:latin typeface="Verdana"/>
            </a:endParaRPr>
          </a:p>
          <a:p>
            <a:pPr>
              <a:buNone/>
            </a:pPr>
            <a:endParaRPr lang="en-US" dirty="0">
              <a:solidFill>
                <a:srgbClr val="FFFFFF"/>
              </a:solidFill>
              <a:latin typeface="Verdana"/>
            </a:endParaRPr>
          </a:p>
          <a:p>
            <a:endParaRPr lang="en-US" sz="2800" dirty="0"/>
          </a:p>
        </p:txBody>
      </p:sp>
      <p:pic>
        <p:nvPicPr>
          <p:cNvPr id="4" name="Рисунок 1"/>
          <p:cNvPicPr>
            <a:picLocks noChangeAspect="1"/>
          </p:cNvPicPr>
          <p:nvPr/>
        </p:nvPicPr>
        <p:blipFill>
          <a:blip r:embed="rId2" cstate="email">
            <a:extLst>
              <a:ext uri="{28A0092B-C50C-407E-A947-70E740481C1C}">
                <a14:useLocalDpi xmlns:a14="http://schemas.microsoft.com/office/drawing/2010/main" xmlns="" val="0"/>
              </a:ext>
            </a:extLst>
          </a:blip>
          <a:srcRect l="7980" b="11667"/>
          <a:stretch>
            <a:fillRect/>
          </a:stretch>
        </p:blipFill>
        <p:spPr bwMode="auto">
          <a:xfrm>
            <a:off x="6611938" y="590550"/>
            <a:ext cx="1922462" cy="1009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Прямоугольник 4"/>
          <p:cNvSpPr/>
          <p:nvPr/>
        </p:nvSpPr>
        <p:spPr>
          <a:xfrm>
            <a:off x="508000" y="1600201"/>
            <a:ext cx="8157881" cy="5447645"/>
          </a:xfrm>
          <a:prstGeom prst="rect">
            <a:avLst/>
          </a:prstGeom>
        </p:spPr>
        <p:txBody>
          <a:bodyPr wrap="square">
            <a:spAutoFit/>
          </a:bodyPr>
          <a:lstStyle/>
          <a:p>
            <a:pPr marL="914400" lvl="1" indent="-457200"/>
            <a:endParaRPr lang="en-US" sz="2400" dirty="0" smtClean="0">
              <a:solidFill>
                <a:schemeClr val="bg1"/>
              </a:solidFill>
            </a:endParaRPr>
          </a:p>
          <a:p>
            <a:pPr marL="914400" lvl="1" indent="-457200"/>
            <a:r>
              <a:rPr lang="en-US" sz="2400" dirty="0" smtClean="0">
                <a:solidFill>
                  <a:schemeClr val="bg1"/>
                </a:solidFill>
              </a:rPr>
              <a:t>What does the program scholarship cover?</a:t>
            </a:r>
          </a:p>
          <a:p>
            <a:pPr marL="914400" lvl="1" indent="-457200"/>
            <a:endParaRPr lang="en-US" sz="2400" dirty="0" smtClean="0">
              <a:solidFill>
                <a:schemeClr val="bg1"/>
              </a:solidFill>
            </a:endParaRPr>
          </a:p>
          <a:p>
            <a:pPr marL="914400" lvl="1" indent="-457200">
              <a:buFont typeface="Courier New"/>
              <a:buChar char="o"/>
            </a:pPr>
            <a:r>
              <a:rPr lang="en-US" sz="2400" dirty="0" smtClean="0">
                <a:solidFill>
                  <a:schemeClr val="bg1"/>
                </a:solidFill>
              </a:rPr>
              <a:t>Tuition</a:t>
            </a:r>
            <a:endParaRPr lang="ru-RU" sz="2400" dirty="0" smtClean="0">
              <a:solidFill>
                <a:schemeClr val="bg1"/>
              </a:solidFill>
            </a:endParaRPr>
          </a:p>
          <a:p>
            <a:pPr marL="914400" lvl="1" indent="-457200">
              <a:buFont typeface="Courier New"/>
              <a:buChar char="o"/>
            </a:pPr>
            <a:r>
              <a:rPr lang="en-US" sz="2400" dirty="0" smtClean="0">
                <a:solidFill>
                  <a:schemeClr val="bg1"/>
                </a:solidFill>
              </a:rPr>
              <a:t>Travel expenses</a:t>
            </a:r>
            <a:endParaRPr lang="ru-RU" sz="2400" dirty="0" smtClean="0">
              <a:solidFill>
                <a:schemeClr val="bg1"/>
              </a:solidFill>
            </a:endParaRPr>
          </a:p>
          <a:p>
            <a:pPr marL="914400" lvl="1" indent="-457200">
              <a:buFont typeface="Courier New"/>
              <a:buChar char="o"/>
            </a:pPr>
            <a:r>
              <a:rPr lang="en-US" sz="2400" dirty="0" smtClean="0">
                <a:solidFill>
                  <a:schemeClr val="bg1"/>
                </a:solidFill>
              </a:rPr>
              <a:t>Health insurance</a:t>
            </a:r>
            <a:endParaRPr lang="ru-RU" sz="2400" dirty="0" smtClean="0">
              <a:solidFill>
                <a:schemeClr val="bg1"/>
              </a:solidFill>
            </a:endParaRPr>
          </a:p>
          <a:p>
            <a:pPr marL="914400" lvl="1" indent="-457200">
              <a:buFont typeface="Courier New"/>
              <a:buChar char="o"/>
            </a:pPr>
            <a:r>
              <a:rPr lang="en-US" sz="2400" dirty="0" smtClean="0">
                <a:solidFill>
                  <a:schemeClr val="bg1"/>
                </a:solidFill>
              </a:rPr>
              <a:t>Living expenses</a:t>
            </a:r>
          </a:p>
          <a:p>
            <a:pPr marL="914400" lvl="1" indent="-457200">
              <a:buFont typeface="Courier New"/>
              <a:buChar char="o"/>
            </a:pPr>
            <a:r>
              <a:rPr lang="en-US" sz="2400" dirty="0" smtClean="0">
                <a:solidFill>
                  <a:schemeClr val="bg1"/>
                </a:solidFill>
              </a:rPr>
              <a:t>Meals</a:t>
            </a:r>
            <a:endParaRPr lang="ru-RU" sz="2400" dirty="0" smtClean="0">
              <a:solidFill>
                <a:schemeClr val="bg1"/>
              </a:solidFill>
            </a:endParaRPr>
          </a:p>
          <a:p>
            <a:pPr marL="914400" lvl="1" indent="-457200">
              <a:buFont typeface="Courier New"/>
              <a:buChar char="o"/>
            </a:pPr>
            <a:r>
              <a:rPr lang="en-US" sz="2400" dirty="0" smtClean="0">
                <a:solidFill>
                  <a:schemeClr val="bg1"/>
                </a:solidFill>
              </a:rPr>
              <a:t>Academic literature</a:t>
            </a:r>
          </a:p>
          <a:p>
            <a:pPr marL="914400" lvl="1" indent="-457200"/>
            <a:endParaRPr lang="ru-RU" sz="2000" dirty="0" smtClean="0">
              <a:solidFill>
                <a:schemeClr val="bg1"/>
              </a:solidFill>
            </a:endParaRPr>
          </a:p>
          <a:p>
            <a:pPr marL="914400" lvl="1" indent="-457200"/>
            <a:r>
              <a:rPr lang="en-US" sz="2000" dirty="0" smtClean="0">
                <a:solidFill>
                  <a:schemeClr val="bg1"/>
                </a:solidFill>
              </a:rPr>
              <a:t>The total expenditure for one year of study may not exceed 1381.8 thousand rubles</a:t>
            </a:r>
          </a:p>
          <a:p>
            <a:pPr marL="914400" lvl="1" indent="-457200"/>
            <a:endParaRPr lang="en-US" sz="2400" dirty="0" smtClean="0">
              <a:solidFill>
                <a:schemeClr val="bg1"/>
              </a:solidFill>
            </a:endParaRPr>
          </a:p>
          <a:p>
            <a:pPr marL="914400" lvl="1" indent="-457200"/>
            <a:endParaRPr lang="en-US" sz="2400" dirty="0" smtClean="0">
              <a:solidFill>
                <a:schemeClr val="bg1"/>
              </a:solidFill>
            </a:endParaRPr>
          </a:p>
          <a:p>
            <a:pPr marL="914400" lvl="1" indent="-457200"/>
            <a:endParaRPr lang="ru-RU" sz="2400" dirty="0">
              <a:solidFill>
                <a:schemeClr val="bg1"/>
              </a:solidFill>
            </a:endParaRPr>
          </a:p>
        </p:txBody>
      </p:sp>
    </p:spTree>
    <p:extLst>
      <p:ext uri="{BB962C8B-B14F-4D97-AF65-F5344CB8AC3E}">
        <p14:creationId xmlns:p14="http://schemas.microsoft.com/office/powerpoint/2010/main" xmlns="" val="1274930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590550"/>
            <a:ext cx="7583487" cy="885825"/>
          </a:xfrm>
        </p:spPr>
        <p:txBody>
          <a:bodyPr/>
          <a:lstStyle/>
          <a:p>
            <a:r>
              <a:rPr lang="en-US" sz="3600" b="1" dirty="0" smtClean="0">
                <a:solidFill>
                  <a:srgbClr val="FF0000"/>
                </a:solidFill>
              </a:rPr>
              <a:t>How does it work?</a:t>
            </a:r>
            <a:endParaRPr lang="en-US" sz="3600" b="1" dirty="0">
              <a:solidFill>
                <a:srgbClr val="FF0000"/>
              </a:solidFill>
            </a:endParaRPr>
          </a:p>
        </p:txBody>
      </p:sp>
      <p:pic>
        <p:nvPicPr>
          <p:cNvPr id="4" name="Рисунок 1"/>
          <p:cNvPicPr>
            <a:picLocks noChangeAspect="1"/>
          </p:cNvPicPr>
          <p:nvPr/>
        </p:nvPicPr>
        <p:blipFill>
          <a:blip r:embed="rId2" cstate="email">
            <a:extLst>
              <a:ext uri="{28A0092B-C50C-407E-A947-70E740481C1C}">
                <a14:useLocalDpi xmlns:a14="http://schemas.microsoft.com/office/drawing/2010/main" xmlns="" val="0"/>
              </a:ext>
            </a:extLst>
          </a:blip>
          <a:srcRect l="7980" b="11667"/>
          <a:stretch>
            <a:fillRect/>
          </a:stretch>
        </p:blipFill>
        <p:spPr bwMode="auto">
          <a:xfrm>
            <a:off x="6611938" y="590550"/>
            <a:ext cx="1922462" cy="1009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8" name="Объект 3"/>
          <p:cNvGraphicFramePr>
            <a:graphicFrameLocks/>
          </p:cNvGraphicFramePr>
          <p:nvPr>
            <p:extLst>
              <p:ext uri="{D42A27DB-BD31-4B8C-83A1-F6EECF244321}">
                <p14:modId xmlns:p14="http://schemas.microsoft.com/office/powerpoint/2010/main" xmlns="" val="180209403"/>
              </p:ext>
            </p:extLst>
          </p:nvPr>
        </p:nvGraphicFramePr>
        <p:xfrm>
          <a:off x="467544" y="1189904"/>
          <a:ext cx="8229600" cy="47901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218387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FF0000"/>
                </a:solidFill>
              </a:rPr>
              <a:t>Key Players</a:t>
            </a:r>
            <a:endParaRPr lang="en-US" sz="3600" b="1" dirty="0">
              <a:solidFill>
                <a:srgbClr val="FF0000"/>
              </a:solidFill>
            </a:endParaRPr>
          </a:p>
        </p:txBody>
      </p:sp>
      <p:sp>
        <p:nvSpPr>
          <p:cNvPr id="3" name="Content Placeholder 2"/>
          <p:cNvSpPr>
            <a:spLocks noGrp="1"/>
          </p:cNvSpPr>
          <p:nvPr>
            <p:ph idx="1"/>
          </p:nvPr>
        </p:nvSpPr>
        <p:spPr>
          <a:xfrm>
            <a:off x="779463" y="1930547"/>
            <a:ext cx="7583487" cy="4208930"/>
          </a:xfrm>
        </p:spPr>
        <p:txBody>
          <a:bodyPr>
            <a:normAutofit fontScale="92500"/>
          </a:bodyPr>
          <a:lstStyle/>
          <a:p>
            <a:pPr algn="just"/>
            <a:r>
              <a:rPr lang="en-US" sz="2800" dirty="0" smtClean="0"/>
              <a:t>Ministry of Education and Science of the Russian Federation</a:t>
            </a:r>
          </a:p>
          <a:p>
            <a:pPr algn="just"/>
            <a:r>
              <a:rPr lang="en-US" sz="2800" dirty="0" smtClean="0"/>
              <a:t>GEP operator</a:t>
            </a:r>
          </a:p>
          <a:p>
            <a:pPr algn="just"/>
            <a:r>
              <a:rPr lang="en-US" sz="2800" dirty="0" smtClean="0"/>
              <a:t>Students</a:t>
            </a:r>
          </a:p>
          <a:p>
            <a:pPr algn="just"/>
            <a:r>
              <a:rPr lang="en-US" sz="2800" dirty="0" smtClean="0"/>
              <a:t>Non-profit organization managing the program</a:t>
            </a:r>
            <a:endParaRPr lang="ru-RU" sz="2800" dirty="0" smtClean="0"/>
          </a:p>
          <a:p>
            <a:pPr algn="just"/>
            <a:r>
              <a:rPr lang="en-US" sz="2800" dirty="0" smtClean="0"/>
              <a:t>Leading foreign higher education institutions</a:t>
            </a:r>
          </a:p>
          <a:p>
            <a:pPr algn="just"/>
            <a:r>
              <a:rPr lang="en-US" sz="2800" dirty="0" smtClean="0"/>
              <a:t>Russian employers</a:t>
            </a:r>
            <a:endParaRPr lang="ru-RU" sz="2800" dirty="0" smtClean="0"/>
          </a:p>
        </p:txBody>
      </p:sp>
      <p:pic>
        <p:nvPicPr>
          <p:cNvPr id="4" name="Рисунок 1"/>
          <p:cNvPicPr>
            <a:picLocks noChangeAspect="1"/>
          </p:cNvPicPr>
          <p:nvPr/>
        </p:nvPicPr>
        <p:blipFill>
          <a:blip r:embed="rId2" cstate="email">
            <a:extLst>
              <a:ext uri="{28A0092B-C50C-407E-A947-70E740481C1C}">
                <a14:useLocalDpi xmlns:a14="http://schemas.microsoft.com/office/drawing/2010/main" xmlns="" val="0"/>
              </a:ext>
            </a:extLst>
          </a:blip>
          <a:srcRect l="7980" b="11667"/>
          <a:stretch>
            <a:fillRect/>
          </a:stretch>
        </p:blipFill>
        <p:spPr bwMode="auto">
          <a:xfrm>
            <a:off x="6611938" y="590550"/>
            <a:ext cx="1922462" cy="1009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249309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FF0000"/>
                </a:solidFill>
              </a:rPr>
              <a:t>The participant obligations</a:t>
            </a:r>
            <a:endParaRPr lang="en-US" sz="3600" b="1"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pPr algn="just"/>
            <a:r>
              <a:rPr lang="en-US" sz="3200" dirty="0" smtClean="0"/>
              <a:t>Upon completion of their studies, the program participants are expected to return to Russia within 30 calendar days</a:t>
            </a:r>
          </a:p>
          <a:p>
            <a:pPr algn="just"/>
            <a:r>
              <a:rPr lang="en-US" sz="3200" dirty="0" smtClean="0"/>
              <a:t>On their return to Russia, the program participants are given a period of up to  3 months to choose the employing organization and location from the list of prospective employers formed in accordance with the criteria established by the program </a:t>
            </a:r>
          </a:p>
          <a:p>
            <a:pPr algn="just"/>
            <a:r>
              <a:rPr lang="en-US" sz="3200" dirty="0" smtClean="0"/>
              <a:t>The program participants may change employers, but not more than 2 times during the period of his/her participation in the program</a:t>
            </a:r>
          </a:p>
          <a:p>
            <a:r>
              <a:rPr lang="en-US" sz="3200" dirty="0" smtClean="0"/>
              <a:t>The program participant needs to work for his/her employer  in accordance with the qualification gained for at least 3 years</a:t>
            </a:r>
            <a:endParaRPr lang="ru-RU" sz="3200" dirty="0"/>
          </a:p>
          <a:p>
            <a:endParaRPr lang="ru-RU" dirty="0"/>
          </a:p>
          <a:p>
            <a:endParaRPr lang="ru-RU" dirty="0"/>
          </a:p>
          <a:p>
            <a:endParaRPr lang="ru-RU" dirty="0"/>
          </a:p>
          <a:p>
            <a:endParaRPr lang="en-US" dirty="0"/>
          </a:p>
        </p:txBody>
      </p:sp>
    </p:spTree>
    <p:extLst>
      <p:ext uri="{BB962C8B-B14F-4D97-AF65-F5344CB8AC3E}">
        <p14:creationId xmlns:p14="http://schemas.microsoft.com/office/powerpoint/2010/main" xmlns="" val="3367761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79463" y="381001"/>
            <a:ext cx="7583487" cy="2161783"/>
          </a:xfrm>
        </p:spPr>
        <p:txBody>
          <a:bodyPr/>
          <a:lstStyle/>
          <a:p>
            <a:r>
              <a:rPr lang="en-US" sz="3200" b="1" dirty="0" smtClean="0">
                <a:solidFill>
                  <a:srgbClr val="FF0000"/>
                </a:solidFill>
              </a:rPr>
              <a:t/>
            </a:r>
            <a:br>
              <a:rPr lang="en-US" sz="3200" b="1" dirty="0" smtClean="0">
                <a:solidFill>
                  <a:srgbClr val="FF0000"/>
                </a:solidFill>
              </a:rPr>
            </a:br>
            <a:r>
              <a:rPr lang="en-US" sz="3200" b="1" dirty="0" smtClean="0">
                <a:solidFill>
                  <a:srgbClr val="FF0000"/>
                </a:solidFill>
              </a:rPr>
              <a:t/>
            </a:r>
            <a:br>
              <a:rPr lang="en-US" sz="3200" b="1" dirty="0" smtClean="0">
                <a:solidFill>
                  <a:srgbClr val="FF0000"/>
                </a:solidFill>
              </a:rPr>
            </a:br>
            <a:r>
              <a:rPr lang="en-US" sz="3600" b="1" dirty="0" smtClean="0">
                <a:solidFill>
                  <a:srgbClr val="FF0000"/>
                </a:solidFill>
              </a:rPr>
              <a:t>Responsibility for failure </a:t>
            </a:r>
            <a:br>
              <a:rPr lang="en-US" sz="3600" b="1" dirty="0" smtClean="0">
                <a:solidFill>
                  <a:srgbClr val="FF0000"/>
                </a:solidFill>
              </a:rPr>
            </a:br>
            <a:r>
              <a:rPr lang="en-US" sz="3600" b="1" dirty="0" smtClean="0">
                <a:solidFill>
                  <a:srgbClr val="FF0000"/>
                </a:solidFill>
              </a:rPr>
              <a:t>to fulfill the obligations </a:t>
            </a:r>
            <a:r>
              <a:rPr lang="en-US" sz="3200" b="1" dirty="0" smtClean="0">
                <a:solidFill>
                  <a:srgbClr val="FF0000"/>
                </a:solidFill>
              </a:rPr>
              <a:t/>
            </a:r>
            <a:br>
              <a:rPr lang="en-US" sz="3200" b="1" dirty="0" smtClean="0">
                <a:solidFill>
                  <a:srgbClr val="FF0000"/>
                </a:solidFill>
              </a:rPr>
            </a:br>
            <a:endParaRPr lang="ru-RU" sz="3200" b="1" dirty="0">
              <a:solidFill>
                <a:srgbClr val="FF0000"/>
              </a:solidFill>
            </a:endParaRPr>
          </a:p>
        </p:txBody>
      </p:sp>
      <p:sp>
        <p:nvSpPr>
          <p:cNvPr id="3" name="Объект 2"/>
          <p:cNvSpPr>
            <a:spLocks noGrp="1"/>
          </p:cNvSpPr>
          <p:nvPr>
            <p:ph idx="1"/>
          </p:nvPr>
        </p:nvSpPr>
        <p:spPr>
          <a:xfrm>
            <a:off x="779463" y="2693096"/>
            <a:ext cx="7583487" cy="3304972"/>
          </a:xfrm>
        </p:spPr>
        <p:txBody>
          <a:bodyPr>
            <a:normAutofit/>
          </a:bodyPr>
          <a:lstStyle/>
          <a:p>
            <a:r>
              <a:rPr lang="en-US" sz="2800" dirty="0" smtClean="0"/>
              <a:t>Full reimbursement of program costs</a:t>
            </a:r>
          </a:p>
          <a:p>
            <a:r>
              <a:rPr lang="en-US" sz="2800" dirty="0" smtClean="0"/>
              <a:t>Penalty payment, twice the total amount provided for the program participant  by the RF Government</a:t>
            </a:r>
            <a:endParaRPr lang="en-US" sz="2400" dirty="0"/>
          </a:p>
          <a:p>
            <a:endParaRPr lang="ru-RU" dirty="0"/>
          </a:p>
        </p:txBody>
      </p:sp>
      <p:pic>
        <p:nvPicPr>
          <p:cNvPr id="4" name="Рисунок 1"/>
          <p:cNvPicPr>
            <a:picLocks noChangeAspect="1"/>
          </p:cNvPicPr>
          <p:nvPr/>
        </p:nvPicPr>
        <p:blipFill>
          <a:blip r:embed="rId2" cstate="email">
            <a:extLst>
              <a:ext uri="{28A0092B-C50C-407E-A947-70E740481C1C}">
                <a14:useLocalDpi xmlns:a14="http://schemas.microsoft.com/office/drawing/2010/main" xmlns="" val="0"/>
              </a:ext>
            </a:extLst>
          </a:blip>
          <a:srcRect l="7980" b="11667"/>
          <a:stretch>
            <a:fillRect/>
          </a:stretch>
        </p:blipFill>
        <p:spPr bwMode="auto">
          <a:xfrm>
            <a:off x="6955887" y="381000"/>
            <a:ext cx="1922462" cy="1009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068171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590550"/>
            <a:ext cx="7583487" cy="885825"/>
          </a:xfrm>
        </p:spPr>
        <p:txBody>
          <a:bodyPr/>
          <a:lstStyle/>
          <a:p>
            <a:r>
              <a:rPr lang="en-US" sz="3600" b="1" dirty="0" smtClean="0">
                <a:solidFill>
                  <a:srgbClr val="FF0000"/>
                </a:solidFill>
              </a:rPr>
              <a:t>The next steps</a:t>
            </a:r>
            <a:endParaRPr lang="en-US" sz="3600" b="1" dirty="0">
              <a:solidFill>
                <a:srgbClr val="FF0000"/>
              </a:solidFill>
            </a:endParaRPr>
          </a:p>
        </p:txBody>
      </p:sp>
      <p:sp>
        <p:nvSpPr>
          <p:cNvPr id="3" name="Content Placeholder 2"/>
          <p:cNvSpPr>
            <a:spLocks noGrp="1"/>
          </p:cNvSpPr>
          <p:nvPr>
            <p:ph idx="1"/>
          </p:nvPr>
        </p:nvSpPr>
        <p:spPr>
          <a:xfrm>
            <a:off x="779463" y="1863352"/>
            <a:ext cx="7583487" cy="4208930"/>
          </a:xfrm>
        </p:spPr>
        <p:txBody>
          <a:bodyPr>
            <a:noAutofit/>
          </a:bodyPr>
          <a:lstStyle/>
          <a:p>
            <a:pPr algn="just">
              <a:spcBef>
                <a:spcPts val="600"/>
              </a:spcBef>
            </a:pPr>
            <a:r>
              <a:rPr lang="en-US" sz="2400" dirty="0" smtClean="0"/>
              <a:t>Preparation and approval of the GEP documentation</a:t>
            </a:r>
            <a:endParaRPr lang="ru-RU" sz="2400" dirty="0"/>
          </a:p>
          <a:p>
            <a:pPr algn="just">
              <a:spcBef>
                <a:spcPts val="600"/>
              </a:spcBef>
            </a:pPr>
            <a:r>
              <a:rPr lang="en-US" sz="2400" dirty="0" smtClean="0"/>
              <a:t>The tender for the GEP operator</a:t>
            </a:r>
          </a:p>
          <a:p>
            <a:pPr algn="just">
              <a:spcBef>
                <a:spcPts val="600"/>
              </a:spcBef>
            </a:pPr>
            <a:r>
              <a:rPr lang="en-US" sz="2400" dirty="0" smtClean="0"/>
              <a:t>Establishment of the GEP Supervisory Board</a:t>
            </a:r>
          </a:p>
          <a:p>
            <a:pPr algn="just">
              <a:spcBef>
                <a:spcPts val="600"/>
              </a:spcBef>
            </a:pPr>
            <a:r>
              <a:rPr lang="en-US" sz="2400" dirty="0" smtClean="0"/>
              <a:t>Meetings with the GEP Supervisory Board</a:t>
            </a:r>
            <a:endParaRPr lang="en-US" sz="2400" dirty="0"/>
          </a:p>
          <a:p>
            <a:pPr algn="just">
              <a:spcBef>
                <a:spcPts val="600"/>
              </a:spcBef>
            </a:pPr>
            <a:r>
              <a:rPr lang="en-US" sz="2400" dirty="0" smtClean="0"/>
              <a:t>Setting up the official program website with online registration for the electronic queuing system  </a:t>
            </a:r>
          </a:p>
          <a:p>
            <a:pPr algn="just">
              <a:spcBef>
                <a:spcPts val="600"/>
              </a:spcBef>
            </a:pPr>
            <a:r>
              <a:rPr lang="en-US" sz="2400" dirty="0" smtClean="0"/>
              <a:t>Developing procedures for working with applicants and prospective employers</a:t>
            </a:r>
            <a:endParaRPr lang="en-US" sz="2400" dirty="0"/>
          </a:p>
        </p:txBody>
      </p:sp>
      <p:pic>
        <p:nvPicPr>
          <p:cNvPr id="4" name="Рисунок 1"/>
          <p:cNvPicPr>
            <a:picLocks noChangeAspect="1"/>
          </p:cNvPicPr>
          <p:nvPr/>
        </p:nvPicPr>
        <p:blipFill>
          <a:blip r:embed="rId2" cstate="email">
            <a:extLst>
              <a:ext uri="{28A0092B-C50C-407E-A947-70E740481C1C}">
                <a14:useLocalDpi xmlns:a14="http://schemas.microsoft.com/office/drawing/2010/main" xmlns="" val="0"/>
              </a:ext>
            </a:extLst>
          </a:blip>
          <a:srcRect l="7980" b="11667"/>
          <a:stretch>
            <a:fillRect/>
          </a:stretch>
        </p:blipFill>
        <p:spPr bwMode="auto">
          <a:xfrm>
            <a:off x="6611938" y="590550"/>
            <a:ext cx="1922462" cy="1009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15161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590550"/>
            <a:ext cx="7583487" cy="885825"/>
          </a:xfrm>
        </p:spPr>
        <p:txBody>
          <a:bodyPr/>
          <a:lstStyle/>
          <a:p>
            <a:r>
              <a:rPr lang="en-US" sz="3600" b="1" dirty="0">
                <a:solidFill>
                  <a:srgbClr val="FF0000"/>
                </a:solidFill>
              </a:rPr>
              <a:t>Targeted outcome</a:t>
            </a:r>
          </a:p>
        </p:txBody>
      </p:sp>
      <p:sp>
        <p:nvSpPr>
          <p:cNvPr id="3" name="Content Placeholder 2"/>
          <p:cNvSpPr>
            <a:spLocks noGrp="1"/>
          </p:cNvSpPr>
          <p:nvPr>
            <p:ph idx="1"/>
          </p:nvPr>
        </p:nvSpPr>
        <p:spPr>
          <a:xfrm>
            <a:off x="779463" y="2014280"/>
            <a:ext cx="7583487" cy="4208930"/>
          </a:xfrm>
        </p:spPr>
        <p:txBody>
          <a:bodyPr>
            <a:normAutofit/>
          </a:bodyPr>
          <a:lstStyle/>
          <a:p>
            <a:pPr marL="0" indent="0">
              <a:buNone/>
            </a:pPr>
            <a:r>
              <a:rPr lang="en-US" sz="2600" dirty="0"/>
              <a:t>Building the highly-qualified human resources for Russian employers (particularly those from the Eastern Siberia and the Far Eastern economic regions) in order to facilitate the processes of modernization and implementation of innovative technologies to realize the potential for future growth in social sphere</a:t>
            </a:r>
            <a:endParaRPr lang="ru-RU" sz="2600" dirty="0"/>
          </a:p>
        </p:txBody>
      </p:sp>
      <p:pic>
        <p:nvPicPr>
          <p:cNvPr id="4" name="Рисунок 1"/>
          <p:cNvPicPr>
            <a:picLocks noChangeAspect="1"/>
          </p:cNvPicPr>
          <p:nvPr/>
        </p:nvPicPr>
        <p:blipFill>
          <a:blip r:embed="rId2" cstate="email">
            <a:extLst>
              <a:ext uri="{28A0092B-C50C-407E-A947-70E740481C1C}">
                <a14:useLocalDpi xmlns:a14="http://schemas.microsoft.com/office/drawing/2010/main" xmlns="" val="0"/>
              </a:ext>
            </a:extLst>
          </a:blip>
          <a:srcRect l="7980" b="11667"/>
          <a:stretch>
            <a:fillRect/>
          </a:stretch>
        </p:blipFill>
        <p:spPr bwMode="auto">
          <a:xfrm>
            <a:off x="6611938" y="590550"/>
            <a:ext cx="1922462" cy="1009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350621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729" y="708503"/>
            <a:ext cx="6526060" cy="1044388"/>
          </a:xfrm>
        </p:spPr>
        <p:txBody>
          <a:bodyPr/>
          <a:lstStyle/>
          <a:p>
            <a:r>
              <a:rPr lang="en-US" sz="3200" b="1" dirty="0" smtClean="0">
                <a:solidFill>
                  <a:srgbClr val="FF0000"/>
                </a:solidFill>
              </a:rPr>
              <a:t>Further information on the GEP</a:t>
            </a:r>
            <a:br>
              <a:rPr lang="en-US" sz="3200" b="1" dirty="0" smtClean="0">
                <a:solidFill>
                  <a:srgbClr val="FF0000"/>
                </a:solidFill>
              </a:rPr>
            </a:br>
            <a:r>
              <a:rPr lang="en-US" sz="3200" b="1" dirty="0" smtClean="0">
                <a:solidFill>
                  <a:srgbClr val="FF0000"/>
                </a:solidFill>
              </a:rPr>
              <a:t>can be found at </a:t>
            </a:r>
            <a:endParaRPr lang="en-US" sz="3200"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0" indent="0">
              <a:buNone/>
            </a:pPr>
            <a:endParaRPr lang="ru-RU" sz="2800" b="1" dirty="0" smtClean="0">
              <a:solidFill>
                <a:srgbClr val="FF0000"/>
              </a:solidFill>
            </a:endParaRPr>
          </a:p>
          <a:p>
            <a:pPr marL="0" indent="0">
              <a:buNone/>
            </a:pPr>
            <a:r>
              <a:rPr lang="en-US" sz="2800" b="1" dirty="0" smtClean="0">
                <a:solidFill>
                  <a:srgbClr val="FF0000"/>
                </a:solidFill>
              </a:rPr>
              <a:t>Facebook:</a:t>
            </a:r>
            <a:endParaRPr lang="en-US" sz="2800" dirty="0" smtClean="0">
              <a:solidFill>
                <a:srgbClr val="FFFFFF"/>
              </a:solidFill>
              <a:hlinkClick r:id="rId2"/>
            </a:endParaRPr>
          </a:p>
          <a:p>
            <a:pPr marL="0" indent="0">
              <a:buNone/>
            </a:pPr>
            <a:r>
              <a:rPr lang="en-US" sz="2800" dirty="0" smtClean="0">
                <a:solidFill>
                  <a:srgbClr val="FFFFFF"/>
                </a:solidFill>
                <a:hlinkClick r:id="rId2"/>
              </a:rPr>
              <a:t>https</a:t>
            </a:r>
            <a:r>
              <a:rPr lang="en-US" sz="2800" dirty="0">
                <a:solidFill>
                  <a:srgbClr val="FFFFFF"/>
                </a:solidFill>
                <a:hlinkClick r:id="rId2"/>
              </a:rPr>
              <a:t>://www.facebook.com/groups/globaleduintegration</a:t>
            </a:r>
            <a:r>
              <a:rPr lang="en-US" sz="2800" dirty="0" smtClean="0">
                <a:solidFill>
                  <a:srgbClr val="FFFFFF"/>
                </a:solidFill>
                <a:hlinkClick r:id="rId2"/>
              </a:rPr>
              <a:t>/</a:t>
            </a:r>
            <a:endParaRPr lang="en-US" sz="2800" dirty="0">
              <a:solidFill>
                <a:srgbClr val="FFFFFF"/>
              </a:solidFill>
            </a:endParaRPr>
          </a:p>
          <a:p>
            <a:pPr marL="0" indent="0">
              <a:buNone/>
            </a:pPr>
            <a:endParaRPr lang="en-US" sz="2800" dirty="0" smtClean="0"/>
          </a:p>
          <a:p>
            <a:pPr marL="0" indent="0">
              <a:buNone/>
            </a:pPr>
            <a:r>
              <a:rPr lang="en-US" sz="2800" b="1" dirty="0" smtClean="0">
                <a:solidFill>
                  <a:srgbClr val="FF0000"/>
                </a:solidFill>
              </a:rPr>
              <a:t>E-mail:</a:t>
            </a:r>
          </a:p>
          <a:p>
            <a:pPr lvl="1"/>
            <a:r>
              <a:rPr lang="en-US" sz="2800" dirty="0" smtClean="0">
                <a:solidFill>
                  <a:srgbClr val="FFFFFF"/>
                </a:solidFill>
                <a:hlinkClick r:id="rId3"/>
              </a:rPr>
              <a:t>global.education.program</a:t>
            </a:r>
            <a:r>
              <a:rPr lang="en-US" sz="2800" dirty="0" smtClean="0">
                <a:hlinkClick r:id="rId3"/>
              </a:rPr>
              <a:t>@gmail.com</a:t>
            </a:r>
            <a:endParaRPr lang="en-US" sz="2800" dirty="0" smtClean="0"/>
          </a:p>
          <a:p>
            <a:pPr lvl="1"/>
            <a:r>
              <a:rPr lang="en-US" sz="2800" dirty="0" smtClean="0">
                <a:hlinkClick r:id="rId4"/>
              </a:rPr>
              <a:t>kb.ivanenko@asi.ru</a:t>
            </a:r>
            <a:endParaRPr lang="en-US" sz="2800" dirty="0" smtClean="0"/>
          </a:p>
          <a:p>
            <a:endParaRPr lang="en-US" dirty="0"/>
          </a:p>
        </p:txBody>
      </p:sp>
      <p:pic>
        <p:nvPicPr>
          <p:cNvPr id="4" name="Рисунок 1"/>
          <p:cNvPicPr>
            <a:picLocks noChangeAspect="1"/>
          </p:cNvPicPr>
          <p:nvPr/>
        </p:nvPicPr>
        <p:blipFill>
          <a:blip r:embed="rId5" cstate="email">
            <a:extLst>
              <a:ext uri="{28A0092B-C50C-407E-A947-70E740481C1C}">
                <a14:useLocalDpi xmlns:a14="http://schemas.microsoft.com/office/drawing/2010/main" xmlns="" val="0"/>
              </a:ext>
            </a:extLst>
          </a:blip>
          <a:srcRect l="7980" b="11667"/>
          <a:stretch>
            <a:fillRect/>
          </a:stretch>
        </p:blipFill>
        <p:spPr bwMode="auto">
          <a:xfrm>
            <a:off x="6611938" y="590550"/>
            <a:ext cx="1922462" cy="1009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490736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FF0000"/>
                </a:solidFill>
              </a:rPr>
              <a:t>WHAT IS GEP?</a:t>
            </a:r>
            <a:endParaRPr lang="en-US" sz="3200" b="1" dirty="0">
              <a:solidFill>
                <a:srgbClr val="FF0000"/>
              </a:solidFill>
            </a:endParaRPr>
          </a:p>
        </p:txBody>
      </p:sp>
      <p:sp>
        <p:nvSpPr>
          <p:cNvPr id="3" name="Content Placeholder 2"/>
          <p:cNvSpPr>
            <a:spLocks noGrp="1"/>
          </p:cNvSpPr>
          <p:nvPr>
            <p:ph idx="1"/>
          </p:nvPr>
        </p:nvSpPr>
        <p:spPr>
          <a:xfrm>
            <a:off x="779463" y="1979802"/>
            <a:ext cx="7583487" cy="4208930"/>
          </a:xfrm>
        </p:spPr>
        <p:txBody>
          <a:bodyPr>
            <a:normAutofit/>
          </a:bodyPr>
          <a:lstStyle/>
          <a:p>
            <a:pPr marL="0" indent="0" algn="just">
              <a:buNone/>
            </a:pPr>
            <a:r>
              <a:rPr lang="en-US" sz="2400" dirty="0" smtClean="0"/>
              <a:t>GEP is a new government-sponsored funding program for </a:t>
            </a:r>
            <a:r>
              <a:rPr lang="en-US" sz="2400" dirty="0"/>
              <a:t>the citizens of the Russian Federation </a:t>
            </a:r>
            <a:r>
              <a:rPr lang="en-US" sz="2400" dirty="0" smtClean="0"/>
              <a:t>enrolled on the programs at the leading higher education institutions. GEP ensures the employment of the participants in accordance with the obtained qualifications in organizations registered in the Russian Federation</a:t>
            </a:r>
            <a:endParaRPr lang="ru-RU" sz="2400" dirty="0" smtClean="0"/>
          </a:p>
          <a:p>
            <a:pPr marL="0" indent="0" algn="just">
              <a:buNone/>
            </a:pPr>
            <a:endParaRPr lang="en-US" sz="2400" dirty="0"/>
          </a:p>
        </p:txBody>
      </p:sp>
      <p:pic>
        <p:nvPicPr>
          <p:cNvPr id="4" name="Рисунок 1"/>
          <p:cNvPicPr>
            <a:picLocks noChangeAspect="1"/>
          </p:cNvPicPr>
          <p:nvPr/>
        </p:nvPicPr>
        <p:blipFill>
          <a:blip r:embed="rId2" cstate="email">
            <a:extLst>
              <a:ext uri="{28A0092B-C50C-407E-A947-70E740481C1C}">
                <a14:useLocalDpi xmlns:a14="http://schemas.microsoft.com/office/drawing/2010/main" xmlns="" val="0"/>
              </a:ext>
            </a:extLst>
          </a:blip>
          <a:srcRect l="7980" b="11667"/>
          <a:stretch>
            <a:fillRect/>
          </a:stretch>
        </p:blipFill>
        <p:spPr bwMode="auto">
          <a:xfrm>
            <a:off x="6611938" y="590550"/>
            <a:ext cx="1922462" cy="1009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953837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FF0000"/>
                </a:solidFill>
              </a:rPr>
              <a:t>Official </a:t>
            </a:r>
            <a:r>
              <a:rPr lang="en-US" sz="3600" b="1" dirty="0" smtClean="0">
                <a:solidFill>
                  <a:srgbClr val="FF0000"/>
                </a:solidFill>
              </a:rPr>
              <a:t>Documents</a:t>
            </a:r>
            <a:endParaRPr lang="en-US" sz="3600" b="1" dirty="0">
              <a:solidFill>
                <a:schemeClr val="accent5">
                  <a:lumMod val="60000"/>
                  <a:lumOff val="40000"/>
                </a:schemeClr>
              </a:solidFill>
            </a:endParaRPr>
          </a:p>
        </p:txBody>
      </p:sp>
      <p:sp>
        <p:nvSpPr>
          <p:cNvPr id="3" name="Content Placeholder 2"/>
          <p:cNvSpPr>
            <a:spLocks noGrp="1"/>
          </p:cNvSpPr>
          <p:nvPr>
            <p:ph idx="1"/>
          </p:nvPr>
        </p:nvSpPr>
        <p:spPr>
          <a:xfrm>
            <a:off x="779463" y="1951689"/>
            <a:ext cx="7583487" cy="4438415"/>
          </a:xfrm>
        </p:spPr>
        <p:txBody>
          <a:bodyPr>
            <a:normAutofit lnSpcReduction="10000"/>
          </a:bodyPr>
          <a:lstStyle/>
          <a:p>
            <a:r>
              <a:rPr lang="en-US" sz="2400" dirty="0" smtClean="0"/>
              <a:t>The </a:t>
            </a:r>
            <a:r>
              <a:rPr lang="en-US" sz="2400" dirty="0"/>
              <a:t>President of the Russian </a:t>
            </a:r>
            <a:r>
              <a:rPr lang="en-US" sz="2400" dirty="0" smtClean="0"/>
              <a:t>Federation Decree </a:t>
            </a:r>
            <a:r>
              <a:rPr lang="en-US" sz="2400" dirty="0"/>
              <a:t>№ 967 </a:t>
            </a:r>
            <a:r>
              <a:rPr lang="en-US" sz="2400" dirty="0" smtClean="0"/>
              <a:t> “</a:t>
            </a:r>
            <a:r>
              <a:rPr lang="en-US" sz="2400" i="1" dirty="0" smtClean="0"/>
              <a:t>Measures to Improve/Develop Russia’s Human Resources Potential”</a:t>
            </a:r>
            <a:r>
              <a:rPr lang="ru-RU" sz="2400" i="1" dirty="0" smtClean="0">
                <a:solidFill>
                  <a:schemeClr val="accent6">
                    <a:lumMod val="20000"/>
                    <a:lumOff val="80000"/>
                  </a:schemeClr>
                </a:solidFill>
              </a:rPr>
              <a:t> </a:t>
            </a:r>
            <a:r>
              <a:rPr lang="en-US" sz="2400" i="1" dirty="0">
                <a:solidFill>
                  <a:schemeClr val="accent6">
                    <a:lumMod val="20000"/>
                    <a:lumOff val="80000"/>
                  </a:schemeClr>
                </a:solidFill>
              </a:rPr>
              <a:t> </a:t>
            </a:r>
            <a:r>
              <a:rPr lang="en-US" sz="2400" dirty="0" smtClean="0"/>
              <a:t>28 </a:t>
            </a:r>
            <a:r>
              <a:rPr lang="en-US" sz="2400" dirty="0"/>
              <a:t>December 2013</a:t>
            </a:r>
          </a:p>
          <a:p>
            <a:r>
              <a:rPr lang="en-US" sz="2400" dirty="0" smtClean="0"/>
              <a:t>The Russian </a:t>
            </a:r>
            <a:r>
              <a:rPr lang="en-US" sz="2400" dirty="0"/>
              <a:t>Federation Government Decree № 568, 20 June 2014</a:t>
            </a:r>
          </a:p>
          <a:p>
            <a:pPr marL="0" indent="0" algn="just">
              <a:buNone/>
            </a:pPr>
            <a:r>
              <a:rPr lang="en-US" sz="2400" dirty="0"/>
              <a:t>	</a:t>
            </a:r>
            <a:r>
              <a:rPr lang="en-US" sz="2400" b="1" dirty="0">
                <a:hlinkClick r:id="rId2"/>
              </a:rPr>
              <a:t>http://government.ru/docs/13277</a:t>
            </a:r>
            <a:endParaRPr lang="ru-RU" sz="2400" dirty="0" smtClean="0"/>
          </a:p>
          <a:p>
            <a:r>
              <a:rPr lang="en-US" sz="2400" dirty="0"/>
              <a:t>List of </a:t>
            </a:r>
            <a:r>
              <a:rPr lang="en-US" sz="2400" dirty="0" smtClean="0"/>
              <a:t>the higher education institutions  </a:t>
            </a:r>
            <a:r>
              <a:rPr lang="en-US" sz="2400" dirty="0"/>
              <a:t>approved by </a:t>
            </a:r>
            <a:r>
              <a:rPr lang="en-US" sz="2400" dirty="0" smtClean="0"/>
              <a:t>the RF Government Decree of June 20, 2014 No.1094-r. </a:t>
            </a:r>
            <a:endParaRPr lang="ru-RU" sz="2400" dirty="0"/>
          </a:p>
          <a:p>
            <a:pPr marL="577850" lvl="2" indent="0" algn="just">
              <a:buNone/>
            </a:pPr>
            <a:r>
              <a:rPr lang="en-US" dirty="0"/>
              <a:t>	</a:t>
            </a:r>
            <a:r>
              <a:rPr lang="en-US" sz="2400" b="1" dirty="0">
                <a:hlinkClick r:id="rId3"/>
              </a:rPr>
              <a:t>http://government.ru/docs/13280</a:t>
            </a:r>
            <a:endParaRPr lang="en-US" sz="2400" b="1" dirty="0"/>
          </a:p>
          <a:p>
            <a:pPr marL="577850" lvl="2" indent="0" algn="just">
              <a:buNone/>
            </a:pPr>
            <a:endParaRPr lang="ru-RU" dirty="0" smtClean="0"/>
          </a:p>
          <a:p>
            <a:pPr marL="0" indent="0">
              <a:buNone/>
            </a:pPr>
            <a:endParaRPr lang="en-US" dirty="0"/>
          </a:p>
        </p:txBody>
      </p:sp>
      <p:pic>
        <p:nvPicPr>
          <p:cNvPr id="4" name="Рисунок 1"/>
          <p:cNvPicPr>
            <a:picLocks noChangeAspect="1"/>
          </p:cNvPicPr>
          <p:nvPr/>
        </p:nvPicPr>
        <p:blipFill>
          <a:blip r:embed="rId4" cstate="email">
            <a:extLst>
              <a:ext uri="{28A0092B-C50C-407E-A947-70E740481C1C}">
                <a14:useLocalDpi xmlns:a14="http://schemas.microsoft.com/office/drawing/2010/main" xmlns="" val="0"/>
              </a:ext>
            </a:extLst>
          </a:blip>
          <a:srcRect l="7980" b="11667"/>
          <a:stretch>
            <a:fillRect/>
          </a:stretch>
        </p:blipFill>
        <p:spPr bwMode="auto">
          <a:xfrm>
            <a:off x="6611938" y="590550"/>
            <a:ext cx="1922462" cy="1009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30835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79463" y="903194"/>
            <a:ext cx="7583487" cy="1044388"/>
          </a:xfrm>
        </p:spPr>
        <p:txBody>
          <a:bodyPr/>
          <a:lstStyle/>
          <a:p>
            <a:r>
              <a:rPr lang="en-US" sz="3600" b="1" dirty="0" smtClean="0">
                <a:solidFill>
                  <a:srgbClr val="FF0000"/>
                </a:solidFill>
              </a:rPr>
              <a:t>Program Aims </a:t>
            </a:r>
            <a:br>
              <a:rPr lang="en-US" sz="3600" b="1" dirty="0" smtClean="0">
                <a:solidFill>
                  <a:srgbClr val="FF0000"/>
                </a:solidFill>
              </a:rPr>
            </a:br>
            <a:endParaRPr lang="ru-RU" sz="3600" i="1" dirty="0">
              <a:solidFill>
                <a:schemeClr val="accent6">
                  <a:lumMod val="20000"/>
                  <a:lumOff val="80000"/>
                </a:schemeClr>
              </a:solidFill>
            </a:endParaRPr>
          </a:p>
        </p:txBody>
      </p:sp>
      <p:sp>
        <p:nvSpPr>
          <p:cNvPr id="3" name="Объект 2"/>
          <p:cNvSpPr>
            <a:spLocks noGrp="1"/>
          </p:cNvSpPr>
          <p:nvPr>
            <p:ph idx="1"/>
          </p:nvPr>
        </p:nvSpPr>
        <p:spPr>
          <a:xfrm>
            <a:off x="779463" y="1600200"/>
            <a:ext cx="7583487" cy="4208930"/>
          </a:xfrm>
        </p:spPr>
        <p:txBody>
          <a:bodyPr>
            <a:normAutofit fontScale="92500" lnSpcReduction="20000"/>
          </a:bodyPr>
          <a:lstStyle/>
          <a:p>
            <a:pPr algn="just">
              <a:lnSpc>
                <a:spcPct val="114000"/>
              </a:lnSpc>
            </a:pPr>
            <a:r>
              <a:rPr lang="en-GB" sz="2800" dirty="0" smtClean="0">
                <a:cs typeface="Trebuchet MS"/>
              </a:rPr>
              <a:t>The RF Human Resource Potential Development through trainings of prospective employees in the areas </a:t>
            </a:r>
            <a:r>
              <a:rPr lang="en-GB" sz="2800" dirty="0">
                <a:cs typeface="Trebuchet MS"/>
              </a:rPr>
              <a:t>of science, engineering, medicine, education and management in social sphere at the leading foreign </a:t>
            </a:r>
            <a:r>
              <a:rPr lang="en-GB" sz="2800" dirty="0" smtClean="0">
                <a:cs typeface="Trebuchet MS"/>
              </a:rPr>
              <a:t>higher education institutions</a:t>
            </a:r>
            <a:endParaRPr lang="en-GB" sz="2800" dirty="0">
              <a:cs typeface="Trebuchet MS"/>
            </a:endParaRPr>
          </a:p>
          <a:p>
            <a:pPr>
              <a:lnSpc>
                <a:spcPct val="114000"/>
              </a:lnSpc>
            </a:pPr>
            <a:r>
              <a:rPr lang="en-GB" sz="2800" dirty="0" smtClean="0">
                <a:cs typeface="Trebuchet MS"/>
              </a:rPr>
              <a:t>Financial </a:t>
            </a:r>
            <a:r>
              <a:rPr lang="en-GB" sz="2800" dirty="0">
                <a:cs typeface="Trebuchet MS"/>
              </a:rPr>
              <a:t>support </a:t>
            </a:r>
            <a:r>
              <a:rPr lang="en-GB" sz="2800" dirty="0" smtClean="0">
                <a:cs typeface="Trebuchet MS"/>
              </a:rPr>
              <a:t>for the citizens </a:t>
            </a:r>
            <a:r>
              <a:rPr lang="en-GB" sz="2800" dirty="0">
                <a:cs typeface="Trebuchet MS"/>
              </a:rPr>
              <a:t>of the </a:t>
            </a:r>
            <a:r>
              <a:rPr lang="en-GB" sz="2800" dirty="0" smtClean="0">
                <a:cs typeface="Trebuchet MS"/>
              </a:rPr>
              <a:t>RF admitted to the leading foreign HEIs</a:t>
            </a:r>
            <a:r>
              <a:rPr lang="ru-RU" sz="2800" dirty="0" smtClean="0">
                <a:cs typeface="Trebuchet MS"/>
              </a:rPr>
              <a:t> </a:t>
            </a:r>
            <a:r>
              <a:rPr lang="en-GB" sz="2800" dirty="0" smtClean="0">
                <a:cs typeface="Trebuchet MS"/>
              </a:rPr>
              <a:t>and </a:t>
            </a:r>
            <a:r>
              <a:rPr lang="en-GB" sz="2800" dirty="0">
                <a:cs typeface="Trebuchet MS"/>
              </a:rPr>
              <a:t>complying with the employment regulations in accordance with the qualifications </a:t>
            </a:r>
            <a:r>
              <a:rPr lang="en-GB" sz="2800" dirty="0" smtClean="0">
                <a:cs typeface="Trebuchet MS"/>
              </a:rPr>
              <a:t>obtained</a:t>
            </a:r>
            <a:endParaRPr lang="en-US" sz="2400" dirty="0"/>
          </a:p>
          <a:p>
            <a:endParaRPr lang="ru-RU" dirty="0"/>
          </a:p>
        </p:txBody>
      </p:sp>
      <p:pic>
        <p:nvPicPr>
          <p:cNvPr id="4" name="Рисунок 1"/>
          <p:cNvPicPr>
            <a:picLocks noChangeAspect="1"/>
          </p:cNvPicPr>
          <p:nvPr/>
        </p:nvPicPr>
        <p:blipFill>
          <a:blip r:embed="rId2" cstate="email">
            <a:extLst>
              <a:ext uri="{28A0092B-C50C-407E-A947-70E740481C1C}">
                <a14:useLocalDpi xmlns:a14="http://schemas.microsoft.com/office/drawing/2010/main" xmlns="" val="0"/>
              </a:ext>
            </a:extLst>
          </a:blip>
          <a:srcRect l="7980" b="11667"/>
          <a:stretch>
            <a:fillRect/>
          </a:stretch>
        </p:blipFill>
        <p:spPr bwMode="auto">
          <a:xfrm>
            <a:off x="6611938" y="590550"/>
            <a:ext cx="1922462" cy="1009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37957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FF0000"/>
                </a:solidFill>
              </a:rPr>
              <a:t>Program </a:t>
            </a:r>
            <a:r>
              <a:rPr lang="en-US" sz="3600" b="1" dirty="0" smtClean="0">
                <a:solidFill>
                  <a:srgbClr val="FF0000"/>
                </a:solidFill>
              </a:rPr>
              <a:t>Highlights</a:t>
            </a:r>
            <a:endParaRPr lang="bg-BG" sz="3600" b="1" dirty="0">
              <a:solidFill>
                <a:schemeClr val="accent6">
                  <a:lumMod val="20000"/>
                  <a:lumOff val="80000"/>
                </a:schemeClr>
              </a:solidFill>
            </a:endParaRPr>
          </a:p>
        </p:txBody>
      </p:sp>
      <p:sp>
        <p:nvSpPr>
          <p:cNvPr id="3" name="Content Placeholder 2"/>
          <p:cNvSpPr>
            <a:spLocks noGrp="1"/>
          </p:cNvSpPr>
          <p:nvPr>
            <p:ph idx="1"/>
          </p:nvPr>
        </p:nvSpPr>
        <p:spPr/>
        <p:txBody>
          <a:bodyPr>
            <a:normAutofit/>
          </a:bodyPr>
          <a:lstStyle/>
          <a:p>
            <a:r>
              <a:rPr lang="en-US" sz="2800" dirty="0">
                <a:solidFill>
                  <a:srgbClr val="FFFFFF"/>
                </a:solidFill>
              </a:rPr>
              <a:t>Priority </a:t>
            </a:r>
            <a:r>
              <a:rPr lang="en-US" sz="2800" dirty="0" smtClean="0">
                <a:solidFill>
                  <a:srgbClr val="FFFFFF"/>
                </a:solidFill>
              </a:rPr>
              <a:t>areas: </a:t>
            </a:r>
            <a:r>
              <a:rPr lang="en-US" sz="2800" dirty="0">
                <a:solidFill>
                  <a:srgbClr val="FFFFFF"/>
                </a:solidFill>
              </a:rPr>
              <a:t>5</a:t>
            </a:r>
            <a:endParaRPr lang="ru-RU" sz="2800" dirty="0">
              <a:solidFill>
                <a:srgbClr val="FFFFFF"/>
              </a:solidFill>
            </a:endParaRPr>
          </a:p>
          <a:p>
            <a:r>
              <a:rPr lang="en-US" sz="2800" dirty="0"/>
              <a:t>Specializations: </a:t>
            </a:r>
            <a:r>
              <a:rPr lang="en-US" sz="2800" dirty="0" smtClean="0"/>
              <a:t>32</a:t>
            </a:r>
            <a:endParaRPr lang="en-US" sz="2800" dirty="0"/>
          </a:p>
          <a:p>
            <a:pPr lvl="0"/>
            <a:r>
              <a:rPr lang="en-US" sz="2800" dirty="0" smtClean="0"/>
              <a:t>Leading </a:t>
            </a:r>
            <a:r>
              <a:rPr lang="en-US" sz="2800" dirty="0"/>
              <a:t>foreign HEIs</a:t>
            </a:r>
            <a:r>
              <a:rPr lang="en-US" sz="2800" dirty="0">
                <a:solidFill>
                  <a:srgbClr val="FFFFFF"/>
                </a:solidFill>
              </a:rPr>
              <a:t>: up to </a:t>
            </a:r>
            <a:r>
              <a:rPr lang="en-US" sz="2800" dirty="0" smtClean="0">
                <a:solidFill>
                  <a:srgbClr val="FFFFFF"/>
                </a:solidFill>
              </a:rPr>
              <a:t>222 </a:t>
            </a:r>
            <a:r>
              <a:rPr lang="en-US" sz="2800" dirty="0">
                <a:solidFill>
                  <a:srgbClr val="FFFFFF"/>
                </a:solidFill>
              </a:rPr>
              <a:t>from </a:t>
            </a:r>
            <a:r>
              <a:rPr lang="en-US" sz="2800" dirty="0" smtClean="0">
                <a:solidFill>
                  <a:srgbClr val="FFFFFF"/>
                </a:solidFill>
              </a:rPr>
              <a:t>27 </a:t>
            </a:r>
            <a:r>
              <a:rPr lang="en-US" sz="2800" dirty="0">
                <a:solidFill>
                  <a:srgbClr val="FFFFFF"/>
                </a:solidFill>
              </a:rPr>
              <a:t>countries</a:t>
            </a:r>
          </a:p>
          <a:p>
            <a:r>
              <a:rPr lang="en-US" sz="2800" dirty="0" smtClean="0">
                <a:solidFill>
                  <a:srgbClr val="FFFFFF"/>
                </a:solidFill>
                <a:latin typeface="+mj-lt"/>
              </a:rPr>
              <a:t>Participants</a:t>
            </a:r>
            <a:r>
              <a:rPr lang="en-US" sz="2800" dirty="0">
                <a:solidFill>
                  <a:srgbClr val="FFFFFF"/>
                </a:solidFill>
                <a:latin typeface="+mj-lt"/>
              </a:rPr>
              <a:t>: no less than 1500</a:t>
            </a:r>
          </a:p>
          <a:p>
            <a:r>
              <a:rPr lang="en-US" sz="2800" dirty="0" smtClean="0">
                <a:solidFill>
                  <a:srgbClr val="FFFFFF"/>
                </a:solidFill>
              </a:rPr>
              <a:t>Prospective employers</a:t>
            </a:r>
            <a:r>
              <a:rPr lang="en-US" sz="2800" dirty="0">
                <a:solidFill>
                  <a:srgbClr val="FFFFFF"/>
                </a:solidFill>
              </a:rPr>
              <a:t>: </a:t>
            </a:r>
            <a:r>
              <a:rPr lang="en-US" sz="2800" dirty="0" smtClean="0">
                <a:solidFill>
                  <a:srgbClr val="FFFFFF"/>
                </a:solidFill>
              </a:rPr>
              <a:t>no less than 200</a:t>
            </a:r>
            <a:endParaRPr lang="en-US" sz="2800" dirty="0">
              <a:solidFill>
                <a:srgbClr val="FFFFFF"/>
              </a:solidFill>
            </a:endParaRPr>
          </a:p>
          <a:p>
            <a:pPr>
              <a:buNone/>
            </a:pPr>
            <a:endParaRPr lang="en-US" sz="2000" dirty="0" smtClean="0">
              <a:solidFill>
                <a:srgbClr val="FFFFFF"/>
              </a:solidFill>
              <a:latin typeface="Verdana"/>
              <a:cs typeface="Verdana"/>
            </a:endParaRPr>
          </a:p>
          <a:p>
            <a:endParaRPr lang="ru-RU" sz="2000" dirty="0" smtClean="0">
              <a:solidFill>
                <a:srgbClr val="FFFFFF"/>
              </a:solidFill>
              <a:latin typeface="Verdana"/>
              <a:cs typeface="Verdana"/>
            </a:endParaRPr>
          </a:p>
          <a:p>
            <a:pPr marL="0" indent="0">
              <a:buNone/>
            </a:pPr>
            <a:endParaRPr lang="ru-RU" dirty="0" smtClean="0">
              <a:solidFill>
                <a:srgbClr val="FFFFFF"/>
              </a:solidFill>
              <a:latin typeface="Verdana"/>
            </a:endParaRPr>
          </a:p>
          <a:p>
            <a:endParaRPr lang="ru-RU" dirty="0" smtClean="0"/>
          </a:p>
          <a:p>
            <a:endParaRPr lang="ru-RU" dirty="0" smtClean="0"/>
          </a:p>
          <a:p>
            <a:endParaRPr lang="en-US" dirty="0" smtClean="0">
              <a:solidFill>
                <a:srgbClr val="FFFFFF"/>
              </a:solidFill>
              <a:latin typeface="Verdana"/>
            </a:endParaRPr>
          </a:p>
          <a:p>
            <a:endParaRPr lang="en-US" dirty="0">
              <a:solidFill>
                <a:srgbClr val="FFFFFF"/>
              </a:solidFill>
              <a:latin typeface="Verdana"/>
            </a:endParaRPr>
          </a:p>
          <a:p>
            <a:endParaRPr lang="en-US" dirty="0"/>
          </a:p>
        </p:txBody>
      </p:sp>
      <p:pic>
        <p:nvPicPr>
          <p:cNvPr id="4" name="Рисунок 1"/>
          <p:cNvPicPr>
            <a:picLocks noChangeAspect="1"/>
          </p:cNvPicPr>
          <p:nvPr/>
        </p:nvPicPr>
        <p:blipFill>
          <a:blip r:embed="rId2" cstate="email">
            <a:extLst>
              <a:ext uri="{28A0092B-C50C-407E-A947-70E740481C1C}">
                <a14:useLocalDpi xmlns:a14="http://schemas.microsoft.com/office/drawing/2010/main" xmlns="" val="0"/>
              </a:ext>
            </a:extLst>
          </a:blip>
          <a:srcRect l="7980" b="11667"/>
          <a:stretch>
            <a:fillRect/>
          </a:stretch>
        </p:blipFill>
        <p:spPr bwMode="auto">
          <a:xfrm>
            <a:off x="6611938" y="590550"/>
            <a:ext cx="1922462" cy="1009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76424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590550"/>
            <a:ext cx="7583487" cy="1249830"/>
          </a:xfrm>
        </p:spPr>
        <p:txBody>
          <a:bodyPr/>
          <a:lstStyle/>
          <a:p>
            <a:r>
              <a:rPr lang="en-US" sz="3600" b="1" dirty="0" smtClean="0">
                <a:solidFill>
                  <a:srgbClr val="FF0000"/>
                </a:solidFill>
              </a:rPr>
              <a:t>Priority areas </a:t>
            </a:r>
            <a:r>
              <a:rPr lang="en-US" sz="3200" b="1" dirty="0" smtClean="0">
                <a:solidFill>
                  <a:srgbClr val="FF0000"/>
                </a:solidFill>
              </a:rPr>
              <a:t/>
            </a:r>
            <a:br>
              <a:rPr lang="en-US" sz="3200" b="1" dirty="0" smtClean="0">
                <a:solidFill>
                  <a:srgbClr val="FF0000"/>
                </a:solidFill>
              </a:rPr>
            </a:br>
            <a:endParaRPr lang="en-US" sz="3000" b="1" dirty="0">
              <a:solidFill>
                <a:schemeClr val="accent6">
                  <a:lumMod val="20000"/>
                  <a:lumOff val="80000"/>
                </a:schemeClr>
              </a:solidFill>
            </a:endParaRPr>
          </a:p>
        </p:txBody>
      </p:sp>
      <p:sp>
        <p:nvSpPr>
          <p:cNvPr id="3" name="Content Placeholder 2"/>
          <p:cNvSpPr>
            <a:spLocks noGrp="1"/>
          </p:cNvSpPr>
          <p:nvPr>
            <p:ph idx="1"/>
          </p:nvPr>
        </p:nvSpPr>
        <p:spPr>
          <a:xfrm>
            <a:off x="779463" y="2162175"/>
            <a:ext cx="7583487" cy="4208930"/>
          </a:xfrm>
        </p:spPr>
        <p:txBody>
          <a:bodyPr>
            <a:normAutofit/>
          </a:bodyPr>
          <a:lstStyle/>
          <a:p>
            <a:pPr marL="0" indent="0">
              <a:buNone/>
            </a:pPr>
            <a:endParaRPr lang="ru-RU" sz="2600" dirty="0"/>
          </a:p>
        </p:txBody>
      </p:sp>
      <p:pic>
        <p:nvPicPr>
          <p:cNvPr id="4" name="Рисунок 1"/>
          <p:cNvPicPr>
            <a:picLocks noChangeAspect="1"/>
          </p:cNvPicPr>
          <p:nvPr/>
        </p:nvPicPr>
        <p:blipFill>
          <a:blip r:embed="rId2" cstate="email">
            <a:extLst>
              <a:ext uri="{28A0092B-C50C-407E-A947-70E740481C1C}">
                <a14:useLocalDpi xmlns:a14="http://schemas.microsoft.com/office/drawing/2010/main" xmlns="" val="0"/>
              </a:ext>
            </a:extLst>
          </a:blip>
          <a:srcRect l="7980" b="11667"/>
          <a:stretch>
            <a:fillRect/>
          </a:stretch>
        </p:blipFill>
        <p:spPr bwMode="auto">
          <a:xfrm>
            <a:off x="6611938" y="590550"/>
            <a:ext cx="1922462" cy="1009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5" name="Объект 3"/>
          <p:cNvGraphicFramePr>
            <a:graphicFrameLocks/>
          </p:cNvGraphicFramePr>
          <p:nvPr>
            <p:extLst>
              <p:ext uri="{D42A27DB-BD31-4B8C-83A1-F6EECF244321}">
                <p14:modId xmlns:p14="http://schemas.microsoft.com/office/powerpoint/2010/main" xmlns="" val="2026921848"/>
              </p:ext>
            </p:extLst>
          </p:nvPr>
        </p:nvGraphicFramePr>
        <p:xfrm>
          <a:off x="539552" y="1840380"/>
          <a:ext cx="8229600" cy="4530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473502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Eligibility</a:t>
            </a:r>
            <a:endParaRPr lang="en-US" b="1" dirty="0">
              <a:solidFill>
                <a:srgbClr val="FF0000"/>
              </a:solidFill>
            </a:endParaRPr>
          </a:p>
        </p:txBody>
      </p:sp>
      <p:sp>
        <p:nvSpPr>
          <p:cNvPr id="3" name="Content Placeholder 2"/>
          <p:cNvSpPr>
            <a:spLocks noGrp="1"/>
          </p:cNvSpPr>
          <p:nvPr>
            <p:ph idx="1"/>
          </p:nvPr>
        </p:nvSpPr>
        <p:spPr/>
        <p:txBody>
          <a:bodyPr>
            <a:normAutofit/>
          </a:bodyPr>
          <a:lstStyle/>
          <a:p>
            <a:pPr lvl="0">
              <a:buNone/>
            </a:pPr>
            <a:r>
              <a:rPr lang="en-US" dirty="0" smtClean="0"/>
              <a:t>You are</a:t>
            </a:r>
          </a:p>
          <a:p>
            <a:pPr lvl="0" algn="just"/>
            <a:r>
              <a:rPr lang="en-US" dirty="0" smtClean="0"/>
              <a:t>A citizen </a:t>
            </a:r>
            <a:r>
              <a:rPr lang="en-US" dirty="0"/>
              <a:t>of the Russian Federation, who </a:t>
            </a:r>
            <a:r>
              <a:rPr lang="en-GB" dirty="0" smtClean="0"/>
              <a:t>has </a:t>
            </a:r>
            <a:r>
              <a:rPr lang="en-GB" dirty="0"/>
              <a:t>already enrolled in the program from the list of foreign educational institutions that provide educational programs at a quality which meets the highest international standards</a:t>
            </a:r>
            <a:r>
              <a:rPr lang="en-US" dirty="0"/>
              <a:t>; </a:t>
            </a:r>
          </a:p>
          <a:p>
            <a:pPr algn="just"/>
            <a:r>
              <a:rPr lang="en-GB" dirty="0" smtClean="0"/>
              <a:t>Ready to commit yourself</a:t>
            </a:r>
            <a:r>
              <a:rPr lang="en-US" dirty="0" smtClean="0"/>
              <a:t> </a:t>
            </a:r>
            <a:r>
              <a:rPr lang="en-US" dirty="0"/>
              <a:t>to returning to Russia  upon completion of </a:t>
            </a:r>
            <a:r>
              <a:rPr lang="en-US" dirty="0" smtClean="0"/>
              <a:t>your </a:t>
            </a:r>
            <a:r>
              <a:rPr lang="en-US" dirty="0"/>
              <a:t>studies and </a:t>
            </a:r>
            <a:r>
              <a:rPr lang="en-US" dirty="0" smtClean="0"/>
              <a:t>obtain </a:t>
            </a:r>
            <a:r>
              <a:rPr lang="en-US" dirty="0"/>
              <a:t>employment in an organization in Russia in accordance with the qualification gained for a term of at least 3 years </a:t>
            </a:r>
          </a:p>
        </p:txBody>
      </p:sp>
    </p:spTree>
    <p:extLst>
      <p:ext uri="{BB962C8B-B14F-4D97-AF65-F5344CB8AC3E}">
        <p14:creationId xmlns:p14="http://schemas.microsoft.com/office/powerpoint/2010/main" xmlns="" val="3541184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590550"/>
            <a:ext cx="7583487" cy="1044388"/>
          </a:xfrm>
        </p:spPr>
        <p:txBody>
          <a:bodyPr/>
          <a:lstStyle/>
          <a:p>
            <a:r>
              <a:rPr lang="en-US" sz="3600" b="1" dirty="0" smtClean="0">
                <a:solidFill>
                  <a:srgbClr val="FF0000"/>
                </a:solidFill>
              </a:rPr>
              <a:t>The HEIs are from</a:t>
            </a:r>
            <a:r>
              <a:rPr lang="ru-RU" sz="2800" b="1" dirty="0" smtClean="0">
                <a:solidFill>
                  <a:schemeClr val="accent6">
                    <a:lumMod val="20000"/>
                    <a:lumOff val="80000"/>
                  </a:schemeClr>
                </a:solidFill>
              </a:rPr>
              <a:t/>
            </a:r>
            <a:br>
              <a:rPr lang="ru-RU" sz="2800" b="1" dirty="0" smtClean="0">
                <a:solidFill>
                  <a:schemeClr val="accent6">
                    <a:lumMod val="20000"/>
                    <a:lumOff val="80000"/>
                  </a:schemeClr>
                </a:solidFill>
              </a:rPr>
            </a:br>
            <a:endParaRPr lang="en-US" sz="2800" b="1" dirty="0">
              <a:solidFill>
                <a:schemeClr val="accent6">
                  <a:lumMod val="20000"/>
                  <a:lumOff val="80000"/>
                </a:schemeClr>
              </a:solidFill>
            </a:endParaRPr>
          </a:p>
        </p:txBody>
      </p:sp>
      <p:pic>
        <p:nvPicPr>
          <p:cNvPr id="4" name="Рисунок 1"/>
          <p:cNvPicPr>
            <a:picLocks noChangeAspect="1"/>
          </p:cNvPicPr>
          <p:nvPr/>
        </p:nvPicPr>
        <p:blipFill>
          <a:blip r:embed="rId2" cstate="email">
            <a:extLst>
              <a:ext uri="{28A0092B-C50C-407E-A947-70E740481C1C}">
                <a14:useLocalDpi xmlns:a14="http://schemas.microsoft.com/office/drawing/2010/main" xmlns="" val="0"/>
              </a:ext>
            </a:extLst>
          </a:blip>
          <a:srcRect l="7980" b="11667"/>
          <a:stretch>
            <a:fillRect/>
          </a:stretch>
        </p:blipFill>
        <p:spPr bwMode="auto">
          <a:xfrm>
            <a:off x="6611938" y="590550"/>
            <a:ext cx="1922462" cy="1009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7" name="Содержимое 6"/>
          <p:cNvGraphicFramePr>
            <a:graphicFrameLocks noGrp="1"/>
          </p:cNvGraphicFramePr>
          <p:nvPr>
            <p:ph idx="1"/>
            <p:extLst>
              <p:ext uri="{D42A27DB-BD31-4B8C-83A1-F6EECF244321}">
                <p14:modId xmlns:p14="http://schemas.microsoft.com/office/powerpoint/2010/main" xmlns="" val="2976359972"/>
              </p:ext>
            </p:extLst>
          </p:nvPr>
        </p:nvGraphicFramePr>
        <p:xfrm>
          <a:off x="508000" y="1600202"/>
          <a:ext cx="8026400" cy="4764739"/>
        </p:xfrm>
        <a:graphic>
          <a:graphicData uri="http://schemas.openxmlformats.org/drawingml/2006/table">
            <a:tbl>
              <a:tblPr/>
              <a:tblGrid>
                <a:gridCol w="552824"/>
                <a:gridCol w="3870912"/>
                <a:gridCol w="3602664"/>
              </a:tblGrid>
              <a:tr h="465520">
                <a:tc>
                  <a:txBody>
                    <a:bodyPr/>
                    <a:lstStyle/>
                    <a:p>
                      <a:pPr algn="ctr" fontAlgn="b"/>
                      <a:r>
                        <a:rPr lang="ru-RU" sz="1800" b="0" i="0" u="none" strike="noStrike" dirty="0">
                          <a:solidFill>
                            <a:srgbClr val="000000"/>
                          </a:solidFill>
                          <a:effectLst/>
                          <a:latin typeface="Calibri"/>
                        </a:rPr>
                        <a:t>1</a:t>
                      </a:r>
                    </a:p>
                  </a:txBody>
                  <a:tcPr marL="12700" marR="12700" marT="1270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8B9"/>
                    </a:solidFill>
                  </a:tcPr>
                </a:tc>
                <a:tc>
                  <a:txBody>
                    <a:bodyPr/>
                    <a:lstStyle/>
                    <a:p>
                      <a:pPr algn="l" fontAlgn="b"/>
                      <a:r>
                        <a:rPr lang="en-US" sz="1800" b="1" i="0" u="none" strike="noStrike" dirty="0" smtClean="0">
                          <a:solidFill>
                            <a:srgbClr val="000000"/>
                          </a:solidFill>
                          <a:effectLst/>
                          <a:latin typeface="Calibri"/>
                        </a:rPr>
                        <a:t>The United States of America</a:t>
                      </a:r>
                      <a:endParaRPr lang="ru-RU" sz="1800" b="1" i="0" u="none" strike="noStrike" dirty="0">
                        <a:solidFill>
                          <a:srgbClr val="000000"/>
                        </a:solidFill>
                        <a:effectLst/>
                        <a:latin typeface="Calibri"/>
                      </a:endParaRPr>
                    </a:p>
                  </a:txBody>
                  <a:tcPr marL="12700" marR="12700" marT="1270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8B9"/>
                    </a:solidFill>
                  </a:tcPr>
                </a:tc>
                <a:tc>
                  <a:txBody>
                    <a:bodyPr/>
                    <a:lstStyle/>
                    <a:p>
                      <a:pPr algn="ctr" fontAlgn="b"/>
                      <a:r>
                        <a:rPr lang="ru-RU" sz="1800" b="1" i="0" u="none" strike="noStrike" dirty="0">
                          <a:solidFill>
                            <a:srgbClr val="000000"/>
                          </a:solidFill>
                          <a:effectLst/>
                          <a:latin typeface="Calibri"/>
                        </a:rPr>
                        <a:t>68</a:t>
                      </a:r>
                    </a:p>
                  </a:txBody>
                  <a:tcPr marL="12700" marR="12700" marT="1270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8B9"/>
                    </a:solidFill>
                  </a:tcPr>
                </a:tc>
              </a:tr>
              <a:tr h="794123">
                <a:tc>
                  <a:txBody>
                    <a:bodyPr/>
                    <a:lstStyle/>
                    <a:p>
                      <a:pPr algn="ctr" fontAlgn="b"/>
                      <a:r>
                        <a:rPr lang="ru-RU" sz="1800" b="0" i="0" u="none" strike="noStrike">
                          <a:solidFill>
                            <a:srgbClr val="000000"/>
                          </a:solidFill>
                          <a:effectLst/>
                          <a:latin typeface="Calibri"/>
                        </a:rPr>
                        <a:t>2</a:t>
                      </a:r>
                    </a:p>
                  </a:txBody>
                  <a:tcPr marL="12700" marR="12700" marT="1270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1D9"/>
                    </a:solidFill>
                  </a:tcPr>
                </a:tc>
                <a:tc>
                  <a:txBody>
                    <a:bodyPr/>
                    <a:lstStyle/>
                    <a:p>
                      <a:pPr algn="l" fontAlgn="b"/>
                      <a:r>
                        <a:rPr lang="en-US" sz="1800" b="0" i="0" u="none" strike="noStrike" dirty="0" smtClean="0">
                          <a:solidFill>
                            <a:srgbClr val="000000"/>
                          </a:solidFill>
                          <a:effectLst/>
                          <a:latin typeface="Calibri"/>
                        </a:rPr>
                        <a:t>The United Kingdom of Great Britain and Northern Ireland</a:t>
                      </a:r>
                      <a:endParaRPr lang="ru-RU" sz="1800" b="0" i="0" u="none" strike="noStrike" dirty="0">
                        <a:solidFill>
                          <a:srgbClr val="000000"/>
                        </a:solidFill>
                        <a:effectLst/>
                        <a:latin typeface="Calibri"/>
                      </a:endParaRPr>
                    </a:p>
                  </a:txBody>
                  <a:tcPr marL="12700" marR="12700" marT="1270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1D9"/>
                    </a:solidFill>
                  </a:tcPr>
                </a:tc>
                <a:tc>
                  <a:txBody>
                    <a:bodyPr/>
                    <a:lstStyle/>
                    <a:p>
                      <a:pPr algn="ctr" fontAlgn="b"/>
                      <a:r>
                        <a:rPr lang="ru-RU" sz="1800" b="1" i="0" u="none" strike="noStrike">
                          <a:solidFill>
                            <a:srgbClr val="000000"/>
                          </a:solidFill>
                          <a:effectLst/>
                          <a:latin typeface="Calibri"/>
                        </a:rPr>
                        <a:t>29</a:t>
                      </a:r>
                    </a:p>
                  </a:txBody>
                  <a:tcPr marL="12700" marR="12700" marT="1270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1D9"/>
                    </a:solidFill>
                  </a:tcPr>
                </a:tc>
              </a:tr>
              <a:tr h="438137">
                <a:tc>
                  <a:txBody>
                    <a:bodyPr/>
                    <a:lstStyle/>
                    <a:p>
                      <a:pPr algn="ctr" fontAlgn="b"/>
                      <a:r>
                        <a:rPr lang="ru-RU" sz="1800" b="0" i="0" u="none" strike="noStrike">
                          <a:solidFill>
                            <a:srgbClr val="000000"/>
                          </a:solidFill>
                          <a:effectLst/>
                          <a:latin typeface="Calibri"/>
                        </a:rPr>
                        <a:t>3</a:t>
                      </a:r>
                    </a:p>
                  </a:txBody>
                  <a:tcPr marL="12700" marR="12700" marT="1270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pPr algn="l" fontAlgn="b"/>
                      <a:r>
                        <a:rPr lang="en-US" sz="1800" b="0" i="0" u="none" strike="noStrike" dirty="0" smtClean="0">
                          <a:solidFill>
                            <a:srgbClr val="000000"/>
                          </a:solidFill>
                          <a:effectLst/>
                          <a:latin typeface="Calibri"/>
                        </a:rPr>
                        <a:t>Germany</a:t>
                      </a:r>
                      <a:r>
                        <a:rPr lang="ru-RU" sz="1800" b="0" i="0" u="none" strike="noStrike" dirty="0" smtClean="0">
                          <a:solidFill>
                            <a:srgbClr val="000000"/>
                          </a:solidFill>
                          <a:effectLst/>
                          <a:latin typeface="Calibri"/>
                        </a:rPr>
                        <a:t> </a:t>
                      </a:r>
                      <a:endParaRPr lang="ru-RU" sz="1800" b="0" i="0" u="none" strike="noStrike" dirty="0">
                        <a:solidFill>
                          <a:srgbClr val="000000"/>
                        </a:solidFill>
                        <a:effectLst/>
                        <a:latin typeface="Calibri"/>
                      </a:endParaRPr>
                    </a:p>
                  </a:txBody>
                  <a:tcPr marL="12700" marR="12700" marT="1270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pPr algn="ctr" fontAlgn="b"/>
                      <a:r>
                        <a:rPr lang="ru-RU" sz="1800" b="1" i="0" u="none" strike="noStrike">
                          <a:solidFill>
                            <a:srgbClr val="000000"/>
                          </a:solidFill>
                          <a:effectLst/>
                          <a:latin typeface="Calibri"/>
                        </a:rPr>
                        <a:t>19</a:t>
                      </a:r>
                    </a:p>
                  </a:txBody>
                  <a:tcPr marL="12700" marR="12700" marT="1270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r>
              <a:tr h="438137">
                <a:tc>
                  <a:txBody>
                    <a:bodyPr/>
                    <a:lstStyle/>
                    <a:p>
                      <a:pPr algn="ctr" fontAlgn="b"/>
                      <a:r>
                        <a:rPr lang="ru-RU" sz="1800" b="0" i="0" u="none" strike="noStrike">
                          <a:solidFill>
                            <a:srgbClr val="000000"/>
                          </a:solidFill>
                          <a:effectLst/>
                          <a:latin typeface="Calibri"/>
                        </a:rPr>
                        <a:t>4</a:t>
                      </a:r>
                    </a:p>
                  </a:txBody>
                  <a:tcPr marL="12700" marR="12700" marT="1270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pPr algn="l" fontAlgn="b"/>
                      <a:r>
                        <a:rPr lang="en-US" sz="1800" b="0" i="0" u="none" strike="noStrike" dirty="0" smtClean="0">
                          <a:solidFill>
                            <a:srgbClr val="000000"/>
                          </a:solidFill>
                          <a:effectLst/>
                          <a:latin typeface="Calibri"/>
                        </a:rPr>
                        <a:t>Canada</a:t>
                      </a:r>
                      <a:endParaRPr lang="ru-RU" sz="1800" b="0" i="0" u="none" strike="noStrike" dirty="0">
                        <a:solidFill>
                          <a:srgbClr val="000000"/>
                        </a:solidFill>
                        <a:effectLst/>
                        <a:latin typeface="Calibri"/>
                      </a:endParaRPr>
                    </a:p>
                  </a:txBody>
                  <a:tcPr marL="12700" marR="12700" marT="1270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pPr algn="ctr" fontAlgn="b"/>
                      <a:r>
                        <a:rPr lang="ru-RU" sz="1800" b="1" i="0" u="none" strike="noStrike">
                          <a:solidFill>
                            <a:srgbClr val="000000"/>
                          </a:solidFill>
                          <a:effectLst/>
                          <a:latin typeface="Calibri"/>
                        </a:rPr>
                        <a:t>14</a:t>
                      </a:r>
                    </a:p>
                  </a:txBody>
                  <a:tcPr marL="12700" marR="12700" marT="1270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r>
              <a:tr h="438137">
                <a:tc>
                  <a:txBody>
                    <a:bodyPr/>
                    <a:lstStyle/>
                    <a:p>
                      <a:pPr algn="ctr" fontAlgn="b"/>
                      <a:r>
                        <a:rPr lang="ru-RU" sz="1800" b="0" i="0" u="none" strike="noStrike">
                          <a:solidFill>
                            <a:srgbClr val="000000"/>
                          </a:solidFill>
                          <a:effectLst/>
                          <a:latin typeface="Calibri"/>
                        </a:rPr>
                        <a:t>5</a:t>
                      </a:r>
                    </a:p>
                  </a:txBody>
                  <a:tcPr marL="12700" marR="12700" marT="1270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1D9"/>
                    </a:solidFill>
                  </a:tcPr>
                </a:tc>
                <a:tc>
                  <a:txBody>
                    <a:bodyPr/>
                    <a:lstStyle/>
                    <a:p>
                      <a:pPr algn="l" fontAlgn="b"/>
                      <a:r>
                        <a:rPr lang="en-US" sz="1800" b="0" i="0" u="none" strike="noStrike" dirty="0" smtClean="0">
                          <a:solidFill>
                            <a:srgbClr val="000000"/>
                          </a:solidFill>
                          <a:effectLst/>
                          <a:latin typeface="Calibri"/>
                        </a:rPr>
                        <a:t>Kingdom of the Netherlands</a:t>
                      </a:r>
                      <a:endParaRPr lang="ru-RU" sz="1800" b="0" i="0" u="none" strike="noStrike" dirty="0">
                        <a:solidFill>
                          <a:srgbClr val="000000"/>
                        </a:solidFill>
                        <a:effectLst/>
                        <a:latin typeface="Calibri"/>
                      </a:endParaRPr>
                    </a:p>
                  </a:txBody>
                  <a:tcPr marL="12700" marR="12700" marT="1270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1D9"/>
                    </a:solidFill>
                  </a:tcPr>
                </a:tc>
                <a:tc>
                  <a:txBody>
                    <a:bodyPr/>
                    <a:lstStyle/>
                    <a:p>
                      <a:pPr algn="ctr" fontAlgn="b"/>
                      <a:r>
                        <a:rPr lang="ru-RU" sz="1800" b="1" i="0" u="none" strike="noStrike">
                          <a:solidFill>
                            <a:srgbClr val="000000"/>
                          </a:solidFill>
                          <a:effectLst/>
                          <a:latin typeface="Calibri"/>
                        </a:rPr>
                        <a:t>10</a:t>
                      </a:r>
                    </a:p>
                  </a:txBody>
                  <a:tcPr marL="12700" marR="12700" marT="1270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1D9"/>
                    </a:solidFill>
                  </a:tcPr>
                </a:tc>
              </a:tr>
              <a:tr h="438137">
                <a:tc>
                  <a:txBody>
                    <a:bodyPr/>
                    <a:lstStyle/>
                    <a:p>
                      <a:pPr algn="ctr" fontAlgn="b"/>
                      <a:r>
                        <a:rPr lang="ru-RU" sz="1800" b="0" i="0" u="none" strike="noStrike">
                          <a:solidFill>
                            <a:srgbClr val="000000"/>
                          </a:solidFill>
                          <a:effectLst/>
                          <a:latin typeface="Calibri"/>
                        </a:rPr>
                        <a:t>6</a:t>
                      </a:r>
                    </a:p>
                  </a:txBody>
                  <a:tcPr marL="12700" marR="12700" marT="1270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1D9"/>
                    </a:solidFill>
                  </a:tcPr>
                </a:tc>
                <a:tc>
                  <a:txBody>
                    <a:bodyPr/>
                    <a:lstStyle/>
                    <a:p>
                      <a:pPr algn="l" fontAlgn="b"/>
                      <a:r>
                        <a:rPr lang="en-US" sz="1800" b="0" i="0" u="none" strike="noStrike" dirty="0" smtClean="0">
                          <a:solidFill>
                            <a:srgbClr val="000000"/>
                          </a:solidFill>
                          <a:effectLst/>
                          <a:latin typeface="Calibri"/>
                        </a:rPr>
                        <a:t>Australia</a:t>
                      </a:r>
                      <a:endParaRPr lang="ru-RU" sz="1800" b="0" i="0" u="none" strike="noStrike" dirty="0">
                        <a:solidFill>
                          <a:srgbClr val="000000"/>
                        </a:solidFill>
                        <a:effectLst/>
                        <a:latin typeface="Calibri"/>
                      </a:endParaRPr>
                    </a:p>
                  </a:txBody>
                  <a:tcPr marL="12700" marR="12700" marT="1270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1D9"/>
                    </a:solidFill>
                  </a:tcPr>
                </a:tc>
                <a:tc>
                  <a:txBody>
                    <a:bodyPr/>
                    <a:lstStyle/>
                    <a:p>
                      <a:pPr algn="ctr" fontAlgn="b"/>
                      <a:r>
                        <a:rPr lang="ru-RU" sz="1800" b="1" i="0" u="none" strike="noStrike">
                          <a:solidFill>
                            <a:srgbClr val="000000"/>
                          </a:solidFill>
                          <a:effectLst/>
                          <a:latin typeface="Calibri"/>
                        </a:rPr>
                        <a:t>9</a:t>
                      </a:r>
                    </a:p>
                  </a:txBody>
                  <a:tcPr marL="12700" marR="12700" marT="1270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1D9"/>
                    </a:solidFill>
                  </a:tcPr>
                </a:tc>
              </a:tr>
              <a:tr h="438137">
                <a:tc>
                  <a:txBody>
                    <a:bodyPr/>
                    <a:lstStyle/>
                    <a:p>
                      <a:pPr algn="ctr" fontAlgn="b"/>
                      <a:r>
                        <a:rPr lang="ru-RU" sz="1800" b="0" i="0" u="none" strike="noStrike">
                          <a:solidFill>
                            <a:srgbClr val="000000"/>
                          </a:solidFill>
                          <a:effectLst/>
                          <a:latin typeface="Calibri"/>
                        </a:rPr>
                        <a:t>7</a:t>
                      </a:r>
                    </a:p>
                  </a:txBody>
                  <a:tcPr marL="12700" marR="12700" marT="1270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1D9"/>
                    </a:solidFill>
                  </a:tcPr>
                </a:tc>
                <a:tc>
                  <a:txBody>
                    <a:bodyPr/>
                    <a:lstStyle/>
                    <a:p>
                      <a:pPr algn="l" fontAlgn="b"/>
                      <a:r>
                        <a:rPr lang="en-US" sz="1800" b="0" i="0" u="none" strike="noStrike" dirty="0" smtClean="0">
                          <a:solidFill>
                            <a:srgbClr val="000000"/>
                          </a:solidFill>
                          <a:effectLst/>
                          <a:latin typeface="Calibri"/>
                        </a:rPr>
                        <a:t>France</a:t>
                      </a:r>
                      <a:endParaRPr lang="ru-RU" sz="1800" b="0" i="0" u="none" strike="noStrike" dirty="0">
                        <a:solidFill>
                          <a:srgbClr val="000000"/>
                        </a:solidFill>
                        <a:effectLst/>
                        <a:latin typeface="Calibri"/>
                      </a:endParaRPr>
                    </a:p>
                  </a:txBody>
                  <a:tcPr marL="12700" marR="12700" marT="1270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1D9"/>
                    </a:solidFill>
                  </a:tcPr>
                </a:tc>
                <a:tc>
                  <a:txBody>
                    <a:bodyPr/>
                    <a:lstStyle/>
                    <a:p>
                      <a:pPr algn="ctr" fontAlgn="b"/>
                      <a:r>
                        <a:rPr lang="ru-RU" sz="1800" b="1" i="0" u="none" strike="noStrike" dirty="0">
                          <a:solidFill>
                            <a:srgbClr val="000000"/>
                          </a:solidFill>
                          <a:effectLst/>
                          <a:latin typeface="Calibri"/>
                        </a:rPr>
                        <a:t>9</a:t>
                      </a:r>
                    </a:p>
                  </a:txBody>
                  <a:tcPr marL="12700" marR="12700" marT="1270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1D9"/>
                    </a:solidFill>
                  </a:tcPr>
                </a:tc>
              </a:tr>
              <a:tr h="438137">
                <a:tc>
                  <a:txBody>
                    <a:bodyPr/>
                    <a:lstStyle/>
                    <a:p>
                      <a:pPr algn="ctr" fontAlgn="b"/>
                      <a:r>
                        <a:rPr lang="ru-RU" sz="1800" b="0" i="0" u="none" strike="noStrike">
                          <a:solidFill>
                            <a:srgbClr val="000000"/>
                          </a:solidFill>
                          <a:effectLst/>
                          <a:latin typeface="Calibri"/>
                        </a:rPr>
                        <a:t>8</a:t>
                      </a:r>
                    </a:p>
                  </a:txBody>
                  <a:tcPr marL="12700" marR="12700" marT="1270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1D9"/>
                    </a:solidFill>
                  </a:tcPr>
                </a:tc>
                <a:tc>
                  <a:txBody>
                    <a:bodyPr/>
                    <a:lstStyle/>
                    <a:p>
                      <a:pPr algn="l" fontAlgn="b"/>
                      <a:r>
                        <a:rPr lang="en-US" sz="1800" b="0" i="0" u="none" strike="noStrike" dirty="0" smtClean="0">
                          <a:solidFill>
                            <a:srgbClr val="000000"/>
                          </a:solidFill>
                          <a:effectLst/>
                          <a:latin typeface="Calibri"/>
                        </a:rPr>
                        <a:t>Sweden</a:t>
                      </a:r>
                      <a:endParaRPr lang="ru-RU" sz="1800" b="0" i="0" u="none" strike="noStrike" dirty="0">
                        <a:solidFill>
                          <a:srgbClr val="000000"/>
                        </a:solidFill>
                        <a:effectLst/>
                        <a:latin typeface="Calibri"/>
                      </a:endParaRPr>
                    </a:p>
                  </a:txBody>
                  <a:tcPr marL="12700" marR="12700" marT="1270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1D9"/>
                    </a:solidFill>
                  </a:tcPr>
                </a:tc>
                <a:tc>
                  <a:txBody>
                    <a:bodyPr/>
                    <a:lstStyle/>
                    <a:p>
                      <a:pPr algn="ctr" fontAlgn="b"/>
                      <a:r>
                        <a:rPr lang="ru-RU" sz="1800" b="1" i="0" u="none" strike="noStrike" dirty="0">
                          <a:solidFill>
                            <a:srgbClr val="000000"/>
                          </a:solidFill>
                          <a:effectLst/>
                          <a:latin typeface="Calibri"/>
                        </a:rPr>
                        <a:t>8</a:t>
                      </a:r>
                    </a:p>
                  </a:txBody>
                  <a:tcPr marL="12700" marR="12700" marT="1270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1D9"/>
                    </a:solidFill>
                  </a:tcPr>
                </a:tc>
              </a:tr>
              <a:tr h="438137">
                <a:tc>
                  <a:txBody>
                    <a:bodyPr/>
                    <a:lstStyle/>
                    <a:p>
                      <a:pPr algn="ctr" fontAlgn="b"/>
                      <a:r>
                        <a:rPr lang="ru-RU" sz="1800" b="0" i="0" u="none" strike="noStrike">
                          <a:solidFill>
                            <a:srgbClr val="000000"/>
                          </a:solidFill>
                          <a:effectLst/>
                          <a:latin typeface="Calibri"/>
                        </a:rPr>
                        <a:t>9</a:t>
                      </a:r>
                    </a:p>
                  </a:txBody>
                  <a:tcPr marL="12700" marR="12700" marT="1270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1D9"/>
                    </a:solidFill>
                  </a:tcPr>
                </a:tc>
                <a:tc>
                  <a:txBody>
                    <a:bodyPr/>
                    <a:lstStyle/>
                    <a:p>
                      <a:pPr algn="l" fontAlgn="b"/>
                      <a:r>
                        <a:rPr lang="en-US" sz="1800" b="0" i="0" u="none" strike="noStrike" dirty="0" smtClean="0">
                          <a:solidFill>
                            <a:srgbClr val="000000"/>
                          </a:solidFill>
                          <a:effectLst/>
                          <a:latin typeface="Calibri"/>
                        </a:rPr>
                        <a:t>Japan</a:t>
                      </a:r>
                      <a:endParaRPr lang="ru-RU" sz="1800" b="0" i="0" u="none" strike="noStrike" dirty="0">
                        <a:solidFill>
                          <a:srgbClr val="000000"/>
                        </a:solidFill>
                        <a:effectLst/>
                        <a:latin typeface="Calibri"/>
                      </a:endParaRPr>
                    </a:p>
                  </a:txBody>
                  <a:tcPr marL="12700" marR="12700" marT="1270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1D9"/>
                    </a:solidFill>
                  </a:tcPr>
                </a:tc>
                <a:tc>
                  <a:txBody>
                    <a:bodyPr/>
                    <a:lstStyle/>
                    <a:p>
                      <a:pPr algn="ctr" fontAlgn="b"/>
                      <a:r>
                        <a:rPr lang="ru-RU" sz="1800" b="1" i="0" u="none" strike="noStrike" dirty="0">
                          <a:solidFill>
                            <a:srgbClr val="000000"/>
                          </a:solidFill>
                          <a:effectLst/>
                          <a:latin typeface="Calibri"/>
                        </a:rPr>
                        <a:t>8</a:t>
                      </a:r>
                    </a:p>
                  </a:txBody>
                  <a:tcPr marL="12700" marR="12700" marT="1270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1D9"/>
                    </a:solidFill>
                  </a:tcPr>
                </a:tc>
              </a:tr>
              <a:tr h="438137">
                <a:tc>
                  <a:txBody>
                    <a:bodyPr/>
                    <a:lstStyle/>
                    <a:p>
                      <a:pPr algn="ctr" fontAlgn="b"/>
                      <a:r>
                        <a:rPr lang="ru-RU" sz="1800" b="0" i="0" u="none" strike="noStrike">
                          <a:solidFill>
                            <a:srgbClr val="000000"/>
                          </a:solidFill>
                          <a:effectLst/>
                          <a:latin typeface="Calibri"/>
                        </a:rPr>
                        <a:t>10</a:t>
                      </a:r>
                    </a:p>
                  </a:txBody>
                  <a:tcPr marL="12700" marR="12700" marT="1270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pPr algn="l" fontAlgn="b"/>
                      <a:r>
                        <a:rPr lang="en-US" sz="1800" b="0" i="0" u="none" strike="noStrike" dirty="0" smtClean="0">
                          <a:solidFill>
                            <a:srgbClr val="000000"/>
                          </a:solidFill>
                          <a:effectLst/>
                          <a:latin typeface="Calibri"/>
                        </a:rPr>
                        <a:t>Switzerland</a:t>
                      </a:r>
                      <a:endParaRPr lang="ru-RU" sz="1800" b="0" i="0" u="none" strike="noStrike" dirty="0">
                        <a:solidFill>
                          <a:srgbClr val="000000"/>
                        </a:solidFill>
                        <a:effectLst/>
                        <a:latin typeface="Calibri"/>
                      </a:endParaRPr>
                    </a:p>
                  </a:txBody>
                  <a:tcPr marL="12700" marR="12700" marT="1270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pPr algn="ctr" fontAlgn="b"/>
                      <a:r>
                        <a:rPr lang="ru-RU" sz="1800" b="1" i="0" u="none" strike="noStrike" dirty="0">
                          <a:solidFill>
                            <a:srgbClr val="000000"/>
                          </a:solidFill>
                          <a:effectLst/>
                          <a:latin typeface="Calibri"/>
                        </a:rPr>
                        <a:t>7</a:t>
                      </a:r>
                    </a:p>
                  </a:txBody>
                  <a:tcPr marL="12700" marR="12700" marT="1270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r>
            </a:tbl>
          </a:graphicData>
        </a:graphic>
      </p:graphicFrame>
    </p:spTree>
    <p:extLst>
      <p:ext uri="{BB962C8B-B14F-4D97-AF65-F5344CB8AC3E}">
        <p14:creationId xmlns:p14="http://schemas.microsoft.com/office/powerpoint/2010/main" xmlns="" val="3361193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FF0000"/>
                </a:solidFill>
              </a:rPr>
              <a:t>Funding sources</a:t>
            </a:r>
            <a:endParaRPr lang="bg-BG" sz="3600" b="1"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sz="2800" dirty="0"/>
              <a:t>State funding</a:t>
            </a:r>
            <a:r>
              <a:rPr lang="en-US" sz="2800" dirty="0" smtClean="0"/>
              <a:t/>
            </a:r>
            <a:br>
              <a:rPr lang="en-US" sz="2800" dirty="0" smtClean="0"/>
            </a:br>
            <a:endParaRPr lang="en-US" sz="2800" dirty="0" smtClean="0"/>
          </a:p>
          <a:p>
            <a:pPr marL="0" indent="0">
              <a:buNone/>
            </a:pPr>
            <a:r>
              <a:rPr lang="en-US" sz="2800" dirty="0"/>
              <a:t> The total amount of allocations from the Federal Budget: </a:t>
            </a:r>
            <a:r>
              <a:rPr lang="en-US" sz="2800" dirty="0">
                <a:solidFill>
                  <a:srgbClr val="FFFFFF"/>
                </a:solidFill>
                <a:latin typeface="Verdana"/>
              </a:rPr>
              <a:t>RUB </a:t>
            </a:r>
            <a:r>
              <a:rPr lang="ru-RU" sz="2800" dirty="0">
                <a:solidFill>
                  <a:srgbClr val="FFFFFF"/>
                </a:solidFill>
                <a:latin typeface="Verdana"/>
              </a:rPr>
              <a:t>4,41 </a:t>
            </a:r>
            <a:r>
              <a:rPr lang="en-US" sz="2800" dirty="0" err="1">
                <a:solidFill>
                  <a:srgbClr val="FFFFFF"/>
                </a:solidFill>
                <a:latin typeface="Verdana"/>
              </a:rPr>
              <a:t>Bln</a:t>
            </a:r>
            <a:r>
              <a:rPr lang="en-US" sz="2800" dirty="0">
                <a:solidFill>
                  <a:srgbClr val="FFFFFF"/>
                </a:solidFill>
                <a:latin typeface="Verdana"/>
              </a:rPr>
              <a:t>. </a:t>
            </a:r>
            <a:r>
              <a:rPr lang="en-US" sz="2800" dirty="0" smtClean="0">
                <a:solidFill>
                  <a:srgbClr val="FFFFFF"/>
                </a:solidFill>
                <a:latin typeface="Verdana"/>
              </a:rPr>
              <a:t> </a:t>
            </a:r>
          </a:p>
          <a:p>
            <a:pPr lvl="1"/>
            <a:r>
              <a:rPr lang="en-US" dirty="0" smtClean="0">
                <a:solidFill>
                  <a:srgbClr val="FFFFFF"/>
                </a:solidFill>
                <a:latin typeface="Verdana"/>
              </a:rPr>
              <a:t>2014 </a:t>
            </a:r>
            <a:r>
              <a:rPr lang="en-US" dirty="0">
                <a:solidFill>
                  <a:srgbClr val="FFFFFF"/>
                </a:solidFill>
                <a:latin typeface="Verdana"/>
              </a:rPr>
              <a:t>– RUB 1,47 </a:t>
            </a:r>
            <a:r>
              <a:rPr lang="en-US" dirty="0" err="1">
                <a:solidFill>
                  <a:srgbClr val="FFFFFF"/>
                </a:solidFill>
                <a:latin typeface="Verdana"/>
              </a:rPr>
              <a:t>Bln</a:t>
            </a:r>
            <a:r>
              <a:rPr lang="en-US" dirty="0">
                <a:solidFill>
                  <a:srgbClr val="FFFFFF"/>
                </a:solidFill>
                <a:latin typeface="Verdana"/>
              </a:rPr>
              <a:t>.</a:t>
            </a:r>
          </a:p>
          <a:p>
            <a:pPr lvl="1"/>
            <a:r>
              <a:rPr lang="en-US" dirty="0">
                <a:solidFill>
                  <a:srgbClr val="FFFFFF"/>
                </a:solidFill>
                <a:latin typeface="Verdana"/>
              </a:rPr>
              <a:t>2015 – RUB 1,47 </a:t>
            </a:r>
            <a:r>
              <a:rPr lang="en-US" dirty="0" err="1">
                <a:solidFill>
                  <a:srgbClr val="FFFFFF"/>
                </a:solidFill>
                <a:latin typeface="Verdana"/>
              </a:rPr>
              <a:t>Bln</a:t>
            </a:r>
            <a:r>
              <a:rPr lang="en-US" dirty="0">
                <a:solidFill>
                  <a:srgbClr val="FFFFFF"/>
                </a:solidFill>
                <a:latin typeface="Verdana"/>
              </a:rPr>
              <a:t>.</a:t>
            </a:r>
          </a:p>
          <a:p>
            <a:pPr lvl="1"/>
            <a:r>
              <a:rPr lang="en-US" dirty="0">
                <a:solidFill>
                  <a:srgbClr val="FFFFFF"/>
                </a:solidFill>
                <a:latin typeface="Verdana"/>
              </a:rPr>
              <a:t>2016 </a:t>
            </a:r>
            <a:r>
              <a:rPr lang="ru-RU" dirty="0">
                <a:solidFill>
                  <a:srgbClr val="FFFFFF"/>
                </a:solidFill>
                <a:latin typeface="Verdana"/>
              </a:rPr>
              <a:t>- </a:t>
            </a:r>
            <a:r>
              <a:rPr lang="en-US" dirty="0">
                <a:solidFill>
                  <a:srgbClr val="FFFFFF"/>
                </a:solidFill>
                <a:latin typeface="Verdana"/>
              </a:rPr>
              <a:t> RUB 1,47 </a:t>
            </a:r>
            <a:r>
              <a:rPr lang="en-US" dirty="0" err="1">
                <a:solidFill>
                  <a:srgbClr val="FFFFFF"/>
                </a:solidFill>
                <a:latin typeface="Verdana"/>
              </a:rPr>
              <a:t>Bln</a:t>
            </a:r>
            <a:r>
              <a:rPr lang="en-US" dirty="0">
                <a:solidFill>
                  <a:srgbClr val="FFFFFF"/>
                </a:solidFill>
                <a:latin typeface="Verdana"/>
              </a:rPr>
              <a:t>.</a:t>
            </a:r>
          </a:p>
          <a:p>
            <a:pPr marL="577850" lvl="2" indent="0">
              <a:buNone/>
            </a:pPr>
            <a:endParaRPr lang="ru-RU" sz="2000" dirty="0" smtClean="0"/>
          </a:p>
          <a:p>
            <a:r>
              <a:rPr lang="ru-RU" sz="2800" dirty="0"/>
              <a:t> </a:t>
            </a:r>
            <a:r>
              <a:rPr lang="en-US" sz="2800" dirty="0" smtClean="0"/>
              <a:t>Other sources</a:t>
            </a:r>
            <a:endParaRPr lang="en-US" sz="2800" dirty="0">
              <a:solidFill>
                <a:srgbClr val="FFFFFF"/>
              </a:solidFill>
              <a:latin typeface="Verdana"/>
            </a:endParaRPr>
          </a:p>
          <a:p>
            <a:endParaRPr lang="en-US" dirty="0"/>
          </a:p>
        </p:txBody>
      </p:sp>
      <p:pic>
        <p:nvPicPr>
          <p:cNvPr id="4" name="Рисунок 1"/>
          <p:cNvPicPr>
            <a:picLocks noChangeAspect="1"/>
          </p:cNvPicPr>
          <p:nvPr/>
        </p:nvPicPr>
        <p:blipFill>
          <a:blip r:embed="rId2" cstate="email">
            <a:extLst>
              <a:ext uri="{28A0092B-C50C-407E-A947-70E740481C1C}">
                <a14:useLocalDpi xmlns:a14="http://schemas.microsoft.com/office/drawing/2010/main" xmlns="" val="0"/>
              </a:ext>
            </a:extLst>
          </a:blip>
          <a:srcRect l="7980" b="11667"/>
          <a:stretch>
            <a:fillRect/>
          </a:stretch>
        </p:blipFill>
        <p:spPr bwMode="auto">
          <a:xfrm>
            <a:off x="6611938" y="590550"/>
            <a:ext cx="1922462" cy="1009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142045254"/>
      </p:ext>
    </p:extLst>
  </p:cSld>
  <p:clrMapOvr>
    <a:masterClrMapping/>
  </p:clrMapOvr>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1573</TotalTime>
  <Words>660</Words>
  <Application>Microsoft Macintosh PowerPoint</Application>
  <PresentationFormat>화면 슬라이드 쇼(4:3)</PresentationFormat>
  <Paragraphs>133</Paragraphs>
  <Slides>17</Slides>
  <Notes>0</Notes>
  <HiddenSlides>0</HiddenSlides>
  <MMClips>0</MMClips>
  <ScaleCrop>false</ScaleCrop>
  <HeadingPairs>
    <vt:vector size="4" baseType="variant">
      <vt:variant>
        <vt:lpstr>테마</vt:lpstr>
      </vt:variant>
      <vt:variant>
        <vt:i4>1</vt:i4>
      </vt:variant>
      <vt:variant>
        <vt:lpstr>슬라이드 제목</vt:lpstr>
      </vt:variant>
      <vt:variant>
        <vt:i4>17</vt:i4>
      </vt:variant>
    </vt:vector>
  </HeadingPairs>
  <TitlesOfParts>
    <vt:vector size="18" baseType="lpstr">
      <vt:lpstr>Revolution</vt:lpstr>
      <vt:lpstr> Russian Government Scholarship - Global Education Program (GEP)</vt:lpstr>
      <vt:lpstr>WHAT IS GEP?</vt:lpstr>
      <vt:lpstr>Official Documents</vt:lpstr>
      <vt:lpstr>Program Aims  </vt:lpstr>
      <vt:lpstr>Program Highlights</vt:lpstr>
      <vt:lpstr>Priority areas  </vt:lpstr>
      <vt:lpstr>Eligibility</vt:lpstr>
      <vt:lpstr>The HEIs are from </vt:lpstr>
      <vt:lpstr>Funding sources</vt:lpstr>
      <vt:lpstr>Expense Coverage</vt:lpstr>
      <vt:lpstr>How does it work?</vt:lpstr>
      <vt:lpstr>Key Players</vt:lpstr>
      <vt:lpstr>The participant obligations</vt:lpstr>
      <vt:lpstr>  Responsibility for failure  to fulfill the obligations  </vt:lpstr>
      <vt:lpstr>The next steps</vt:lpstr>
      <vt:lpstr>Targeted outcome</vt:lpstr>
      <vt:lpstr>Further information on the GEP can be found at </vt:lpstr>
    </vt:vector>
  </TitlesOfParts>
  <Company>Ksusha &amp; Co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Education Program</dc:title>
  <dc:creator>Ksenia Ivanenko</dc:creator>
  <cp:lastModifiedBy>Owner</cp:lastModifiedBy>
  <cp:revision>121</cp:revision>
  <dcterms:created xsi:type="dcterms:W3CDTF">2014-04-08T12:46:50Z</dcterms:created>
  <dcterms:modified xsi:type="dcterms:W3CDTF">2014-08-18T11:03:12Z</dcterms:modified>
</cp:coreProperties>
</file>